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302" r:id="rId5"/>
    <p:sldId id="304" r:id="rId6"/>
    <p:sldId id="292" r:id="rId7"/>
    <p:sldId id="294" r:id="rId8"/>
    <p:sldId id="295" r:id="rId9"/>
    <p:sldId id="296" r:id="rId10"/>
    <p:sldId id="303" r:id="rId11"/>
    <p:sldId id="260" r:id="rId12"/>
    <p:sldId id="271" r:id="rId13"/>
    <p:sldId id="289" r:id="rId14"/>
    <p:sldId id="26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hrabzadeh"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D7FD"/>
    <a:srgbClr val="FFFFFF"/>
    <a:srgbClr val="D731B7"/>
    <a:srgbClr val="F4D6FE"/>
    <a:srgbClr val="BD2FD9"/>
    <a:srgbClr val="9820B0"/>
    <a:srgbClr val="351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75469" autoAdjust="0"/>
  </p:normalViewPr>
  <p:slideViewPr>
    <p:cSldViewPr snapToGrid="0">
      <p:cViewPr varScale="1">
        <p:scale>
          <a:sx n="77" d="100"/>
          <a:sy n="77" d="100"/>
        </p:scale>
        <p:origin x="8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596E283-921E-4E7A-97A0-0B5D90019A10}"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7A81DD45-0CCA-4B5E-994F-531D09454E2D}">
      <dgm:prSet phldrT="[Text]" custT="1"/>
      <dgm:spPr/>
      <dgm:t>
        <a:bodyPr/>
        <a:lstStyle/>
        <a:p>
          <a:pPr>
            <a:spcAft>
              <a:spcPts val="0"/>
            </a:spcAft>
          </a:pPr>
          <a:r>
            <a:rPr lang="en-US" sz="1800" b="1" dirty="0"/>
            <a:t>Phase-Zero: </a:t>
          </a:r>
        </a:p>
        <a:p>
          <a:pPr>
            <a:spcAft>
              <a:spcPts val="0"/>
            </a:spcAft>
          </a:pPr>
          <a:r>
            <a:rPr lang="en-US" sz="1600" dirty="0"/>
            <a:t>Preparation and team formation</a:t>
          </a:r>
        </a:p>
      </dgm:t>
    </dgm:pt>
    <dgm:pt modelId="{3271F052-65AD-4BA2-BC94-ADEC12611116}" cxnId="{FB1E1AAB-405A-4F13-8B1B-0B7937696351}" type="parTrans">
      <dgm:prSet/>
      <dgm:spPr/>
      <dgm:t>
        <a:bodyPr/>
        <a:lstStyle/>
        <a:p>
          <a:endParaRPr lang="en-US"/>
        </a:p>
      </dgm:t>
    </dgm:pt>
    <dgm:pt modelId="{D972A620-6AE5-4152-ACE1-2510D1A11FCB}" cxnId="{FB1E1AAB-405A-4F13-8B1B-0B7937696351}" type="sibTrans">
      <dgm:prSet/>
      <dgm:spPr/>
      <dgm:t>
        <a:bodyPr/>
        <a:lstStyle/>
        <a:p>
          <a:endParaRPr lang="en-US"/>
        </a:p>
      </dgm:t>
    </dgm:pt>
    <dgm:pt modelId="{549A6A16-E90F-4C29-9773-449A2BBD82CF}">
      <dgm:prSet phldrT="[Text]" custT="1"/>
      <dgm:spPr/>
      <dgm:t>
        <a:bodyPr/>
        <a:lstStyle/>
        <a:p>
          <a:pPr marL="0" indent="0"/>
          <a:r>
            <a:rPr lang="en-US" sz="1600" dirty="0"/>
            <a:t>Member states are informed of the competition and introduce their teams.</a:t>
          </a:r>
        </a:p>
      </dgm:t>
    </dgm:pt>
    <dgm:pt modelId="{0DBA0825-9AB6-41C4-A3C8-FA136E4DAB34}" cxnId="{9CC335EC-1011-4D6F-AD3D-44DC9865D9FE}" type="parTrans">
      <dgm:prSet/>
      <dgm:spPr/>
      <dgm:t>
        <a:bodyPr/>
        <a:lstStyle/>
        <a:p>
          <a:endParaRPr lang="en-US"/>
        </a:p>
      </dgm:t>
    </dgm:pt>
    <dgm:pt modelId="{F653D783-ED1B-425D-8A91-EABE96321DDC}" cxnId="{9CC335EC-1011-4D6F-AD3D-44DC9865D9FE}" type="sibTrans">
      <dgm:prSet/>
      <dgm:spPr/>
      <dgm:t>
        <a:bodyPr/>
        <a:lstStyle/>
        <a:p>
          <a:endParaRPr lang="en-US"/>
        </a:p>
      </dgm:t>
    </dgm:pt>
    <dgm:pt modelId="{A3B6AFE5-56C1-4AFE-8D9E-D9D9242E4767}">
      <dgm:prSet phldrT="[Text]" custT="1"/>
      <dgm:spPr/>
      <dgm:t>
        <a:bodyPr/>
        <a:lstStyle/>
        <a:p>
          <a:r>
            <a:rPr lang="en-US" sz="1800" b="1" dirty="0"/>
            <a:t>Phase-A:</a:t>
          </a:r>
        </a:p>
        <a:p>
          <a:r>
            <a:rPr lang="en-US" sz="1600" dirty="0"/>
            <a:t>Design</a:t>
          </a:r>
        </a:p>
      </dgm:t>
    </dgm:pt>
    <dgm:pt modelId="{489EB046-0C55-44A7-AC24-0A5F5EB442B1}" cxnId="{FE7A9EBD-6D88-4251-8C28-AC217EDF3F2E}" type="parTrans">
      <dgm:prSet/>
      <dgm:spPr/>
      <dgm:t>
        <a:bodyPr/>
        <a:lstStyle/>
        <a:p>
          <a:endParaRPr lang="en-US"/>
        </a:p>
      </dgm:t>
    </dgm:pt>
    <dgm:pt modelId="{FE147464-736C-45DD-AAA7-FD9EC0D97296}" cxnId="{FE7A9EBD-6D88-4251-8C28-AC217EDF3F2E}" type="sibTrans">
      <dgm:prSet/>
      <dgm:spPr/>
      <dgm:t>
        <a:bodyPr/>
        <a:lstStyle/>
        <a:p>
          <a:endParaRPr lang="en-US"/>
        </a:p>
      </dgm:t>
    </dgm:pt>
    <dgm:pt modelId="{CD067EF5-68FF-4914-A1DE-3AFAD3D100D2}">
      <dgm:prSet phldrT="[Text]" custT="1"/>
      <dgm:spPr/>
      <dgm:t>
        <a:bodyPr lIns="252000" rIns="0"/>
        <a:lstStyle/>
        <a:p>
          <a:r>
            <a:rPr lang="en-US" sz="1600" dirty="0"/>
            <a:t>Online training course 2 and 3 are held.</a:t>
          </a:r>
        </a:p>
      </dgm:t>
    </dgm:pt>
    <dgm:pt modelId="{C729982C-14AD-4BDD-AACC-D81817AF1313}" cxnId="{43412A84-DBB8-417D-A051-86D232F03DAB}" type="parTrans">
      <dgm:prSet/>
      <dgm:spPr/>
      <dgm:t>
        <a:bodyPr/>
        <a:lstStyle/>
        <a:p>
          <a:endParaRPr lang="en-US"/>
        </a:p>
      </dgm:t>
    </dgm:pt>
    <dgm:pt modelId="{3FB8A06E-EA09-4F7D-921D-6A41C3FF4F1B}" cxnId="{43412A84-DBB8-417D-A051-86D232F03DAB}" type="sibTrans">
      <dgm:prSet/>
      <dgm:spPr/>
      <dgm:t>
        <a:bodyPr/>
        <a:lstStyle/>
        <a:p>
          <a:endParaRPr lang="en-US"/>
        </a:p>
      </dgm:t>
    </dgm:pt>
    <dgm:pt modelId="{C8F982D8-5637-4099-8CF4-E3B0BC292433}">
      <dgm:prSet phldrT="[Text]" custT="1"/>
      <dgm:spPr/>
      <dgm:t>
        <a:bodyPr lIns="252000" rIns="0"/>
        <a:lstStyle/>
        <a:p>
          <a:r>
            <a:rPr lang="en-US" sz="1600" dirty="0"/>
            <a:t>Summer camp including hands-on training is held.</a:t>
          </a:r>
        </a:p>
      </dgm:t>
    </dgm:pt>
    <dgm:pt modelId="{2236E522-F29B-4C87-8A3C-0592D343ADC9}" cxnId="{C2A6D4AD-B972-4B60-B75C-EC76F7C28CE6}" type="parTrans">
      <dgm:prSet/>
      <dgm:spPr/>
      <dgm:t>
        <a:bodyPr/>
        <a:lstStyle/>
        <a:p>
          <a:endParaRPr lang="en-US"/>
        </a:p>
      </dgm:t>
    </dgm:pt>
    <dgm:pt modelId="{9A767A27-8003-4602-9593-3095560A1D1A}" cxnId="{C2A6D4AD-B972-4B60-B75C-EC76F7C28CE6}" type="sibTrans">
      <dgm:prSet/>
      <dgm:spPr/>
      <dgm:t>
        <a:bodyPr/>
        <a:lstStyle/>
        <a:p>
          <a:endParaRPr lang="en-US"/>
        </a:p>
      </dgm:t>
    </dgm:pt>
    <dgm:pt modelId="{FECC907B-C209-4113-9734-E93FCA9F1050}">
      <dgm:prSet phldrT="[Text]" custT="1"/>
      <dgm:spPr/>
      <dgm:t>
        <a:bodyPr/>
        <a:lstStyle/>
        <a:p>
          <a:r>
            <a:rPr lang="en-US" sz="1800" b="1" dirty="0"/>
            <a:t>Phase-B:</a:t>
          </a:r>
        </a:p>
        <a:p>
          <a:r>
            <a:rPr lang="en-US" sz="1600" dirty="0"/>
            <a:t>EM development</a:t>
          </a:r>
        </a:p>
      </dgm:t>
    </dgm:pt>
    <dgm:pt modelId="{305EBFAB-F449-4999-8686-8D257A8B955E}" cxnId="{0C7E7260-27E3-4C9F-B2D8-9F38A8B9008B}" type="parTrans">
      <dgm:prSet/>
      <dgm:spPr/>
      <dgm:t>
        <a:bodyPr/>
        <a:lstStyle/>
        <a:p>
          <a:endParaRPr lang="en-US"/>
        </a:p>
      </dgm:t>
    </dgm:pt>
    <dgm:pt modelId="{4793FFE8-96F2-44A8-8645-1A2E3727D18B}" cxnId="{0C7E7260-27E3-4C9F-B2D8-9F38A8B9008B}" type="sibTrans">
      <dgm:prSet/>
      <dgm:spPr/>
      <dgm:t>
        <a:bodyPr/>
        <a:lstStyle/>
        <a:p>
          <a:endParaRPr lang="en-US"/>
        </a:p>
      </dgm:t>
    </dgm:pt>
    <dgm:pt modelId="{7C12B1BA-C53D-42F2-9A7F-D3CF1D5227CD}">
      <dgm:prSet phldrT="[Text]" custT="1"/>
      <dgm:spPr/>
      <dgm:t>
        <a:bodyPr/>
        <a:lstStyle/>
        <a:p>
          <a:pPr marL="0" indent="0"/>
          <a:r>
            <a:rPr lang="en-US" sz="1600" dirty="0"/>
            <a:t>Engineering models are developed and tested</a:t>
          </a:r>
        </a:p>
      </dgm:t>
    </dgm:pt>
    <dgm:pt modelId="{DB290F82-9452-4AD1-A841-067683B965C7}" cxnId="{6018882E-D1B7-4594-A53C-58AF90398DE0}" type="parTrans">
      <dgm:prSet/>
      <dgm:spPr/>
      <dgm:t>
        <a:bodyPr/>
        <a:lstStyle/>
        <a:p>
          <a:endParaRPr lang="en-US"/>
        </a:p>
      </dgm:t>
    </dgm:pt>
    <dgm:pt modelId="{4495ABB9-1751-41CB-887E-1611AC8B00FB}" cxnId="{6018882E-D1B7-4594-A53C-58AF90398DE0}" type="sibTrans">
      <dgm:prSet/>
      <dgm:spPr/>
      <dgm:t>
        <a:bodyPr/>
        <a:lstStyle/>
        <a:p>
          <a:endParaRPr lang="en-US"/>
        </a:p>
      </dgm:t>
    </dgm:pt>
    <dgm:pt modelId="{38132854-5C90-4792-80F1-D40111D29AF4}">
      <dgm:prSet phldrT="[Text]" custT="1"/>
      <dgm:spPr/>
      <dgm:t>
        <a:bodyPr lIns="252000" rIns="0"/>
        <a:lstStyle/>
        <a:p>
          <a:r>
            <a:rPr lang="en-US" sz="1600" dirty="0"/>
            <a:t>One team from every member state proceed to detailed design.</a:t>
          </a:r>
        </a:p>
      </dgm:t>
    </dgm:pt>
    <dgm:pt modelId="{48D2273F-3FCE-4772-8CED-FBCB11EDFCF5}" cxnId="{1C728318-DB7E-4F36-AEAF-9442BD6BD48D}" type="parTrans">
      <dgm:prSet/>
      <dgm:spPr/>
      <dgm:t>
        <a:bodyPr/>
        <a:lstStyle/>
        <a:p>
          <a:endParaRPr lang="en-US"/>
        </a:p>
      </dgm:t>
    </dgm:pt>
    <dgm:pt modelId="{906B9915-4496-408B-A10C-8E0E960D1EB2}" cxnId="{1C728318-DB7E-4F36-AEAF-9442BD6BD48D}" type="sibTrans">
      <dgm:prSet/>
      <dgm:spPr/>
      <dgm:t>
        <a:bodyPr/>
        <a:lstStyle/>
        <a:p>
          <a:endParaRPr lang="en-US"/>
        </a:p>
      </dgm:t>
    </dgm:pt>
    <dgm:pt modelId="{5FF5F17B-2983-41E9-ACFF-54F1387AC42F}">
      <dgm:prSet phldrT="[Text]" custT="1"/>
      <dgm:spPr/>
      <dgm:t>
        <a:bodyPr/>
        <a:lstStyle/>
        <a:p>
          <a:pPr marL="0" indent="0"/>
          <a:r>
            <a:rPr lang="en-US" sz="1600" dirty="0"/>
            <a:t>Final competition convention is held</a:t>
          </a:r>
        </a:p>
      </dgm:t>
    </dgm:pt>
    <dgm:pt modelId="{B66C585E-7141-44DB-B1CA-58444353B2B8}" cxnId="{0D3FB767-BB1D-4528-A2B1-4D5A85358474}" type="parTrans">
      <dgm:prSet/>
      <dgm:spPr/>
      <dgm:t>
        <a:bodyPr/>
        <a:lstStyle/>
        <a:p>
          <a:endParaRPr lang="en-US"/>
        </a:p>
      </dgm:t>
    </dgm:pt>
    <dgm:pt modelId="{DC71BD0A-74D1-494A-898F-45BFCD2987AA}" cxnId="{0D3FB767-BB1D-4528-A2B1-4D5A85358474}" type="sibTrans">
      <dgm:prSet/>
      <dgm:spPr/>
      <dgm:t>
        <a:bodyPr/>
        <a:lstStyle/>
        <a:p>
          <a:endParaRPr lang="en-US"/>
        </a:p>
      </dgm:t>
    </dgm:pt>
    <dgm:pt modelId="{214502C6-1BBF-4E08-9CBF-6E55AC58C367}">
      <dgm:prSet phldrT="[Text]" custT="1"/>
      <dgm:spPr/>
      <dgm:t>
        <a:bodyPr/>
        <a:lstStyle/>
        <a:p>
          <a:pPr marL="0" indent="0"/>
          <a:r>
            <a:rPr lang="en-US" sz="1600" dirty="0"/>
            <a:t>The cost of hardware is paid to participating teams.</a:t>
          </a:r>
        </a:p>
      </dgm:t>
    </dgm:pt>
    <dgm:pt modelId="{D1D92FFF-A3AA-4014-998A-7083DE807664}" cxnId="{9EE089C9-116F-40DE-BDA5-D9C71EC2381F}" type="parTrans">
      <dgm:prSet/>
      <dgm:spPr/>
      <dgm:t>
        <a:bodyPr/>
        <a:lstStyle/>
        <a:p>
          <a:endParaRPr lang="en-US"/>
        </a:p>
      </dgm:t>
    </dgm:pt>
    <dgm:pt modelId="{FF8A31A4-7961-423B-A458-1DA23334051B}" cxnId="{9EE089C9-116F-40DE-BDA5-D9C71EC2381F}" type="sibTrans">
      <dgm:prSet/>
      <dgm:spPr/>
      <dgm:t>
        <a:bodyPr/>
        <a:lstStyle/>
        <a:p>
          <a:endParaRPr lang="en-US"/>
        </a:p>
      </dgm:t>
    </dgm:pt>
    <dgm:pt modelId="{A7E9ABDD-046E-4810-BDA1-4EC52602F1DC}">
      <dgm:prSet phldrT="[Text]" custT="1"/>
      <dgm:spPr/>
      <dgm:t>
        <a:bodyPr/>
        <a:lstStyle/>
        <a:p>
          <a:pPr marL="0" indent="0"/>
          <a:r>
            <a:rPr lang="en-US" sz="1600" dirty="0"/>
            <a:t>Team Introduction and Project Proposal Review meeting is held</a:t>
          </a:r>
        </a:p>
      </dgm:t>
    </dgm:pt>
    <dgm:pt modelId="{17D989AF-C815-467B-8FE9-92C7DA2AC9A6}" cxnId="{8E71122A-8B6E-4548-9669-272429F6FF8A}" type="parTrans">
      <dgm:prSet/>
      <dgm:spPr/>
      <dgm:t>
        <a:bodyPr/>
        <a:lstStyle/>
        <a:p>
          <a:endParaRPr lang="en-US"/>
        </a:p>
      </dgm:t>
    </dgm:pt>
    <dgm:pt modelId="{DB07C28D-4315-4A56-A401-B7A6ADC90C4D}" cxnId="{8E71122A-8B6E-4548-9669-272429F6FF8A}" type="sibTrans">
      <dgm:prSet/>
      <dgm:spPr/>
      <dgm:t>
        <a:bodyPr/>
        <a:lstStyle/>
        <a:p>
          <a:endParaRPr lang="en-US"/>
        </a:p>
      </dgm:t>
    </dgm:pt>
    <dgm:pt modelId="{B76DD1E8-4E91-4E7D-907A-6918A3119056}">
      <dgm:prSet phldrT="[Text]" custT="1"/>
      <dgm:spPr/>
      <dgm:t>
        <a:bodyPr lIns="252000" rIns="0"/>
        <a:lstStyle/>
        <a:p>
          <a:r>
            <a:rPr lang="en-US" sz="1600" dirty="0"/>
            <a:t>Introduced teams from Member State with verified mission enter this phase.</a:t>
          </a:r>
        </a:p>
      </dgm:t>
    </dgm:pt>
    <dgm:pt modelId="{57C08A8B-96A6-460A-808E-29FCF5CAC724}" cxnId="{CD762BC0-9E83-438C-B783-174FAE969C0F}" type="parTrans">
      <dgm:prSet/>
      <dgm:spPr/>
      <dgm:t>
        <a:bodyPr/>
        <a:lstStyle/>
        <a:p>
          <a:endParaRPr lang="en-US"/>
        </a:p>
      </dgm:t>
    </dgm:pt>
    <dgm:pt modelId="{377D2E94-4F41-45E7-8C39-5F4B80226764}" cxnId="{CD762BC0-9E83-438C-B783-174FAE969C0F}" type="sibTrans">
      <dgm:prSet/>
      <dgm:spPr/>
      <dgm:t>
        <a:bodyPr/>
        <a:lstStyle/>
        <a:p>
          <a:endParaRPr lang="en-US"/>
        </a:p>
      </dgm:t>
    </dgm:pt>
    <dgm:pt modelId="{EE3E77FB-F8CF-4731-B5FA-8EB20F2C21E3}">
      <dgm:prSet phldrT="[Text]" custT="1"/>
      <dgm:spPr/>
      <dgm:t>
        <a:bodyPr lIns="252000" rIns="0"/>
        <a:lstStyle/>
        <a:p>
          <a:r>
            <a:rPr lang="en-US" sz="1600" dirty="0"/>
            <a:t>Participating teams design their </a:t>
          </a:r>
          <a:r>
            <a:rPr lang="en-US" sz="1600" dirty="0" err="1"/>
            <a:t>Cubesat</a:t>
          </a:r>
          <a:r>
            <a:rPr lang="en-US" sz="1600" dirty="0"/>
            <a:t>.</a:t>
          </a:r>
        </a:p>
      </dgm:t>
    </dgm:pt>
    <dgm:pt modelId="{5310617F-26DE-47B1-B66F-3E51E9AB7C0D}" cxnId="{D6B74BFF-A3DA-4498-9A99-01F9A77AC6B5}" type="parTrans">
      <dgm:prSet/>
      <dgm:spPr/>
      <dgm:t>
        <a:bodyPr/>
        <a:lstStyle/>
        <a:p>
          <a:endParaRPr lang="en-US"/>
        </a:p>
      </dgm:t>
    </dgm:pt>
    <dgm:pt modelId="{5E9EF89A-735A-4038-A1E5-564B6BF4A9E3}" cxnId="{D6B74BFF-A3DA-4498-9A99-01F9A77AC6B5}" type="sibTrans">
      <dgm:prSet/>
      <dgm:spPr/>
      <dgm:t>
        <a:bodyPr/>
        <a:lstStyle/>
        <a:p>
          <a:endParaRPr lang="en-US"/>
        </a:p>
      </dgm:t>
    </dgm:pt>
    <dgm:pt modelId="{1D999E57-CB61-401F-A28F-5EBCB184584D}">
      <dgm:prSet phldrT="[Text]" custT="1"/>
      <dgm:spPr/>
      <dgm:t>
        <a:bodyPr/>
        <a:lstStyle/>
        <a:p>
          <a:pPr marL="0" indent="0"/>
          <a:r>
            <a:rPr lang="en-US" sz="1600" dirty="0"/>
            <a:t>Online training course 1 is held</a:t>
          </a:r>
        </a:p>
      </dgm:t>
    </dgm:pt>
    <dgm:pt modelId="{2971E1AC-612C-44A1-96EB-12B51057F0E9}" cxnId="{096AFA19-EDA2-4C47-99DD-ACAD7438EF74}" type="parTrans">
      <dgm:prSet/>
      <dgm:spPr/>
      <dgm:t>
        <a:bodyPr/>
        <a:lstStyle/>
        <a:p>
          <a:endParaRPr lang="en-US"/>
        </a:p>
      </dgm:t>
    </dgm:pt>
    <dgm:pt modelId="{0DFDBA81-A85B-486C-B79D-CA27C1B96157}" cxnId="{096AFA19-EDA2-4C47-99DD-ACAD7438EF74}" type="sibTrans">
      <dgm:prSet/>
      <dgm:spPr/>
      <dgm:t>
        <a:bodyPr/>
        <a:lstStyle/>
        <a:p>
          <a:endParaRPr lang="en-US"/>
        </a:p>
      </dgm:t>
    </dgm:pt>
    <dgm:pt modelId="{FFB257B0-E02A-438E-B0DA-B602F227F658}" type="pres">
      <dgm:prSet presAssocID="{B596E283-921E-4E7A-97A0-0B5D90019A10}" presName="Name0" presStyleCnt="0">
        <dgm:presLayoutVars>
          <dgm:dir/>
          <dgm:animLvl val="lvl"/>
          <dgm:resizeHandles val="exact"/>
        </dgm:presLayoutVars>
      </dgm:prSet>
      <dgm:spPr/>
    </dgm:pt>
    <dgm:pt modelId="{5E9EF359-F4FB-4752-962D-AD5F732BCBEE}" type="pres">
      <dgm:prSet presAssocID="{7A81DD45-0CCA-4B5E-994F-531D09454E2D}" presName="linNode" presStyleCnt="0"/>
      <dgm:spPr/>
    </dgm:pt>
    <dgm:pt modelId="{89AE538C-1E14-4857-9662-88B6953F6C6B}" type="pres">
      <dgm:prSet presAssocID="{7A81DD45-0CCA-4B5E-994F-531D09454E2D}" presName="parentText" presStyleLbl="node1" presStyleIdx="0" presStyleCnt="3" custScaleX="58486">
        <dgm:presLayoutVars>
          <dgm:chMax val="1"/>
          <dgm:bulletEnabled val="1"/>
        </dgm:presLayoutVars>
      </dgm:prSet>
      <dgm:spPr/>
    </dgm:pt>
    <dgm:pt modelId="{C0F1B32B-E04A-4B3B-9AF9-F8E0D2E4380C}" type="pres">
      <dgm:prSet presAssocID="{7A81DD45-0CCA-4B5E-994F-531D09454E2D}" presName="descendantText" presStyleLbl="alignAccFollowNode1" presStyleIdx="0" presStyleCnt="3" custScaleX="120891" custScaleY="97027" custLinFactNeighborY="2201">
        <dgm:presLayoutVars>
          <dgm:bulletEnabled val="1"/>
        </dgm:presLayoutVars>
      </dgm:prSet>
      <dgm:spPr/>
    </dgm:pt>
    <dgm:pt modelId="{503038B4-B38D-42B6-99D6-2B525492DFD0}" type="pres">
      <dgm:prSet presAssocID="{D972A620-6AE5-4152-ACE1-2510D1A11FCB}" presName="sp" presStyleCnt="0"/>
      <dgm:spPr/>
    </dgm:pt>
    <dgm:pt modelId="{03531710-573E-4774-8D67-32821AEF7B8F}" type="pres">
      <dgm:prSet presAssocID="{A3B6AFE5-56C1-4AFE-8D9E-D9D9242E4767}" presName="linNode" presStyleCnt="0"/>
      <dgm:spPr/>
    </dgm:pt>
    <dgm:pt modelId="{4C464EE4-3CC7-4431-B910-91E7ADA5B782}" type="pres">
      <dgm:prSet presAssocID="{A3B6AFE5-56C1-4AFE-8D9E-D9D9242E4767}" presName="parentText" presStyleLbl="node1" presStyleIdx="1" presStyleCnt="3" custScaleX="59100">
        <dgm:presLayoutVars>
          <dgm:chMax val="1"/>
          <dgm:bulletEnabled val="1"/>
        </dgm:presLayoutVars>
      </dgm:prSet>
      <dgm:spPr/>
    </dgm:pt>
    <dgm:pt modelId="{F187CE38-9D64-458C-818E-7F06EE063452}" type="pres">
      <dgm:prSet presAssocID="{A3B6AFE5-56C1-4AFE-8D9E-D9D9242E4767}" presName="descendantText" presStyleLbl="alignAccFollowNode1" presStyleIdx="1" presStyleCnt="3" custScaleX="121147" custScaleY="103540">
        <dgm:presLayoutVars>
          <dgm:bulletEnabled val="1"/>
        </dgm:presLayoutVars>
      </dgm:prSet>
      <dgm:spPr/>
    </dgm:pt>
    <dgm:pt modelId="{C09242C0-0CCE-44B0-8981-276CC76F26E8}" type="pres">
      <dgm:prSet presAssocID="{FE147464-736C-45DD-AAA7-FD9EC0D97296}" presName="sp" presStyleCnt="0"/>
      <dgm:spPr/>
    </dgm:pt>
    <dgm:pt modelId="{B45A99A8-FC5E-4351-97F2-57152B8693FA}" type="pres">
      <dgm:prSet presAssocID="{FECC907B-C209-4113-9734-E93FCA9F1050}" presName="linNode" presStyleCnt="0"/>
      <dgm:spPr/>
    </dgm:pt>
    <dgm:pt modelId="{2666109C-26C3-4792-BF5D-CA49DBC15FAF}" type="pres">
      <dgm:prSet presAssocID="{FECC907B-C209-4113-9734-E93FCA9F1050}" presName="parentText" presStyleLbl="node1" presStyleIdx="2" presStyleCnt="3" custScaleX="58296">
        <dgm:presLayoutVars>
          <dgm:chMax val="1"/>
          <dgm:bulletEnabled val="1"/>
        </dgm:presLayoutVars>
      </dgm:prSet>
      <dgm:spPr/>
    </dgm:pt>
    <dgm:pt modelId="{52A364C1-E2B7-4E86-9093-6886E694D0F6}" type="pres">
      <dgm:prSet presAssocID="{FECC907B-C209-4113-9734-E93FCA9F1050}" presName="descendantText" presStyleLbl="alignAccFollowNode1" presStyleIdx="2" presStyleCnt="3" custScaleX="121775" custScaleY="112325">
        <dgm:presLayoutVars>
          <dgm:bulletEnabled val="1"/>
        </dgm:presLayoutVars>
      </dgm:prSet>
      <dgm:spPr/>
    </dgm:pt>
  </dgm:ptLst>
  <dgm:cxnLst>
    <dgm:cxn modelId="{F4CC500A-C152-445C-B5BE-C6E467C04542}" type="presOf" srcId="{7C12B1BA-C53D-42F2-9A7F-D3CF1D5227CD}" destId="{52A364C1-E2B7-4E86-9093-6886E694D0F6}" srcOrd="0" destOrd="0" presId="urn:microsoft.com/office/officeart/2005/8/layout/vList5"/>
    <dgm:cxn modelId="{B290D50C-C5CE-451D-8B7C-6A24F5DB8555}" type="presOf" srcId="{38132854-5C90-4792-80F1-D40111D29AF4}" destId="{F187CE38-9D64-458C-818E-7F06EE063452}" srcOrd="0" destOrd="3" presId="urn:microsoft.com/office/officeart/2005/8/layout/vList5"/>
    <dgm:cxn modelId="{1C728318-DB7E-4F36-AEAF-9442BD6BD48D}" srcId="{A3B6AFE5-56C1-4AFE-8D9E-D9D9242E4767}" destId="{38132854-5C90-4792-80F1-D40111D29AF4}" srcOrd="3" destOrd="0" parTransId="{48D2273F-3FCE-4772-8CED-FBCB11EDFCF5}" sibTransId="{906B9915-4496-408B-A10C-8E0E960D1EB2}"/>
    <dgm:cxn modelId="{6C836719-2E6E-4B34-B865-9982AB236DA2}" type="presOf" srcId="{FECC907B-C209-4113-9734-E93FCA9F1050}" destId="{2666109C-26C3-4792-BF5D-CA49DBC15FAF}" srcOrd="0" destOrd="0" presId="urn:microsoft.com/office/officeart/2005/8/layout/vList5"/>
    <dgm:cxn modelId="{096AFA19-EDA2-4C47-99DD-ACAD7438EF74}" srcId="{7A81DD45-0CCA-4B5E-994F-531D09454E2D}" destId="{1D999E57-CB61-401F-A28F-5EBCB184584D}" srcOrd="1" destOrd="0" parTransId="{2971E1AC-612C-44A1-96EB-12B51057F0E9}" sibTransId="{0DFDBA81-A85B-486C-B79D-CA27C1B96157}"/>
    <dgm:cxn modelId="{A36F3325-D43D-4EF2-B803-D409FB8E4ECE}" type="presOf" srcId="{B76DD1E8-4E91-4E7D-907A-6918A3119056}" destId="{F187CE38-9D64-458C-818E-7F06EE063452}" srcOrd="0" destOrd="0" presId="urn:microsoft.com/office/officeart/2005/8/layout/vList5"/>
    <dgm:cxn modelId="{8E71122A-8B6E-4548-9669-272429F6FF8A}" srcId="{7A81DD45-0CCA-4B5E-994F-531D09454E2D}" destId="{A7E9ABDD-046E-4810-BDA1-4EC52602F1DC}" srcOrd="2" destOrd="0" parTransId="{17D989AF-C815-467B-8FE9-92C7DA2AC9A6}" sibTransId="{DB07C28D-4315-4A56-A401-B7A6ADC90C4D}"/>
    <dgm:cxn modelId="{46256F2C-F753-48E7-BA23-DC15821C665B}" type="presOf" srcId="{A7E9ABDD-046E-4810-BDA1-4EC52602F1DC}" destId="{C0F1B32B-E04A-4B3B-9AF9-F8E0D2E4380C}" srcOrd="0" destOrd="2" presId="urn:microsoft.com/office/officeart/2005/8/layout/vList5"/>
    <dgm:cxn modelId="{6018882E-D1B7-4594-A53C-58AF90398DE0}" srcId="{FECC907B-C209-4113-9734-E93FCA9F1050}" destId="{7C12B1BA-C53D-42F2-9A7F-D3CF1D5227CD}" srcOrd="0" destOrd="0" parTransId="{DB290F82-9452-4AD1-A841-067683B965C7}" sibTransId="{4495ABB9-1751-41CB-887E-1611AC8B00FB}"/>
    <dgm:cxn modelId="{8A639639-E4F0-438C-8547-28A2B946D2E2}" type="presOf" srcId="{7A81DD45-0CCA-4B5E-994F-531D09454E2D}" destId="{89AE538C-1E14-4857-9662-88B6953F6C6B}" srcOrd="0" destOrd="0" presId="urn:microsoft.com/office/officeart/2005/8/layout/vList5"/>
    <dgm:cxn modelId="{0C7E7260-27E3-4C9F-B2D8-9F38A8B9008B}" srcId="{B596E283-921E-4E7A-97A0-0B5D90019A10}" destId="{FECC907B-C209-4113-9734-E93FCA9F1050}" srcOrd="2" destOrd="0" parTransId="{305EBFAB-F449-4999-8686-8D257A8B955E}" sibTransId="{4793FFE8-96F2-44A8-8645-1A2E3727D18B}"/>
    <dgm:cxn modelId="{0D3FB767-BB1D-4528-A2B1-4D5A85358474}" srcId="{FECC907B-C209-4113-9734-E93FCA9F1050}" destId="{5FF5F17B-2983-41E9-ACFF-54F1387AC42F}" srcOrd="2" destOrd="0" parTransId="{B66C585E-7141-44DB-B1CA-58444353B2B8}" sibTransId="{DC71BD0A-74D1-494A-898F-45BFCD2987AA}"/>
    <dgm:cxn modelId="{DF97AC48-D50F-451F-B512-3139CE98D6ED}" type="presOf" srcId="{C8F982D8-5637-4099-8CF4-E3B0BC292433}" destId="{F187CE38-9D64-458C-818E-7F06EE063452}" srcOrd="0" destOrd="4" presId="urn:microsoft.com/office/officeart/2005/8/layout/vList5"/>
    <dgm:cxn modelId="{7B588169-C0DF-40FE-B0D9-F3A5592E3F96}" type="presOf" srcId="{CD067EF5-68FF-4914-A1DE-3AFAD3D100D2}" destId="{F187CE38-9D64-458C-818E-7F06EE063452}" srcOrd="0" destOrd="2" presId="urn:microsoft.com/office/officeart/2005/8/layout/vList5"/>
    <dgm:cxn modelId="{D416216D-179A-4934-B17A-EC59F4DF4AAE}" type="presOf" srcId="{214502C6-1BBF-4E08-9CBF-6E55AC58C367}" destId="{52A364C1-E2B7-4E86-9093-6886E694D0F6}" srcOrd="0" destOrd="1" presId="urn:microsoft.com/office/officeart/2005/8/layout/vList5"/>
    <dgm:cxn modelId="{0FFAA96F-3B15-4D49-A95F-7318B7CFD1AA}" type="presOf" srcId="{5FF5F17B-2983-41E9-ACFF-54F1387AC42F}" destId="{52A364C1-E2B7-4E86-9093-6886E694D0F6}" srcOrd="0" destOrd="2" presId="urn:microsoft.com/office/officeart/2005/8/layout/vList5"/>
    <dgm:cxn modelId="{43412A84-DBB8-417D-A051-86D232F03DAB}" srcId="{A3B6AFE5-56C1-4AFE-8D9E-D9D9242E4767}" destId="{CD067EF5-68FF-4914-A1DE-3AFAD3D100D2}" srcOrd="2" destOrd="0" parTransId="{C729982C-14AD-4BDD-AACC-D81817AF1313}" sibTransId="{3FB8A06E-EA09-4F7D-921D-6A41C3FF4F1B}"/>
    <dgm:cxn modelId="{89D51A8B-6D2F-4BAB-BAB0-41511A290695}" type="presOf" srcId="{1D999E57-CB61-401F-A28F-5EBCB184584D}" destId="{C0F1B32B-E04A-4B3B-9AF9-F8E0D2E4380C}" srcOrd="0" destOrd="1" presId="urn:microsoft.com/office/officeart/2005/8/layout/vList5"/>
    <dgm:cxn modelId="{FB1E1AAB-405A-4F13-8B1B-0B7937696351}" srcId="{B596E283-921E-4E7A-97A0-0B5D90019A10}" destId="{7A81DD45-0CCA-4B5E-994F-531D09454E2D}" srcOrd="0" destOrd="0" parTransId="{3271F052-65AD-4BA2-BC94-ADEC12611116}" sibTransId="{D972A620-6AE5-4152-ACE1-2510D1A11FCB}"/>
    <dgm:cxn modelId="{C2A6D4AD-B972-4B60-B75C-EC76F7C28CE6}" srcId="{A3B6AFE5-56C1-4AFE-8D9E-D9D9242E4767}" destId="{C8F982D8-5637-4099-8CF4-E3B0BC292433}" srcOrd="4" destOrd="0" parTransId="{2236E522-F29B-4C87-8A3C-0592D343ADC9}" sibTransId="{9A767A27-8003-4602-9593-3095560A1D1A}"/>
    <dgm:cxn modelId="{FE7A9EBD-6D88-4251-8C28-AC217EDF3F2E}" srcId="{B596E283-921E-4E7A-97A0-0B5D90019A10}" destId="{A3B6AFE5-56C1-4AFE-8D9E-D9D9242E4767}" srcOrd="1" destOrd="0" parTransId="{489EB046-0C55-44A7-AC24-0A5F5EB442B1}" sibTransId="{FE147464-736C-45DD-AAA7-FD9EC0D97296}"/>
    <dgm:cxn modelId="{CD762BC0-9E83-438C-B783-174FAE969C0F}" srcId="{A3B6AFE5-56C1-4AFE-8D9E-D9D9242E4767}" destId="{B76DD1E8-4E91-4E7D-907A-6918A3119056}" srcOrd="0" destOrd="0" parTransId="{57C08A8B-96A6-460A-808E-29FCF5CAC724}" sibTransId="{377D2E94-4F41-45E7-8C39-5F4B80226764}"/>
    <dgm:cxn modelId="{090B89C1-60DA-49A8-97C6-6A4D82843B9A}" type="presOf" srcId="{B596E283-921E-4E7A-97A0-0B5D90019A10}" destId="{FFB257B0-E02A-438E-B0DA-B602F227F658}" srcOrd="0" destOrd="0" presId="urn:microsoft.com/office/officeart/2005/8/layout/vList5"/>
    <dgm:cxn modelId="{9EE089C9-116F-40DE-BDA5-D9C71EC2381F}" srcId="{FECC907B-C209-4113-9734-E93FCA9F1050}" destId="{214502C6-1BBF-4E08-9CBF-6E55AC58C367}" srcOrd="1" destOrd="0" parTransId="{D1D92FFF-A3AA-4014-998A-7083DE807664}" sibTransId="{FF8A31A4-7961-423B-A458-1DA23334051B}"/>
    <dgm:cxn modelId="{6E508AD8-5701-4181-B7B2-4AF0AD6BB5A7}" type="presOf" srcId="{549A6A16-E90F-4C29-9773-449A2BBD82CF}" destId="{C0F1B32B-E04A-4B3B-9AF9-F8E0D2E4380C}" srcOrd="0" destOrd="0" presId="urn:microsoft.com/office/officeart/2005/8/layout/vList5"/>
    <dgm:cxn modelId="{7F51DCE1-C1C0-4579-8F0F-FE9A84F3F41E}" type="presOf" srcId="{A3B6AFE5-56C1-4AFE-8D9E-D9D9242E4767}" destId="{4C464EE4-3CC7-4431-B910-91E7ADA5B782}" srcOrd="0" destOrd="0" presId="urn:microsoft.com/office/officeart/2005/8/layout/vList5"/>
    <dgm:cxn modelId="{6BED84E6-C428-4624-B64D-2986FD285E08}" type="presOf" srcId="{EE3E77FB-F8CF-4731-B5FA-8EB20F2C21E3}" destId="{F187CE38-9D64-458C-818E-7F06EE063452}" srcOrd="0" destOrd="1" presId="urn:microsoft.com/office/officeart/2005/8/layout/vList5"/>
    <dgm:cxn modelId="{9CC335EC-1011-4D6F-AD3D-44DC9865D9FE}" srcId="{7A81DD45-0CCA-4B5E-994F-531D09454E2D}" destId="{549A6A16-E90F-4C29-9773-449A2BBD82CF}" srcOrd="0" destOrd="0" parTransId="{0DBA0825-9AB6-41C4-A3C8-FA136E4DAB34}" sibTransId="{F653D783-ED1B-425D-8A91-EABE96321DDC}"/>
    <dgm:cxn modelId="{D6B74BFF-A3DA-4498-9A99-01F9A77AC6B5}" srcId="{A3B6AFE5-56C1-4AFE-8D9E-D9D9242E4767}" destId="{EE3E77FB-F8CF-4731-B5FA-8EB20F2C21E3}" srcOrd="1" destOrd="0" parTransId="{5310617F-26DE-47B1-B66F-3E51E9AB7C0D}" sibTransId="{5E9EF89A-735A-4038-A1E5-564B6BF4A9E3}"/>
    <dgm:cxn modelId="{CC4D916E-BBC8-475C-ACB8-01AEA25E6D5D}" type="presParOf" srcId="{FFB257B0-E02A-438E-B0DA-B602F227F658}" destId="{5E9EF359-F4FB-4752-962D-AD5F732BCBEE}" srcOrd="0" destOrd="0" presId="urn:microsoft.com/office/officeart/2005/8/layout/vList5"/>
    <dgm:cxn modelId="{A9CC8915-F779-4AF4-900B-1676390454AF}" type="presParOf" srcId="{5E9EF359-F4FB-4752-962D-AD5F732BCBEE}" destId="{89AE538C-1E14-4857-9662-88B6953F6C6B}" srcOrd="0" destOrd="0" presId="urn:microsoft.com/office/officeart/2005/8/layout/vList5"/>
    <dgm:cxn modelId="{91DFECF2-BCA8-46B7-90C2-897499DF8F33}" type="presParOf" srcId="{5E9EF359-F4FB-4752-962D-AD5F732BCBEE}" destId="{C0F1B32B-E04A-4B3B-9AF9-F8E0D2E4380C}" srcOrd="1" destOrd="0" presId="urn:microsoft.com/office/officeart/2005/8/layout/vList5"/>
    <dgm:cxn modelId="{72D355E8-F9C8-4CC3-901B-A110EE7E2DF5}" type="presParOf" srcId="{FFB257B0-E02A-438E-B0DA-B602F227F658}" destId="{503038B4-B38D-42B6-99D6-2B525492DFD0}" srcOrd="1" destOrd="0" presId="urn:microsoft.com/office/officeart/2005/8/layout/vList5"/>
    <dgm:cxn modelId="{2D87E3BB-E6C7-4C70-8142-9A01D3590CF9}" type="presParOf" srcId="{FFB257B0-E02A-438E-B0DA-B602F227F658}" destId="{03531710-573E-4774-8D67-32821AEF7B8F}" srcOrd="2" destOrd="0" presId="urn:microsoft.com/office/officeart/2005/8/layout/vList5"/>
    <dgm:cxn modelId="{64A05B3F-72D1-49D8-BEE9-E6C0A0B94E32}" type="presParOf" srcId="{03531710-573E-4774-8D67-32821AEF7B8F}" destId="{4C464EE4-3CC7-4431-B910-91E7ADA5B782}" srcOrd="0" destOrd="0" presId="urn:microsoft.com/office/officeart/2005/8/layout/vList5"/>
    <dgm:cxn modelId="{69F3C46C-C24D-48FA-8F17-6783E8638406}" type="presParOf" srcId="{03531710-573E-4774-8D67-32821AEF7B8F}" destId="{F187CE38-9D64-458C-818E-7F06EE063452}" srcOrd="1" destOrd="0" presId="urn:microsoft.com/office/officeart/2005/8/layout/vList5"/>
    <dgm:cxn modelId="{E6BC4779-6865-438A-A9A9-0A6013D42BCF}" type="presParOf" srcId="{FFB257B0-E02A-438E-B0DA-B602F227F658}" destId="{C09242C0-0CCE-44B0-8981-276CC76F26E8}" srcOrd="3" destOrd="0" presId="urn:microsoft.com/office/officeart/2005/8/layout/vList5"/>
    <dgm:cxn modelId="{F3B3B192-3812-448F-999A-5370B31BABF3}" type="presParOf" srcId="{FFB257B0-E02A-438E-B0DA-B602F227F658}" destId="{B45A99A8-FC5E-4351-97F2-57152B8693FA}" srcOrd="4" destOrd="0" presId="urn:microsoft.com/office/officeart/2005/8/layout/vList5"/>
    <dgm:cxn modelId="{114D30F9-018C-4A2B-8F22-5A98AF063D52}" type="presParOf" srcId="{B45A99A8-FC5E-4351-97F2-57152B8693FA}" destId="{2666109C-26C3-4792-BF5D-CA49DBC15FAF}" srcOrd="0" destOrd="0" presId="urn:microsoft.com/office/officeart/2005/8/layout/vList5"/>
    <dgm:cxn modelId="{A4BA600F-1A98-4A1B-9C61-1A33FB54D2AD}" type="presParOf" srcId="{B45A99A8-FC5E-4351-97F2-57152B8693FA}" destId="{52A364C1-E2B7-4E86-9093-6886E694D0F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52C4D6-CDBB-4393-B339-C3A1244602F8}"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n-US"/>
        </a:p>
      </dgm:t>
    </dgm:pt>
    <dgm:pt modelId="{D204C744-83E1-4188-997E-A6DFE39FDB36}">
      <dgm:prSet phldrT="[Text]" custT="1"/>
      <dgm:spPr/>
      <dgm:t>
        <a:bodyPr/>
        <a:lstStyle/>
        <a:p>
          <a:pPr>
            <a:lnSpc>
              <a:spcPct val="100000"/>
            </a:lnSpc>
            <a:spcAft>
              <a:spcPts val="0"/>
            </a:spcAft>
          </a:pPr>
          <a:r>
            <a:rPr lang="en-US" sz="1600" dirty="0"/>
            <a:t>Training One</a:t>
          </a:r>
        </a:p>
        <a:p>
          <a:pPr>
            <a:lnSpc>
              <a:spcPct val="100000"/>
            </a:lnSpc>
            <a:spcAft>
              <a:spcPts val="0"/>
            </a:spcAft>
          </a:pPr>
          <a:r>
            <a:rPr lang="en-US" sz="1600" dirty="0"/>
            <a:t> (Phase zero - Online)</a:t>
          </a:r>
        </a:p>
      </dgm:t>
    </dgm:pt>
    <dgm:pt modelId="{FE3D2290-844B-42A0-896C-3A1B84A3195F}" cxnId="{A709B18E-AEA3-4555-8851-61CFA86D0F04}" type="parTrans">
      <dgm:prSet/>
      <dgm:spPr/>
      <dgm:t>
        <a:bodyPr/>
        <a:lstStyle/>
        <a:p>
          <a:endParaRPr lang="en-US"/>
        </a:p>
      </dgm:t>
    </dgm:pt>
    <dgm:pt modelId="{4858B456-796A-411E-B654-3AA968CA0571}" cxnId="{A709B18E-AEA3-4555-8851-61CFA86D0F04}" type="sibTrans">
      <dgm:prSet/>
      <dgm:spPr/>
      <dgm:t>
        <a:bodyPr/>
        <a:lstStyle/>
        <a:p>
          <a:endParaRPr lang="en-US"/>
        </a:p>
      </dgm:t>
    </dgm:pt>
    <dgm:pt modelId="{1D6D237F-4090-4D3D-9839-1063DDFEBABE}">
      <dgm:prSet phldrT="[Text]"/>
      <dgm:spPr/>
      <dgm:t>
        <a:bodyPr/>
        <a:lstStyle/>
        <a:p>
          <a:r>
            <a:rPr lang="en-US" dirty="0"/>
            <a:t>Conceptual Design</a:t>
          </a:r>
        </a:p>
      </dgm:t>
    </dgm:pt>
    <dgm:pt modelId="{2390B8D5-3FC0-4485-B8AE-7B07493209B2}" cxnId="{9BAB77D7-38A8-4CA1-BEC8-C0B5AD5BBB8D}" type="parTrans">
      <dgm:prSet/>
      <dgm:spPr/>
      <dgm:t>
        <a:bodyPr/>
        <a:lstStyle/>
        <a:p>
          <a:endParaRPr lang="en-US"/>
        </a:p>
      </dgm:t>
    </dgm:pt>
    <dgm:pt modelId="{17926BE3-9727-4018-A2DC-2B99DB5E98CB}" cxnId="{9BAB77D7-38A8-4CA1-BEC8-C0B5AD5BBB8D}" type="sibTrans">
      <dgm:prSet/>
      <dgm:spPr/>
      <dgm:t>
        <a:bodyPr/>
        <a:lstStyle/>
        <a:p>
          <a:endParaRPr lang="en-US"/>
        </a:p>
      </dgm:t>
    </dgm:pt>
    <dgm:pt modelId="{E72CDB0A-04E7-465F-8F2A-46FC8179D4C8}">
      <dgm:prSet phldrT="[Text]" custT="1"/>
      <dgm:spPr/>
      <dgm:t>
        <a:bodyPr/>
        <a:lstStyle/>
        <a:p>
          <a:pPr>
            <a:lnSpc>
              <a:spcPct val="100000"/>
            </a:lnSpc>
            <a:spcAft>
              <a:spcPts val="0"/>
            </a:spcAft>
          </a:pPr>
          <a:r>
            <a:rPr lang="en-US" sz="1600" dirty="0"/>
            <a:t>Training Two</a:t>
          </a:r>
        </a:p>
        <a:p>
          <a:pPr>
            <a:lnSpc>
              <a:spcPct val="100000"/>
            </a:lnSpc>
            <a:spcAft>
              <a:spcPts val="0"/>
            </a:spcAft>
          </a:pPr>
          <a:r>
            <a:rPr lang="en-US" sz="1600" dirty="0"/>
            <a:t>(Phase A - Online)</a:t>
          </a:r>
        </a:p>
      </dgm:t>
    </dgm:pt>
    <dgm:pt modelId="{91A1A841-3B53-4945-9955-7D1331E25268}" cxnId="{D286BCF7-1E4E-44C1-8382-37A3870E2A44}" type="parTrans">
      <dgm:prSet/>
      <dgm:spPr/>
      <dgm:t>
        <a:bodyPr/>
        <a:lstStyle/>
        <a:p>
          <a:endParaRPr lang="en-US"/>
        </a:p>
      </dgm:t>
    </dgm:pt>
    <dgm:pt modelId="{190739C0-2889-45C8-A9A2-480A26581583}" cxnId="{D286BCF7-1E4E-44C1-8382-37A3870E2A44}" type="sibTrans">
      <dgm:prSet/>
      <dgm:spPr/>
      <dgm:t>
        <a:bodyPr/>
        <a:lstStyle/>
        <a:p>
          <a:endParaRPr lang="en-US"/>
        </a:p>
      </dgm:t>
    </dgm:pt>
    <dgm:pt modelId="{37E0DABB-3FB7-47DF-8A65-BAC0B7EE0334}">
      <dgm:prSet phldrT="[Text]"/>
      <dgm:spPr/>
      <dgm:t>
        <a:bodyPr/>
        <a:lstStyle/>
        <a:p>
          <a:r>
            <a:rPr lang="en-US" dirty="0"/>
            <a:t>Preliminary Design</a:t>
          </a:r>
        </a:p>
      </dgm:t>
    </dgm:pt>
    <dgm:pt modelId="{6C1FC59D-FF1C-4C73-A8B0-CE8C1E02340A}" cxnId="{9BBFAAE8-6F20-4C6F-BD1D-0393C32D56B3}" type="parTrans">
      <dgm:prSet/>
      <dgm:spPr/>
      <dgm:t>
        <a:bodyPr/>
        <a:lstStyle/>
        <a:p>
          <a:endParaRPr lang="en-US"/>
        </a:p>
      </dgm:t>
    </dgm:pt>
    <dgm:pt modelId="{94A8CB4B-D158-43C5-9EF4-1CC2A5026E51}" cxnId="{9BBFAAE8-6F20-4C6F-BD1D-0393C32D56B3}" type="sibTrans">
      <dgm:prSet/>
      <dgm:spPr/>
      <dgm:t>
        <a:bodyPr/>
        <a:lstStyle/>
        <a:p>
          <a:endParaRPr lang="en-US"/>
        </a:p>
      </dgm:t>
    </dgm:pt>
    <dgm:pt modelId="{F02F0B25-C78E-4FFB-B7B9-6FE77D7A85F3}">
      <dgm:prSet phldrT="[Text]" custT="1"/>
      <dgm:spPr/>
      <dgm:t>
        <a:bodyPr/>
        <a:lstStyle/>
        <a:p>
          <a:pPr>
            <a:lnSpc>
              <a:spcPct val="100000"/>
            </a:lnSpc>
            <a:spcAft>
              <a:spcPts val="0"/>
            </a:spcAft>
          </a:pPr>
          <a:r>
            <a:rPr lang="en-US" sz="1600" dirty="0"/>
            <a:t>Training Three</a:t>
          </a:r>
        </a:p>
        <a:p>
          <a:pPr>
            <a:lnSpc>
              <a:spcPct val="90000"/>
            </a:lnSpc>
            <a:spcAft>
              <a:spcPct val="35000"/>
            </a:spcAft>
          </a:pPr>
          <a:r>
            <a:rPr lang="en-US" sz="1600" dirty="0"/>
            <a:t>(Phase A - Online)</a:t>
          </a:r>
        </a:p>
      </dgm:t>
    </dgm:pt>
    <dgm:pt modelId="{428947A4-57C3-4C0A-B0E9-5AAAE877CA49}" cxnId="{EE8CCB11-EAA0-4A71-9344-2076642E4B21}" type="parTrans">
      <dgm:prSet/>
      <dgm:spPr/>
      <dgm:t>
        <a:bodyPr/>
        <a:lstStyle/>
        <a:p>
          <a:endParaRPr lang="en-US"/>
        </a:p>
      </dgm:t>
    </dgm:pt>
    <dgm:pt modelId="{AE166F76-AD68-4584-A2F6-41566A1023A8}" cxnId="{EE8CCB11-EAA0-4A71-9344-2076642E4B21}" type="sibTrans">
      <dgm:prSet/>
      <dgm:spPr/>
      <dgm:t>
        <a:bodyPr/>
        <a:lstStyle/>
        <a:p>
          <a:endParaRPr lang="en-US"/>
        </a:p>
      </dgm:t>
    </dgm:pt>
    <dgm:pt modelId="{CEAD7B5F-CAA2-46B7-AED5-408D93FF2BEC}">
      <dgm:prSet phldrT="[Text]"/>
      <dgm:spPr/>
      <dgm:t>
        <a:bodyPr/>
        <a:lstStyle/>
        <a:p>
          <a:r>
            <a:rPr lang="en-US" dirty="0"/>
            <a:t>Detailed Design</a:t>
          </a:r>
        </a:p>
      </dgm:t>
    </dgm:pt>
    <dgm:pt modelId="{49464621-7932-477A-8A02-A2CE3CD1E844}" cxnId="{6F490F4E-CEF6-4B3F-9152-5EFED5FE0352}" type="parTrans">
      <dgm:prSet/>
      <dgm:spPr/>
      <dgm:t>
        <a:bodyPr/>
        <a:lstStyle/>
        <a:p>
          <a:endParaRPr lang="en-US"/>
        </a:p>
      </dgm:t>
    </dgm:pt>
    <dgm:pt modelId="{D04CDF8E-8C3C-4113-8A87-BE733ED62E38}" cxnId="{6F490F4E-CEF6-4B3F-9152-5EFED5FE0352}" type="sibTrans">
      <dgm:prSet/>
      <dgm:spPr/>
      <dgm:t>
        <a:bodyPr/>
        <a:lstStyle/>
        <a:p>
          <a:endParaRPr lang="en-US"/>
        </a:p>
      </dgm:t>
    </dgm:pt>
    <dgm:pt modelId="{FAFB2153-C350-470A-BA10-6C0CDA7251E6}">
      <dgm:prSet phldrT="[Text]" custT="1"/>
      <dgm:spPr/>
      <dgm:t>
        <a:bodyPr/>
        <a:lstStyle/>
        <a:p>
          <a:pPr>
            <a:lnSpc>
              <a:spcPct val="100000"/>
            </a:lnSpc>
            <a:spcAft>
              <a:spcPts val="0"/>
            </a:spcAft>
          </a:pPr>
          <a:r>
            <a:rPr lang="en-US" sz="1600" dirty="0"/>
            <a:t>Summer Camp</a:t>
          </a:r>
        </a:p>
        <a:p>
          <a:pPr>
            <a:lnSpc>
              <a:spcPct val="100000"/>
            </a:lnSpc>
            <a:spcAft>
              <a:spcPts val="0"/>
            </a:spcAft>
          </a:pPr>
          <a:r>
            <a:rPr lang="en-US" sz="1600" dirty="0"/>
            <a:t>(Phase A - In-person)</a:t>
          </a:r>
        </a:p>
      </dgm:t>
    </dgm:pt>
    <dgm:pt modelId="{8B74E5ED-2EE5-4FB4-B369-9A4515BF14E1}" cxnId="{E3615BB8-FAFC-403F-8316-01467E24D270}" type="parTrans">
      <dgm:prSet/>
      <dgm:spPr/>
      <dgm:t>
        <a:bodyPr/>
        <a:lstStyle/>
        <a:p>
          <a:endParaRPr lang="en-US"/>
        </a:p>
      </dgm:t>
    </dgm:pt>
    <dgm:pt modelId="{D6192070-8621-4F01-8273-60F2F157A75F}" cxnId="{E3615BB8-FAFC-403F-8316-01467E24D270}" type="sibTrans">
      <dgm:prSet/>
      <dgm:spPr/>
      <dgm:t>
        <a:bodyPr/>
        <a:lstStyle/>
        <a:p>
          <a:endParaRPr lang="en-US"/>
        </a:p>
      </dgm:t>
    </dgm:pt>
    <dgm:pt modelId="{4017B97C-B82B-4298-AE2F-0C32E1D087A6}">
      <dgm:prSet phldrT="[Text]"/>
      <dgm:spPr/>
      <dgm:t>
        <a:bodyPr/>
        <a:lstStyle/>
        <a:p>
          <a:r>
            <a:rPr lang="en-US" dirty="0"/>
            <a:t>EM Integration</a:t>
          </a:r>
        </a:p>
      </dgm:t>
    </dgm:pt>
    <dgm:pt modelId="{D65AA838-DC6A-48C0-9198-3D8B7B485801}" cxnId="{F9A4B6D8-78B8-44AD-B81F-93E0EF7C6744}" type="parTrans">
      <dgm:prSet/>
      <dgm:spPr/>
      <dgm:t>
        <a:bodyPr/>
        <a:lstStyle/>
        <a:p>
          <a:endParaRPr lang="en-US"/>
        </a:p>
      </dgm:t>
    </dgm:pt>
    <dgm:pt modelId="{3F0FFD28-69AD-4B7F-BDD6-4C93ACAC90E8}" cxnId="{F9A4B6D8-78B8-44AD-B81F-93E0EF7C6744}" type="sibTrans">
      <dgm:prSet/>
      <dgm:spPr/>
      <dgm:t>
        <a:bodyPr/>
        <a:lstStyle/>
        <a:p>
          <a:endParaRPr lang="en-US"/>
        </a:p>
      </dgm:t>
    </dgm:pt>
    <dgm:pt modelId="{9D33C8F0-C1FC-4909-AD35-86D800BF8807}" type="pres">
      <dgm:prSet presAssocID="{BC52C4D6-CDBB-4393-B339-C3A1244602F8}" presName="Name0" presStyleCnt="0">
        <dgm:presLayoutVars>
          <dgm:dir/>
          <dgm:animLvl val="lvl"/>
          <dgm:resizeHandles val="exact"/>
        </dgm:presLayoutVars>
      </dgm:prSet>
      <dgm:spPr/>
    </dgm:pt>
    <dgm:pt modelId="{8B882B61-B24D-408E-8E1F-7A2C70377377}" type="pres">
      <dgm:prSet presAssocID="{FAFB2153-C350-470A-BA10-6C0CDA7251E6}" presName="boxAndChildren" presStyleCnt="0"/>
      <dgm:spPr/>
    </dgm:pt>
    <dgm:pt modelId="{79EAEDC4-17A8-4496-9E8A-33D774F438DD}" type="pres">
      <dgm:prSet presAssocID="{FAFB2153-C350-470A-BA10-6C0CDA7251E6}" presName="parentTextBox" presStyleLbl="node1" presStyleIdx="0" presStyleCnt="4"/>
      <dgm:spPr/>
    </dgm:pt>
    <dgm:pt modelId="{A365E233-049B-4E0E-A4EB-A4CE68D51251}" type="pres">
      <dgm:prSet presAssocID="{FAFB2153-C350-470A-BA10-6C0CDA7251E6}" presName="entireBox" presStyleLbl="node1" presStyleIdx="0" presStyleCnt="4"/>
      <dgm:spPr/>
    </dgm:pt>
    <dgm:pt modelId="{454D0258-D77F-40A3-ACF6-0C15FA951595}" type="pres">
      <dgm:prSet presAssocID="{FAFB2153-C350-470A-BA10-6C0CDA7251E6}" presName="descendantBox" presStyleCnt="0"/>
      <dgm:spPr/>
    </dgm:pt>
    <dgm:pt modelId="{5CED8726-DC99-4A0F-BE4C-42200462F2B4}" type="pres">
      <dgm:prSet presAssocID="{4017B97C-B82B-4298-AE2F-0C32E1D087A6}" presName="childTextBox" presStyleLbl="fgAccFollowNode1" presStyleIdx="0" presStyleCnt="4">
        <dgm:presLayoutVars>
          <dgm:bulletEnabled val="1"/>
        </dgm:presLayoutVars>
      </dgm:prSet>
      <dgm:spPr/>
    </dgm:pt>
    <dgm:pt modelId="{5793C206-EFF7-4BEF-AA38-F27B3111F91D}" type="pres">
      <dgm:prSet presAssocID="{AE166F76-AD68-4584-A2F6-41566A1023A8}" presName="sp" presStyleCnt="0"/>
      <dgm:spPr/>
    </dgm:pt>
    <dgm:pt modelId="{967BC791-8EDC-480C-B3E5-3C7C07AE6C8B}" type="pres">
      <dgm:prSet presAssocID="{F02F0B25-C78E-4FFB-B7B9-6FE77D7A85F3}" presName="arrowAndChildren" presStyleCnt="0"/>
      <dgm:spPr/>
    </dgm:pt>
    <dgm:pt modelId="{AFF2745E-9C81-4BD6-9D14-2D5AF27FCCC5}" type="pres">
      <dgm:prSet presAssocID="{F02F0B25-C78E-4FFB-B7B9-6FE77D7A85F3}" presName="parentTextArrow" presStyleLbl="node1" presStyleIdx="0" presStyleCnt="4"/>
      <dgm:spPr/>
    </dgm:pt>
    <dgm:pt modelId="{D1C3FA4C-3A91-4950-9AC3-65A9993907F1}" type="pres">
      <dgm:prSet presAssocID="{F02F0B25-C78E-4FFB-B7B9-6FE77D7A85F3}" presName="arrow" presStyleLbl="node1" presStyleIdx="1" presStyleCnt="4"/>
      <dgm:spPr/>
    </dgm:pt>
    <dgm:pt modelId="{535BC180-3BE8-449E-AA6E-DCB22B104C11}" type="pres">
      <dgm:prSet presAssocID="{F02F0B25-C78E-4FFB-B7B9-6FE77D7A85F3}" presName="descendantArrow" presStyleCnt="0"/>
      <dgm:spPr/>
    </dgm:pt>
    <dgm:pt modelId="{AEE9865C-0F99-488D-BAF6-3431E0DB1CC7}" type="pres">
      <dgm:prSet presAssocID="{CEAD7B5F-CAA2-46B7-AED5-408D93FF2BEC}" presName="childTextArrow" presStyleLbl="fgAccFollowNode1" presStyleIdx="1" presStyleCnt="4">
        <dgm:presLayoutVars>
          <dgm:bulletEnabled val="1"/>
        </dgm:presLayoutVars>
      </dgm:prSet>
      <dgm:spPr/>
    </dgm:pt>
    <dgm:pt modelId="{FB87BBE2-A219-4A90-9DFF-94A6CD6E155E}" type="pres">
      <dgm:prSet presAssocID="{190739C0-2889-45C8-A9A2-480A26581583}" presName="sp" presStyleCnt="0"/>
      <dgm:spPr/>
    </dgm:pt>
    <dgm:pt modelId="{D70B77F0-D333-4C53-9D75-E7163B59CE5C}" type="pres">
      <dgm:prSet presAssocID="{E72CDB0A-04E7-465F-8F2A-46FC8179D4C8}" presName="arrowAndChildren" presStyleCnt="0"/>
      <dgm:spPr/>
    </dgm:pt>
    <dgm:pt modelId="{A9617BE9-13ED-4D44-8204-0C7CFA36CB1D}" type="pres">
      <dgm:prSet presAssocID="{E72CDB0A-04E7-465F-8F2A-46FC8179D4C8}" presName="parentTextArrow" presStyleLbl="node1" presStyleIdx="1" presStyleCnt="4"/>
      <dgm:spPr/>
    </dgm:pt>
    <dgm:pt modelId="{EBAFF0E1-CE87-4570-AFA7-DC350C66640C}" type="pres">
      <dgm:prSet presAssocID="{E72CDB0A-04E7-465F-8F2A-46FC8179D4C8}" presName="arrow" presStyleLbl="node1" presStyleIdx="2" presStyleCnt="4"/>
      <dgm:spPr/>
    </dgm:pt>
    <dgm:pt modelId="{8D9E01C3-6808-4243-9633-C453DF2262EC}" type="pres">
      <dgm:prSet presAssocID="{E72CDB0A-04E7-465F-8F2A-46FC8179D4C8}" presName="descendantArrow" presStyleCnt="0"/>
      <dgm:spPr/>
    </dgm:pt>
    <dgm:pt modelId="{D11D8B6B-0A66-4D08-A426-89745DC504E4}" type="pres">
      <dgm:prSet presAssocID="{37E0DABB-3FB7-47DF-8A65-BAC0B7EE0334}" presName="childTextArrow" presStyleLbl="fgAccFollowNode1" presStyleIdx="2" presStyleCnt="4">
        <dgm:presLayoutVars>
          <dgm:bulletEnabled val="1"/>
        </dgm:presLayoutVars>
      </dgm:prSet>
      <dgm:spPr/>
    </dgm:pt>
    <dgm:pt modelId="{6C76314E-683A-4E2B-A5B6-4F41EAEA333E}" type="pres">
      <dgm:prSet presAssocID="{4858B456-796A-411E-B654-3AA968CA0571}" presName="sp" presStyleCnt="0"/>
      <dgm:spPr/>
    </dgm:pt>
    <dgm:pt modelId="{10701313-5B15-401F-97AF-426A3A79144B}" type="pres">
      <dgm:prSet presAssocID="{D204C744-83E1-4188-997E-A6DFE39FDB36}" presName="arrowAndChildren" presStyleCnt="0"/>
      <dgm:spPr/>
    </dgm:pt>
    <dgm:pt modelId="{DD30E64B-FE41-4592-B2BF-071600BDB6D6}" type="pres">
      <dgm:prSet presAssocID="{D204C744-83E1-4188-997E-A6DFE39FDB36}" presName="parentTextArrow" presStyleLbl="node1" presStyleIdx="2" presStyleCnt="4"/>
      <dgm:spPr/>
    </dgm:pt>
    <dgm:pt modelId="{52895534-07B0-4775-A66F-82F9DF7D6C30}" type="pres">
      <dgm:prSet presAssocID="{D204C744-83E1-4188-997E-A6DFE39FDB36}" presName="arrow" presStyleLbl="node1" presStyleIdx="3" presStyleCnt="4"/>
      <dgm:spPr/>
    </dgm:pt>
    <dgm:pt modelId="{5B0D1566-1EB9-4B33-B145-360A6383F4A8}" type="pres">
      <dgm:prSet presAssocID="{D204C744-83E1-4188-997E-A6DFE39FDB36}" presName="descendantArrow" presStyleCnt="0"/>
      <dgm:spPr/>
    </dgm:pt>
    <dgm:pt modelId="{B689541B-874E-40AC-8507-E4B12FD3E9EA}" type="pres">
      <dgm:prSet presAssocID="{1D6D237F-4090-4D3D-9839-1063DDFEBABE}" presName="childTextArrow" presStyleLbl="fgAccFollowNode1" presStyleIdx="3" presStyleCnt="4">
        <dgm:presLayoutVars>
          <dgm:bulletEnabled val="1"/>
        </dgm:presLayoutVars>
      </dgm:prSet>
      <dgm:spPr/>
    </dgm:pt>
  </dgm:ptLst>
  <dgm:cxnLst>
    <dgm:cxn modelId="{5C705B01-DAD0-4C11-B735-98CBCD475DE3}" type="presOf" srcId="{FAFB2153-C350-470A-BA10-6C0CDA7251E6}" destId="{A365E233-049B-4E0E-A4EB-A4CE68D51251}" srcOrd="1" destOrd="0" presId="urn:microsoft.com/office/officeart/2005/8/layout/process4"/>
    <dgm:cxn modelId="{EE8CCB11-EAA0-4A71-9344-2076642E4B21}" srcId="{BC52C4D6-CDBB-4393-B339-C3A1244602F8}" destId="{F02F0B25-C78E-4FFB-B7B9-6FE77D7A85F3}" srcOrd="2" destOrd="0" parTransId="{428947A4-57C3-4C0A-B0E9-5AAAE877CA49}" sibTransId="{AE166F76-AD68-4584-A2F6-41566A1023A8}"/>
    <dgm:cxn modelId="{D8A3C815-9CFB-4AFE-9DAF-6F80E91BE9A8}" type="presOf" srcId="{F02F0B25-C78E-4FFB-B7B9-6FE77D7A85F3}" destId="{D1C3FA4C-3A91-4950-9AC3-65A9993907F1}" srcOrd="1" destOrd="0" presId="urn:microsoft.com/office/officeart/2005/8/layout/process4"/>
    <dgm:cxn modelId="{B4878F2A-D9F2-4E9D-9C2A-94AC58C9A30E}" type="presOf" srcId="{1D6D237F-4090-4D3D-9839-1063DDFEBABE}" destId="{B689541B-874E-40AC-8507-E4B12FD3E9EA}" srcOrd="0" destOrd="0" presId="urn:microsoft.com/office/officeart/2005/8/layout/process4"/>
    <dgm:cxn modelId="{0C87E22C-CD1E-43CD-B3D8-6DB4175F567D}" type="presOf" srcId="{FAFB2153-C350-470A-BA10-6C0CDA7251E6}" destId="{79EAEDC4-17A8-4496-9E8A-33D774F438DD}" srcOrd="0" destOrd="0" presId="urn:microsoft.com/office/officeart/2005/8/layout/process4"/>
    <dgm:cxn modelId="{D874A167-BE6F-4032-AB22-FD52BE08A326}" type="presOf" srcId="{4017B97C-B82B-4298-AE2F-0C32E1D087A6}" destId="{5CED8726-DC99-4A0F-BE4C-42200462F2B4}" srcOrd="0" destOrd="0" presId="urn:microsoft.com/office/officeart/2005/8/layout/process4"/>
    <dgm:cxn modelId="{9958DC4C-0196-4105-BD8D-C0086AA5DD97}" type="presOf" srcId="{CEAD7B5F-CAA2-46B7-AED5-408D93FF2BEC}" destId="{AEE9865C-0F99-488D-BAF6-3431E0DB1CC7}" srcOrd="0" destOrd="0" presId="urn:microsoft.com/office/officeart/2005/8/layout/process4"/>
    <dgm:cxn modelId="{6F490F4E-CEF6-4B3F-9152-5EFED5FE0352}" srcId="{F02F0B25-C78E-4FFB-B7B9-6FE77D7A85F3}" destId="{CEAD7B5F-CAA2-46B7-AED5-408D93FF2BEC}" srcOrd="0" destOrd="0" parTransId="{49464621-7932-477A-8A02-A2CE3CD1E844}" sibTransId="{D04CDF8E-8C3C-4113-8A87-BE733ED62E38}"/>
    <dgm:cxn modelId="{8CE9D681-0DDA-4278-A8E5-AAE5E9B0642E}" type="presOf" srcId="{D204C744-83E1-4188-997E-A6DFE39FDB36}" destId="{DD30E64B-FE41-4592-B2BF-071600BDB6D6}" srcOrd="0" destOrd="0" presId="urn:microsoft.com/office/officeart/2005/8/layout/process4"/>
    <dgm:cxn modelId="{A709B18E-AEA3-4555-8851-61CFA86D0F04}" srcId="{BC52C4D6-CDBB-4393-B339-C3A1244602F8}" destId="{D204C744-83E1-4188-997E-A6DFE39FDB36}" srcOrd="0" destOrd="0" parTransId="{FE3D2290-844B-42A0-896C-3A1B84A3195F}" sibTransId="{4858B456-796A-411E-B654-3AA968CA0571}"/>
    <dgm:cxn modelId="{E4847096-87CF-493E-8E66-E6074189CC3E}" type="presOf" srcId="{BC52C4D6-CDBB-4393-B339-C3A1244602F8}" destId="{9D33C8F0-C1FC-4909-AD35-86D800BF8807}" srcOrd="0" destOrd="0" presId="urn:microsoft.com/office/officeart/2005/8/layout/process4"/>
    <dgm:cxn modelId="{8D678EA6-C343-4CEE-8510-0ADEB2D4D16C}" type="presOf" srcId="{E72CDB0A-04E7-465F-8F2A-46FC8179D4C8}" destId="{EBAFF0E1-CE87-4570-AFA7-DC350C66640C}" srcOrd="1" destOrd="0" presId="urn:microsoft.com/office/officeart/2005/8/layout/process4"/>
    <dgm:cxn modelId="{E3615BB8-FAFC-403F-8316-01467E24D270}" srcId="{BC52C4D6-CDBB-4393-B339-C3A1244602F8}" destId="{FAFB2153-C350-470A-BA10-6C0CDA7251E6}" srcOrd="3" destOrd="0" parTransId="{8B74E5ED-2EE5-4FB4-B369-9A4515BF14E1}" sibTransId="{D6192070-8621-4F01-8273-60F2F157A75F}"/>
    <dgm:cxn modelId="{D95230C4-B043-4F76-8C57-0B78A79C1CC5}" type="presOf" srcId="{37E0DABB-3FB7-47DF-8A65-BAC0B7EE0334}" destId="{D11D8B6B-0A66-4D08-A426-89745DC504E4}" srcOrd="0" destOrd="0" presId="urn:microsoft.com/office/officeart/2005/8/layout/process4"/>
    <dgm:cxn modelId="{9BAB77D7-38A8-4CA1-BEC8-C0B5AD5BBB8D}" srcId="{D204C744-83E1-4188-997E-A6DFE39FDB36}" destId="{1D6D237F-4090-4D3D-9839-1063DDFEBABE}" srcOrd="0" destOrd="0" parTransId="{2390B8D5-3FC0-4485-B8AE-7B07493209B2}" sibTransId="{17926BE3-9727-4018-A2DC-2B99DB5E98CB}"/>
    <dgm:cxn modelId="{F9A4B6D8-78B8-44AD-B81F-93E0EF7C6744}" srcId="{FAFB2153-C350-470A-BA10-6C0CDA7251E6}" destId="{4017B97C-B82B-4298-AE2F-0C32E1D087A6}" srcOrd="0" destOrd="0" parTransId="{D65AA838-DC6A-48C0-9198-3D8B7B485801}" sibTransId="{3F0FFD28-69AD-4B7F-BDD6-4C93ACAC90E8}"/>
    <dgm:cxn modelId="{573789DA-A7E4-41FA-B490-293752BE60AC}" type="presOf" srcId="{E72CDB0A-04E7-465F-8F2A-46FC8179D4C8}" destId="{A9617BE9-13ED-4D44-8204-0C7CFA36CB1D}" srcOrd="0" destOrd="0" presId="urn:microsoft.com/office/officeart/2005/8/layout/process4"/>
    <dgm:cxn modelId="{8B39A4E6-5155-47A7-B28D-9B29243E2601}" type="presOf" srcId="{F02F0B25-C78E-4FFB-B7B9-6FE77D7A85F3}" destId="{AFF2745E-9C81-4BD6-9D14-2D5AF27FCCC5}" srcOrd="0" destOrd="0" presId="urn:microsoft.com/office/officeart/2005/8/layout/process4"/>
    <dgm:cxn modelId="{9BBFAAE8-6F20-4C6F-BD1D-0393C32D56B3}" srcId="{E72CDB0A-04E7-465F-8F2A-46FC8179D4C8}" destId="{37E0DABB-3FB7-47DF-8A65-BAC0B7EE0334}" srcOrd="0" destOrd="0" parTransId="{6C1FC59D-FF1C-4C73-A8B0-CE8C1E02340A}" sibTransId="{94A8CB4B-D158-43C5-9EF4-1CC2A5026E51}"/>
    <dgm:cxn modelId="{D286BCF7-1E4E-44C1-8382-37A3870E2A44}" srcId="{BC52C4D6-CDBB-4393-B339-C3A1244602F8}" destId="{E72CDB0A-04E7-465F-8F2A-46FC8179D4C8}" srcOrd="1" destOrd="0" parTransId="{91A1A841-3B53-4945-9955-7D1331E25268}" sibTransId="{190739C0-2889-45C8-A9A2-480A26581583}"/>
    <dgm:cxn modelId="{6E1576FE-39DC-4E04-98E7-E3100F5B445C}" type="presOf" srcId="{D204C744-83E1-4188-997E-A6DFE39FDB36}" destId="{52895534-07B0-4775-A66F-82F9DF7D6C30}" srcOrd="1" destOrd="0" presId="urn:microsoft.com/office/officeart/2005/8/layout/process4"/>
    <dgm:cxn modelId="{24976C8D-0399-42F3-B892-426AA3717ADD}" type="presParOf" srcId="{9D33C8F0-C1FC-4909-AD35-86D800BF8807}" destId="{8B882B61-B24D-408E-8E1F-7A2C70377377}" srcOrd="0" destOrd="0" presId="urn:microsoft.com/office/officeart/2005/8/layout/process4"/>
    <dgm:cxn modelId="{2818F56B-313B-49D7-BEBB-19C159A4BEF8}" type="presParOf" srcId="{8B882B61-B24D-408E-8E1F-7A2C70377377}" destId="{79EAEDC4-17A8-4496-9E8A-33D774F438DD}" srcOrd="0" destOrd="0" presId="urn:microsoft.com/office/officeart/2005/8/layout/process4"/>
    <dgm:cxn modelId="{5713595B-DB49-4869-AAC4-A88FDB9C8756}" type="presParOf" srcId="{8B882B61-B24D-408E-8E1F-7A2C70377377}" destId="{A365E233-049B-4E0E-A4EB-A4CE68D51251}" srcOrd="1" destOrd="0" presId="urn:microsoft.com/office/officeart/2005/8/layout/process4"/>
    <dgm:cxn modelId="{743F7414-CFA5-4695-A2C8-5AC286F30B72}" type="presParOf" srcId="{8B882B61-B24D-408E-8E1F-7A2C70377377}" destId="{454D0258-D77F-40A3-ACF6-0C15FA951595}" srcOrd="2" destOrd="0" presId="urn:microsoft.com/office/officeart/2005/8/layout/process4"/>
    <dgm:cxn modelId="{BF18FD94-3461-46A3-8C7F-04CDBC34A231}" type="presParOf" srcId="{454D0258-D77F-40A3-ACF6-0C15FA951595}" destId="{5CED8726-DC99-4A0F-BE4C-42200462F2B4}" srcOrd="0" destOrd="0" presId="urn:microsoft.com/office/officeart/2005/8/layout/process4"/>
    <dgm:cxn modelId="{2A76FB76-92E2-4C91-9AF2-E3FAC15C2943}" type="presParOf" srcId="{9D33C8F0-C1FC-4909-AD35-86D800BF8807}" destId="{5793C206-EFF7-4BEF-AA38-F27B3111F91D}" srcOrd="1" destOrd="0" presId="urn:microsoft.com/office/officeart/2005/8/layout/process4"/>
    <dgm:cxn modelId="{1B781DE7-EF82-4229-9CAD-2057DBF727A4}" type="presParOf" srcId="{9D33C8F0-C1FC-4909-AD35-86D800BF8807}" destId="{967BC791-8EDC-480C-B3E5-3C7C07AE6C8B}" srcOrd="2" destOrd="0" presId="urn:microsoft.com/office/officeart/2005/8/layout/process4"/>
    <dgm:cxn modelId="{17A6657D-3557-4D22-8A18-B34BE6EF4630}" type="presParOf" srcId="{967BC791-8EDC-480C-B3E5-3C7C07AE6C8B}" destId="{AFF2745E-9C81-4BD6-9D14-2D5AF27FCCC5}" srcOrd="0" destOrd="0" presId="urn:microsoft.com/office/officeart/2005/8/layout/process4"/>
    <dgm:cxn modelId="{4821C361-78B4-4606-9B8B-664C5DE4A24F}" type="presParOf" srcId="{967BC791-8EDC-480C-B3E5-3C7C07AE6C8B}" destId="{D1C3FA4C-3A91-4950-9AC3-65A9993907F1}" srcOrd="1" destOrd="0" presId="urn:microsoft.com/office/officeart/2005/8/layout/process4"/>
    <dgm:cxn modelId="{53729DC8-AD53-4B27-98B2-271B7F38DC67}" type="presParOf" srcId="{967BC791-8EDC-480C-B3E5-3C7C07AE6C8B}" destId="{535BC180-3BE8-449E-AA6E-DCB22B104C11}" srcOrd="2" destOrd="0" presId="urn:microsoft.com/office/officeart/2005/8/layout/process4"/>
    <dgm:cxn modelId="{13E40CD1-15EE-48B3-A6B0-136B402069BB}" type="presParOf" srcId="{535BC180-3BE8-449E-AA6E-DCB22B104C11}" destId="{AEE9865C-0F99-488D-BAF6-3431E0DB1CC7}" srcOrd="0" destOrd="0" presId="urn:microsoft.com/office/officeart/2005/8/layout/process4"/>
    <dgm:cxn modelId="{3E201FF0-2AC0-49D8-A022-8D55BDBB4848}" type="presParOf" srcId="{9D33C8F0-C1FC-4909-AD35-86D800BF8807}" destId="{FB87BBE2-A219-4A90-9DFF-94A6CD6E155E}" srcOrd="3" destOrd="0" presId="urn:microsoft.com/office/officeart/2005/8/layout/process4"/>
    <dgm:cxn modelId="{0D67928A-4B33-452D-9568-6F8788CF93E0}" type="presParOf" srcId="{9D33C8F0-C1FC-4909-AD35-86D800BF8807}" destId="{D70B77F0-D333-4C53-9D75-E7163B59CE5C}" srcOrd="4" destOrd="0" presId="urn:microsoft.com/office/officeart/2005/8/layout/process4"/>
    <dgm:cxn modelId="{779C8BB0-A67F-40C4-BC23-19C5FBEF7D36}" type="presParOf" srcId="{D70B77F0-D333-4C53-9D75-E7163B59CE5C}" destId="{A9617BE9-13ED-4D44-8204-0C7CFA36CB1D}" srcOrd="0" destOrd="0" presId="urn:microsoft.com/office/officeart/2005/8/layout/process4"/>
    <dgm:cxn modelId="{A723F0B8-81D9-449B-83AC-D71D2E7A1065}" type="presParOf" srcId="{D70B77F0-D333-4C53-9D75-E7163B59CE5C}" destId="{EBAFF0E1-CE87-4570-AFA7-DC350C66640C}" srcOrd="1" destOrd="0" presId="urn:microsoft.com/office/officeart/2005/8/layout/process4"/>
    <dgm:cxn modelId="{2CCB3C54-F7C8-4642-8D50-5213FD523E27}" type="presParOf" srcId="{D70B77F0-D333-4C53-9D75-E7163B59CE5C}" destId="{8D9E01C3-6808-4243-9633-C453DF2262EC}" srcOrd="2" destOrd="0" presId="urn:microsoft.com/office/officeart/2005/8/layout/process4"/>
    <dgm:cxn modelId="{0C5C1F1A-7562-4A5D-AE67-ECD05929331E}" type="presParOf" srcId="{8D9E01C3-6808-4243-9633-C453DF2262EC}" destId="{D11D8B6B-0A66-4D08-A426-89745DC504E4}" srcOrd="0" destOrd="0" presId="urn:microsoft.com/office/officeart/2005/8/layout/process4"/>
    <dgm:cxn modelId="{6CE78BCC-8924-4209-9AA0-3FE9FD09F5EA}" type="presParOf" srcId="{9D33C8F0-C1FC-4909-AD35-86D800BF8807}" destId="{6C76314E-683A-4E2B-A5B6-4F41EAEA333E}" srcOrd="5" destOrd="0" presId="urn:microsoft.com/office/officeart/2005/8/layout/process4"/>
    <dgm:cxn modelId="{C07D4A6F-ACC2-4C7B-B40A-BBF3ABA6FD4E}" type="presParOf" srcId="{9D33C8F0-C1FC-4909-AD35-86D800BF8807}" destId="{10701313-5B15-401F-97AF-426A3A79144B}" srcOrd="6" destOrd="0" presId="urn:microsoft.com/office/officeart/2005/8/layout/process4"/>
    <dgm:cxn modelId="{2ED1872A-A6A2-4ADC-BFA4-F6F8FC539C4E}" type="presParOf" srcId="{10701313-5B15-401F-97AF-426A3A79144B}" destId="{DD30E64B-FE41-4592-B2BF-071600BDB6D6}" srcOrd="0" destOrd="0" presId="urn:microsoft.com/office/officeart/2005/8/layout/process4"/>
    <dgm:cxn modelId="{52EFBCF4-8459-4A6F-A85B-78264852187C}" type="presParOf" srcId="{10701313-5B15-401F-97AF-426A3A79144B}" destId="{52895534-07B0-4775-A66F-82F9DF7D6C30}" srcOrd="1" destOrd="0" presId="urn:microsoft.com/office/officeart/2005/8/layout/process4"/>
    <dgm:cxn modelId="{CA13B02E-08DB-403D-8A34-3D47EE78A1FC}" type="presParOf" srcId="{10701313-5B15-401F-97AF-426A3A79144B}" destId="{5B0D1566-1EB9-4B33-B145-360A6383F4A8}" srcOrd="2" destOrd="0" presId="urn:microsoft.com/office/officeart/2005/8/layout/process4"/>
    <dgm:cxn modelId="{F82C995A-772C-47D3-A41C-2EE278BA5E95}" type="presParOf" srcId="{5B0D1566-1EB9-4B33-B145-360A6383F4A8}" destId="{B689541B-874E-40AC-8507-E4B12FD3E9E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26760" cy="5563824"/>
        <a:chOff x="0" y="0"/>
        <a:chExt cx="8926760" cy="5563824"/>
      </a:xfrm>
    </dsp:grpSpPr>
    <dsp:sp modelId="{C0F1B32B-E04A-4B3B-9AF9-F8E0D2E4380C}">
      <dsp:nvSpPr>
        <dsp:cNvPr id="4" name="Round Same Side Corner Rectangle 3"/>
        <dsp:cNvSpPr/>
      </dsp:nvSpPr>
      <dsp:spPr bwMode="white">
        <a:xfrm rot="5400000">
          <a:off x="4684375" y="-2524334"/>
          <a:ext cx="1393138" cy="6906656"/>
        </a:xfrm>
        <a:prstGeom prst="round2SameRect">
          <a:avLst/>
        </a:prstGeom>
      </dsp:spPr>
      <dsp:style>
        <a:lnRef idx="2">
          <a:schemeClr val="accent3">
            <a:alpha val="90000"/>
          </a:schemeClr>
        </a:lnRef>
        <a:fillRef idx="1">
          <a:schemeClr val="l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600" dirty="0">
              <a:solidFill>
                <a:schemeClr val="dk1"/>
              </a:solidFill>
            </a:rPr>
            <a:t>Member states are informed of the competition and introduce their teams.</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Online training course 1 is held</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Team Introduction and Project Proposal Review meeting is held</a:t>
          </a:r>
          <a:endParaRPr>
            <a:solidFill>
              <a:schemeClr val="dk1"/>
            </a:solidFill>
          </a:endParaRPr>
        </a:p>
      </dsp:txBody>
      <dsp:txXfrm rot="5400000">
        <a:off x="4684375" y="-2524334"/>
        <a:ext cx="1393138" cy="6906656"/>
      </dsp:txXfrm>
    </dsp:sp>
    <dsp:sp modelId="{89AE538C-1E14-4857-9662-88B6953F6C6B}">
      <dsp:nvSpPr>
        <dsp:cNvPr id="3" name="Rounded Rectangle 2"/>
        <dsp:cNvSpPr/>
      </dsp:nvSpPr>
      <dsp:spPr bwMode="white">
        <a:xfrm>
          <a:off x="48090" y="0"/>
          <a:ext cx="1879526" cy="1794782"/>
        </a:xfrm>
        <a:prstGeom prst="roundRect">
          <a:avLst/>
        </a:prstGeom>
      </dsp:spPr>
      <dsp:style>
        <a:lnRef idx="2">
          <a:schemeClr val="accent3">
            <a:shade val="80000"/>
          </a:schemeClr>
        </a:lnRef>
        <a:fillRef idx="1">
          <a:schemeClr val="lt1"/>
        </a:fillRef>
        <a:effectRef idx="0">
          <a:scrgbClr r="0" g="0" b="0"/>
        </a:effectRef>
        <a:fontRef idx="minor">
          <a:schemeClr val="lt1"/>
        </a:fontRef>
      </dsp:style>
      <dsp:txBody>
        <a:bodyPr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en-US" sz="1800" b="1" dirty="0">
              <a:solidFill>
                <a:schemeClr val="dk1"/>
              </a:solidFill>
            </a:rPr>
            <a:t>Phase-Zero: </a:t>
          </a:r>
          <a:endParaRPr lang="en-US" sz="1800" b="1" dirty="0">
            <a:solidFill>
              <a:schemeClr val="dk1"/>
            </a:solidFill>
          </a:endParaRPr>
        </a:p>
        <a:p>
          <a:pPr lvl="0">
            <a:lnSpc>
              <a:spcPct val="100000"/>
            </a:lnSpc>
            <a:spcBef>
              <a:spcPct val="0"/>
            </a:spcBef>
            <a:spcAft>
              <a:spcPts val="0"/>
            </a:spcAft>
          </a:pPr>
          <a:r>
            <a:rPr lang="en-US" sz="1600" dirty="0">
              <a:solidFill>
                <a:schemeClr val="dk1"/>
              </a:solidFill>
            </a:rPr>
            <a:t>Preparation and team formation</a:t>
          </a:r>
          <a:endParaRPr>
            <a:solidFill>
              <a:schemeClr val="dk1"/>
            </a:solidFill>
          </a:endParaRPr>
        </a:p>
      </dsp:txBody>
      <dsp:txXfrm>
        <a:off x="48090" y="0"/>
        <a:ext cx="1879526" cy="1794782"/>
      </dsp:txXfrm>
    </dsp:sp>
    <dsp:sp modelId="{F187CE38-9D64-458C-818E-7F06EE063452}">
      <dsp:nvSpPr>
        <dsp:cNvPr id="6" name="Round Same Side Corner Rectangle 5"/>
        <dsp:cNvSpPr/>
      </dsp:nvSpPr>
      <dsp:spPr bwMode="white">
        <a:xfrm rot="5400000">
          <a:off x="4664661" y="-678729"/>
          <a:ext cx="1486654" cy="6921281"/>
        </a:xfrm>
        <a:prstGeom prst="round2SameRect">
          <a:avLst/>
        </a:prstGeom>
      </dsp:spPr>
      <dsp:style>
        <a:lnRef idx="2">
          <a:schemeClr val="accent3">
            <a:alpha val="90000"/>
          </a:schemeClr>
        </a:lnRef>
        <a:fillRef idx="1">
          <a:schemeClr val="lt1">
            <a:alpha val="90000"/>
            <a:tint val="40000"/>
          </a:schemeClr>
        </a:fillRef>
        <a:effectRef idx="0">
          <a:scrgbClr r="0" g="0" b="0"/>
        </a:effectRef>
        <a:fontRef idx="minor"/>
      </dsp:style>
      <dsp:txBody>
        <a:bodyPr rot="-5400000" lIns="252000" tIns="30480" rIns="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600" dirty="0">
              <a:solidFill>
                <a:schemeClr val="dk1"/>
              </a:solidFill>
            </a:rPr>
            <a:t>Introduced teams from Member State with verified mission enter this phase.</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Participating teams design their </a:t>
          </a:r>
          <a:r>
            <a:rPr lang="en-US" sz="1600" dirty="0" err="1">
              <a:solidFill>
                <a:schemeClr val="dk1"/>
              </a:solidFill>
            </a:rPr>
            <a:t>Cubesat</a:t>
          </a:r>
          <a:r>
            <a:rPr lang="en-US" sz="1600" dirty="0">
              <a:solidFill>
                <a:schemeClr val="dk1"/>
              </a:solidFill>
            </a:rPr>
            <a:t>.</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Online training course 2 and 3 are held.</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One team from every member state proceed to detailed design.</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Summer camp including hands-on training is held.</a:t>
          </a:r>
          <a:endParaRPr>
            <a:solidFill>
              <a:schemeClr val="dk1"/>
            </a:solidFill>
          </a:endParaRPr>
        </a:p>
      </dsp:txBody>
      <dsp:txXfrm rot="5400000">
        <a:off x="4664661" y="-678729"/>
        <a:ext cx="1486654" cy="6921281"/>
      </dsp:txXfrm>
    </dsp:sp>
    <dsp:sp modelId="{4C464EE4-3CC7-4431-B910-91E7ADA5B782}">
      <dsp:nvSpPr>
        <dsp:cNvPr id="5" name="Rounded Rectangle 4"/>
        <dsp:cNvSpPr/>
      </dsp:nvSpPr>
      <dsp:spPr bwMode="white">
        <a:xfrm>
          <a:off x="48090" y="1884521"/>
          <a:ext cx="1899257" cy="1794782"/>
        </a:xfrm>
        <a:prstGeom prst="roundRect">
          <a:avLst/>
        </a:prstGeom>
      </dsp:spPr>
      <dsp:style>
        <a:lnRef idx="2">
          <a:schemeClr val="accent3">
            <a:shade val="80000"/>
          </a:schemeClr>
        </a:lnRef>
        <a:fillRef idx="1">
          <a:schemeClr val="lt1"/>
        </a:fillRef>
        <a:effectRef idx="0">
          <a:scrgbClr r="0" g="0" b="0"/>
        </a:effectRef>
        <a:fontRef idx="minor">
          <a:schemeClr val="lt1"/>
        </a:fontRef>
      </dsp:style>
      <dsp:txBody>
        <a:bodyPr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dk1"/>
              </a:solidFill>
            </a:rPr>
            <a:t>Phase-A:</a:t>
          </a:r>
          <a:endParaRPr lang="en-US" sz="1800" b="1" dirty="0">
            <a:solidFill>
              <a:schemeClr val="dk1"/>
            </a:solidFill>
          </a:endParaRPr>
        </a:p>
        <a:p>
          <a:pPr lvl="0">
            <a:lnSpc>
              <a:spcPct val="100000"/>
            </a:lnSpc>
            <a:spcBef>
              <a:spcPct val="0"/>
            </a:spcBef>
            <a:spcAft>
              <a:spcPct val="35000"/>
            </a:spcAft>
          </a:pPr>
          <a:r>
            <a:rPr lang="en-US" sz="1600" dirty="0">
              <a:solidFill>
                <a:schemeClr val="dk1"/>
              </a:solidFill>
            </a:rPr>
            <a:t>Design</a:t>
          </a:r>
          <a:endParaRPr>
            <a:solidFill>
              <a:schemeClr val="dk1"/>
            </a:solidFill>
          </a:endParaRPr>
        </a:p>
      </dsp:txBody>
      <dsp:txXfrm>
        <a:off x="48090" y="1884521"/>
        <a:ext cx="1899257" cy="1794782"/>
      </dsp:txXfrm>
    </dsp:sp>
    <dsp:sp modelId="{52A364C1-E2B7-4E86-9093-6886E694D0F6}">
      <dsp:nvSpPr>
        <dsp:cNvPr id="8" name="Round Same Side Corner Rectangle 7"/>
        <dsp:cNvSpPr/>
      </dsp:nvSpPr>
      <dsp:spPr bwMode="white">
        <a:xfrm rot="5400000">
          <a:off x="4593694" y="1187853"/>
          <a:ext cx="1612791" cy="6957160"/>
        </a:xfrm>
        <a:prstGeom prst="round2SameRect">
          <a:avLst/>
        </a:prstGeom>
      </dsp:spPr>
      <dsp:style>
        <a:lnRef idx="2">
          <a:schemeClr val="accent3">
            <a:alpha val="90000"/>
          </a:schemeClr>
        </a:lnRef>
        <a:fillRef idx="1">
          <a:schemeClr val="lt1">
            <a:alpha val="90000"/>
            <a:tint val="40000"/>
          </a:schemeClr>
        </a:fillRef>
        <a:effectRef idx="0">
          <a:scrgbClr r="0" g="0" b="0"/>
        </a:effectRef>
        <a:fontRef idx="minor"/>
      </dsp:style>
      <dsp:txBody>
        <a:bodyPr rot="-5400000"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en-US" sz="1600" dirty="0">
              <a:solidFill>
                <a:schemeClr val="dk1"/>
              </a:solidFill>
            </a:rPr>
            <a:t>Engineering models are developed and tested</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The cost of hardware is paid to participating teams.</a:t>
          </a:r>
          <a:endParaRPr lang="en-US" sz="1600" dirty="0">
            <a:solidFill>
              <a:schemeClr val="dk1"/>
            </a:solidFill>
          </a:endParaRPr>
        </a:p>
        <a:p>
          <a:pPr marL="171450" lvl="1" indent="-171450">
            <a:lnSpc>
              <a:spcPct val="100000"/>
            </a:lnSpc>
            <a:spcBef>
              <a:spcPct val="0"/>
            </a:spcBef>
            <a:spcAft>
              <a:spcPct val="15000"/>
            </a:spcAft>
            <a:buChar char="•"/>
          </a:pPr>
          <a:r>
            <a:rPr lang="en-US" sz="1600" dirty="0">
              <a:solidFill>
                <a:schemeClr val="dk1"/>
              </a:solidFill>
            </a:rPr>
            <a:t>Final competition convention is held</a:t>
          </a:r>
          <a:endParaRPr>
            <a:solidFill>
              <a:schemeClr val="dk1"/>
            </a:solidFill>
          </a:endParaRPr>
        </a:p>
      </dsp:txBody>
      <dsp:txXfrm rot="5400000">
        <a:off x="4593694" y="1187853"/>
        <a:ext cx="1612791" cy="6957160"/>
      </dsp:txXfrm>
    </dsp:sp>
    <dsp:sp modelId="{2666109C-26C3-4792-BF5D-CA49DBC15FAF}">
      <dsp:nvSpPr>
        <dsp:cNvPr id="7" name="Rounded Rectangle 6"/>
        <dsp:cNvSpPr/>
      </dsp:nvSpPr>
      <dsp:spPr bwMode="white">
        <a:xfrm>
          <a:off x="48090" y="3769042"/>
          <a:ext cx="1873420" cy="1794782"/>
        </a:xfrm>
        <a:prstGeom prst="roundRect">
          <a:avLst/>
        </a:prstGeom>
      </dsp:spPr>
      <dsp:style>
        <a:lnRef idx="2">
          <a:schemeClr val="accent3">
            <a:shade val="80000"/>
          </a:schemeClr>
        </a:lnRef>
        <a:fillRef idx="1">
          <a:schemeClr val="lt1"/>
        </a:fillRef>
        <a:effectRef idx="0">
          <a:scrgbClr r="0" g="0" b="0"/>
        </a:effectRef>
        <a:fontRef idx="minor">
          <a:schemeClr val="lt1"/>
        </a:fontRef>
      </dsp:style>
      <dsp:txBody>
        <a:bodyPr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800" b="1" dirty="0">
              <a:solidFill>
                <a:schemeClr val="dk1"/>
              </a:solidFill>
            </a:rPr>
            <a:t>Phase-B:</a:t>
          </a:r>
          <a:endParaRPr lang="en-US" sz="1800" b="1" dirty="0">
            <a:solidFill>
              <a:schemeClr val="dk1"/>
            </a:solidFill>
          </a:endParaRPr>
        </a:p>
        <a:p>
          <a:pPr lvl="0">
            <a:lnSpc>
              <a:spcPct val="100000"/>
            </a:lnSpc>
            <a:spcBef>
              <a:spcPct val="0"/>
            </a:spcBef>
            <a:spcAft>
              <a:spcPct val="35000"/>
            </a:spcAft>
          </a:pPr>
          <a:r>
            <a:rPr lang="en-US" sz="1600" dirty="0">
              <a:solidFill>
                <a:schemeClr val="dk1"/>
              </a:solidFill>
            </a:rPr>
            <a:t>EM development</a:t>
          </a:r>
          <a:endParaRPr>
            <a:solidFill>
              <a:schemeClr val="dk1"/>
            </a:solidFill>
          </a:endParaRPr>
        </a:p>
      </dsp:txBody>
      <dsp:txXfrm>
        <a:off x="48090" y="3769042"/>
        <a:ext cx="1873420" cy="1794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480725" cy="5097538"/>
        <a:chOff x="0" y="0"/>
        <a:chExt cx="2480725" cy="5097538"/>
      </a:xfrm>
    </dsp:grpSpPr>
    <dsp:sp modelId="{A365E233-049B-4E0E-A4EB-A4CE68D51251}">
      <dsp:nvSpPr>
        <dsp:cNvPr id="3" name="Rectangles 2"/>
        <dsp:cNvSpPr/>
      </dsp:nvSpPr>
      <dsp:spPr bwMode="white">
        <a:xfrm>
          <a:off x="0" y="4182196"/>
          <a:ext cx="2480725" cy="915342"/>
        </a:xfrm>
        <a:prstGeom prst="rect">
          <a:avLst/>
        </a:prstGeom>
      </dsp:spPr>
      <dsp:style>
        <a:lnRef idx="2">
          <a:schemeClr val="accent1">
            <a:shade val="80000"/>
          </a:schemeClr>
        </a:lnRef>
        <a:fillRef idx="1">
          <a:schemeClr val="lt1"/>
        </a:fillRef>
        <a:effectRef idx="0">
          <a:scrgbClr r="0" g="0" b="0"/>
        </a:effectRef>
        <a:fontRef idx="minor">
          <a:schemeClr val="lt1"/>
        </a:fontRef>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en-US" sz="1600" dirty="0">
              <a:solidFill>
                <a:schemeClr val="dk1"/>
              </a:solidFill>
            </a:rPr>
            <a:t>Summer Camp</a:t>
          </a:r>
          <a:endParaRPr lang="en-US" sz="1600" dirty="0">
            <a:solidFill>
              <a:schemeClr val="dk1"/>
            </a:solidFill>
          </a:endParaRPr>
        </a:p>
        <a:p>
          <a:pPr lvl="0">
            <a:lnSpc>
              <a:spcPct val="100000"/>
            </a:lnSpc>
            <a:spcBef>
              <a:spcPct val="0"/>
            </a:spcBef>
            <a:spcAft>
              <a:spcPts val="0"/>
            </a:spcAft>
          </a:pPr>
          <a:r>
            <a:rPr lang="en-US" sz="1600" dirty="0">
              <a:solidFill>
                <a:schemeClr val="dk1"/>
              </a:solidFill>
            </a:rPr>
            <a:t>(Phase A - In-person)</a:t>
          </a:r>
          <a:endParaRPr>
            <a:solidFill>
              <a:schemeClr val="dk1"/>
            </a:solidFill>
          </a:endParaRPr>
        </a:p>
      </dsp:txBody>
      <dsp:txXfrm>
        <a:off x="0" y="4182196"/>
        <a:ext cx="2480725" cy="915342"/>
      </dsp:txXfrm>
    </dsp:sp>
    <dsp:sp modelId="{5CED8726-DC99-4A0F-BE4C-42200462F2B4}">
      <dsp:nvSpPr>
        <dsp:cNvPr id="4" name="Rectangles 3"/>
        <dsp:cNvSpPr/>
      </dsp:nvSpPr>
      <dsp:spPr bwMode="white">
        <a:xfrm>
          <a:off x="0" y="4658174"/>
          <a:ext cx="2480725" cy="421057"/>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156464" tIns="27940" rIns="156464"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rPr>
            <a:t>EM Integration</a:t>
          </a:r>
          <a:endParaRPr>
            <a:solidFill>
              <a:schemeClr val="dk1"/>
            </a:solidFill>
          </a:endParaRPr>
        </a:p>
      </dsp:txBody>
      <dsp:txXfrm>
        <a:off x="0" y="4658174"/>
        <a:ext cx="2480725" cy="421057"/>
      </dsp:txXfrm>
    </dsp:sp>
    <dsp:sp modelId="{D1C3FA4C-3A91-4950-9AC3-65A9993907F1}">
      <dsp:nvSpPr>
        <dsp:cNvPr id="5" name="Up Arrow Callout 4"/>
        <dsp:cNvSpPr/>
      </dsp:nvSpPr>
      <dsp:spPr bwMode="white">
        <a:xfrm rot="10800000">
          <a:off x="0" y="2788131"/>
          <a:ext cx="2480725" cy="1407796"/>
        </a:xfrm>
        <a:prstGeom prst="upArrowCallout">
          <a:avLst/>
        </a:prstGeom>
      </dsp:spPr>
      <dsp:style>
        <a:lnRef idx="2">
          <a:schemeClr val="accent1">
            <a:shade val="80000"/>
          </a:schemeClr>
        </a:lnRef>
        <a:fillRef idx="1">
          <a:schemeClr val="lt1"/>
        </a:fillRef>
        <a:effectRef idx="0">
          <a:scrgbClr r="0" g="0" b="0"/>
        </a:effectRef>
        <a:fontRef idx="minor">
          <a:schemeClr val="lt1"/>
        </a:fontRef>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en-US" sz="1600" dirty="0">
              <a:solidFill>
                <a:schemeClr val="dk1"/>
              </a:solidFill>
            </a:rPr>
            <a:t>Training Three</a:t>
          </a:r>
          <a:endParaRPr lang="en-US" sz="1600" dirty="0">
            <a:solidFill>
              <a:schemeClr val="dk1"/>
            </a:solidFill>
          </a:endParaRPr>
        </a:p>
        <a:p>
          <a:pPr lvl="0">
            <a:lnSpc>
              <a:spcPct val="90000"/>
            </a:lnSpc>
            <a:spcBef>
              <a:spcPct val="0"/>
            </a:spcBef>
            <a:spcAft>
              <a:spcPct val="35000"/>
            </a:spcAft>
          </a:pPr>
          <a:r>
            <a:rPr lang="en-US" sz="1600" dirty="0">
              <a:solidFill>
                <a:schemeClr val="dk1"/>
              </a:solidFill>
            </a:rPr>
            <a:t>(Phase A - Online)</a:t>
          </a:r>
          <a:endParaRPr>
            <a:solidFill>
              <a:schemeClr val="dk1"/>
            </a:solidFill>
          </a:endParaRPr>
        </a:p>
      </dsp:txBody>
      <dsp:txXfrm rot="10800000">
        <a:off x="0" y="2788131"/>
        <a:ext cx="2480725" cy="1407796"/>
      </dsp:txXfrm>
    </dsp:sp>
    <dsp:sp modelId="{AEE9865C-0F99-488D-BAF6-3431E0DB1CC7}">
      <dsp:nvSpPr>
        <dsp:cNvPr id="6" name="Rectangles 5"/>
        <dsp:cNvSpPr/>
      </dsp:nvSpPr>
      <dsp:spPr bwMode="white">
        <a:xfrm>
          <a:off x="0" y="3282267"/>
          <a:ext cx="2480725" cy="420931"/>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156464" tIns="27940" rIns="156464"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rPr>
            <a:t>Detailed Design</a:t>
          </a:r>
          <a:endParaRPr>
            <a:solidFill>
              <a:schemeClr val="dk1"/>
            </a:solidFill>
          </a:endParaRPr>
        </a:p>
      </dsp:txBody>
      <dsp:txXfrm>
        <a:off x="0" y="3282267"/>
        <a:ext cx="2480725" cy="420931"/>
      </dsp:txXfrm>
    </dsp:sp>
    <dsp:sp modelId="{EBAFF0E1-CE87-4570-AFA7-DC350C66640C}">
      <dsp:nvSpPr>
        <dsp:cNvPr id="7" name="Up Arrow Callout 6"/>
        <dsp:cNvSpPr/>
      </dsp:nvSpPr>
      <dsp:spPr bwMode="white">
        <a:xfrm rot="10800000">
          <a:off x="0" y="1394065"/>
          <a:ext cx="2480725" cy="1407796"/>
        </a:xfrm>
        <a:prstGeom prst="upArrowCallout">
          <a:avLst/>
        </a:prstGeom>
      </dsp:spPr>
      <dsp:style>
        <a:lnRef idx="2">
          <a:schemeClr val="accent1">
            <a:shade val="80000"/>
          </a:schemeClr>
        </a:lnRef>
        <a:fillRef idx="1">
          <a:schemeClr val="lt1"/>
        </a:fillRef>
        <a:effectRef idx="0">
          <a:scrgbClr r="0" g="0" b="0"/>
        </a:effectRef>
        <a:fontRef idx="minor">
          <a:schemeClr val="lt1"/>
        </a:fontRef>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en-US" sz="1600" dirty="0">
              <a:solidFill>
                <a:schemeClr val="dk1"/>
              </a:solidFill>
            </a:rPr>
            <a:t>Training Two</a:t>
          </a:r>
          <a:endParaRPr lang="en-US" sz="1600" dirty="0">
            <a:solidFill>
              <a:schemeClr val="dk1"/>
            </a:solidFill>
          </a:endParaRPr>
        </a:p>
        <a:p>
          <a:pPr lvl="0">
            <a:lnSpc>
              <a:spcPct val="100000"/>
            </a:lnSpc>
            <a:spcBef>
              <a:spcPct val="0"/>
            </a:spcBef>
            <a:spcAft>
              <a:spcPts val="0"/>
            </a:spcAft>
          </a:pPr>
          <a:r>
            <a:rPr lang="en-US" sz="1600" dirty="0">
              <a:solidFill>
                <a:schemeClr val="dk1"/>
              </a:solidFill>
            </a:rPr>
            <a:t>(Phase A - Online)</a:t>
          </a:r>
          <a:endParaRPr>
            <a:solidFill>
              <a:schemeClr val="dk1"/>
            </a:solidFill>
          </a:endParaRPr>
        </a:p>
      </dsp:txBody>
      <dsp:txXfrm rot="10800000">
        <a:off x="0" y="1394065"/>
        <a:ext cx="2480725" cy="1407796"/>
      </dsp:txXfrm>
    </dsp:sp>
    <dsp:sp modelId="{D11D8B6B-0A66-4D08-A426-89745DC504E4}">
      <dsp:nvSpPr>
        <dsp:cNvPr id="8" name="Rectangles 7"/>
        <dsp:cNvSpPr/>
      </dsp:nvSpPr>
      <dsp:spPr bwMode="white">
        <a:xfrm>
          <a:off x="0" y="1888202"/>
          <a:ext cx="2480725" cy="420931"/>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156464" tIns="27940" rIns="156464"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rPr>
            <a:t>Preliminary Design</a:t>
          </a:r>
          <a:endParaRPr>
            <a:solidFill>
              <a:schemeClr val="dk1"/>
            </a:solidFill>
          </a:endParaRPr>
        </a:p>
      </dsp:txBody>
      <dsp:txXfrm>
        <a:off x="0" y="1888202"/>
        <a:ext cx="2480725" cy="420931"/>
      </dsp:txXfrm>
    </dsp:sp>
    <dsp:sp modelId="{52895534-07B0-4775-A66F-82F9DF7D6C30}">
      <dsp:nvSpPr>
        <dsp:cNvPr id="9" name="Up Arrow Callout 8"/>
        <dsp:cNvSpPr/>
      </dsp:nvSpPr>
      <dsp:spPr bwMode="white">
        <a:xfrm rot="10800000">
          <a:off x="0" y="0"/>
          <a:ext cx="2480725" cy="1407796"/>
        </a:xfrm>
        <a:prstGeom prst="upArrowCallout">
          <a:avLst/>
        </a:prstGeom>
      </dsp:spPr>
      <dsp:style>
        <a:lnRef idx="2">
          <a:schemeClr val="accent1">
            <a:shade val="80000"/>
          </a:schemeClr>
        </a:lnRef>
        <a:fillRef idx="1">
          <a:schemeClr val="lt1"/>
        </a:fillRef>
        <a:effectRef idx="0">
          <a:scrgbClr r="0" g="0" b="0"/>
        </a:effectRef>
        <a:fontRef idx="minor">
          <a:schemeClr val="lt1"/>
        </a:fontRef>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ts val="0"/>
            </a:spcAft>
          </a:pPr>
          <a:r>
            <a:rPr lang="en-US" sz="1600" dirty="0">
              <a:solidFill>
                <a:schemeClr val="dk1"/>
              </a:solidFill>
            </a:rPr>
            <a:t>Training One</a:t>
          </a:r>
          <a:endParaRPr lang="en-US" sz="1600" dirty="0">
            <a:solidFill>
              <a:schemeClr val="dk1"/>
            </a:solidFill>
          </a:endParaRPr>
        </a:p>
        <a:p>
          <a:pPr lvl="0">
            <a:lnSpc>
              <a:spcPct val="100000"/>
            </a:lnSpc>
            <a:spcBef>
              <a:spcPct val="0"/>
            </a:spcBef>
            <a:spcAft>
              <a:spcPts val="0"/>
            </a:spcAft>
          </a:pPr>
          <a:r>
            <a:rPr lang="en-US" sz="1600" dirty="0">
              <a:solidFill>
                <a:schemeClr val="dk1"/>
              </a:solidFill>
            </a:rPr>
            <a:t> (Phase zero - Online)</a:t>
          </a:r>
          <a:endParaRPr>
            <a:solidFill>
              <a:schemeClr val="dk1"/>
            </a:solidFill>
          </a:endParaRPr>
        </a:p>
      </dsp:txBody>
      <dsp:txXfrm rot="10800000">
        <a:off x="0" y="0"/>
        <a:ext cx="2480725" cy="1407796"/>
      </dsp:txXfrm>
    </dsp:sp>
    <dsp:sp modelId="{B689541B-874E-40AC-8507-E4B12FD3E9EA}">
      <dsp:nvSpPr>
        <dsp:cNvPr id="10" name="Rectangles 9"/>
        <dsp:cNvSpPr/>
      </dsp:nvSpPr>
      <dsp:spPr bwMode="white">
        <a:xfrm>
          <a:off x="0" y="494136"/>
          <a:ext cx="2480725" cy="420931"/>
        </a:xfrm>
        <a:prstGeom prst="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lIns="156464" tIns="27940" rIns="156464"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a:solidFill>
                <a:schemeClr val="dk1"/>
              </a:solidFill>
            </a:rPr>
            <a:t>Conceptual Design</a:t>
          </a:r>
          <a:endParaRPr>
            <a:solidFill>
              <a:schemeClr val="dk1"/>
            </a:solidFill>
          </a:endParaRPr>
        </a:p>
      </dsp:txBody>
      <dsp:txXfrm>
        <a:off x="0" y="494136"/>
        <a:ext cx="2480725" cy="4209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7ABA3-8B61-4017-9AD8-E816F9BB10F3}"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331C3-F79E-4A98-B888-FB102215FEE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331C3-F79E-4A98-B888-FB102215FEE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11331-6219-40E4-A61E-E4C10542E5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8211331-6219-40E4-A61E-E4C10542E5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8211331-6219-40E4-A61E-E4C10542E5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8211331-6219-40E4-A61E-E4C10542E5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8211331-6219-40E4-A61E-E4C10542E5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78211331-6219-40E4-A61E-E4C10542E5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78211331-6219-40E4-A61E-E4C10542E53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11331-6219-40E4-A61E-E4C10542E53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11331-6219-40E4-A61E-E4C10542E53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211331-6219-40E4-A61E-E4C10542E5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8211331-6219-40E4-A61E-E4C10542E5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3E0E6-A8EF-4353-9444-BF1A4D89420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1331-6219-40E4-A61E-E4C10542E53F}"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3E0E6-A8EF-4353-9444-BF1A4D89420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png"/><Relationship Id="rId7" Type="http://schemas.openxmlformats.org/officeDocument/2006/relationships/image" Target="../media/image3.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0" Type="http://schemas.openxmlformats.org/officeDocument/2006/relationships/notesSlide" Target="../notesSlides/notesSlide10.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2.xml"/><Relationship Id="rId7" Type="http://schemas.openxmlformats.org/officeDocument/2006/relationships/image" Target="../media/image3.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2" y="1916482"/>
            <a:ext cx="9143998" cy="4941518"/>
          </a:xfrm>
        </p:spPr>
      </p:pic>
      <p:sp>
        <p:nvSpPr>
          <p:cNvPr id="6" name="Rectangle 5"/>
          <p:cNvSpPr/>
          <p:nvPr/>
        </p:nvSpPr>
        <p:spPr>
          <a:xfrm>
            <a:off x="1711124" y="440740"/>
            <a:ext cx="7432876" cy="953135"/>
          </a:xfrm>
          <a:prstGeom prst="rect">
            <a:avLst/>
          </a:prstGeom>
        </p:spPr>
        <p:txBody>
          <a:bodyPr wrap="square">
            <a:spAutoFit/>
          </a:bodyPr>
          <a:lstStyle/>
          <a:p>
            <a:r>
              <a:rPr lang="en-US" sz="2800" b="1" dirty="0"/>
              <a:t>Asia-Pacific Space Cooperation Organization</a:t>
            </a:r>
            <a:endParaRPr lang="en-US" sz="2800" b="1" dirty="0"/>
          </a:p>
          <a:p>
            <a:endParaRPr lang="en-US" sz="2800" b="1" dirty="0"/>
          </a:p>
        </p:txBody>
      </p:sp>
      <p:sp>
        <p:nvSpPr>
          <p:cNvPr id="7" name="TextBox 6"/>
          <p:cNvSpPr txBox="1"/>
          <p:nvPr/>
        </p:nvSpPr>
        <p:spPr>
          <a:xfrm>
            <a:off x="1711325" y="2983230"/>
            <a:ext cx="7306945" cy="629920"/>
          </a:xfrm>
          <a:prstGeom prst="rect">
            <a:avLst/>
          </a:prstGeom>
          <a:noFill/>
        </p:spPr>
        <p:txBody>
          <a:bodyPr wrap="square" rtlCol="0">
            <a:spAutoFit/>
          </a:bodyPr>
          <a:lstStyle/>
          <a:p>
            <a:r>
              <a:rPr lang="en-US" sz="3500" b="1" dirty="0">
                <a:solidFill>
                  <a:schemeClr val="bg1"/>
                </a:solidFill>
              </a:rPr>
              <a:t>APSCO </a:t>
            </a:r>
            <a:r>
              <a:rPr lang="en-US" sz="3500" b="1" dirty="0" err="1">
                <a:solidFill>
                  <a:schemeClr val="bg1"/>
                </a:solidFill>
              </a:rPr>
              <a:t>Cubesat</a:t>
            </a:r>
            <a:r>
              <a:rPr lang="en-US" sz="3500" b="1" dirty="0">
                <a:solidFill>
                  <a:schemeClr val="bg1"/>
                </a:solidFill>
              </a:rPr>
              <a:t> Competition (ACC)</a:t>
            </a:r>
            <a:endParaRPr lang="en-US" sz="3500" b="1" dirty="0">
              <a:solidFill>
                <a:schemeClr val="bg1"/>
              </a:solidFill>
            </a:endParaRPr>
          </a:p>
        </p:txBody>
      </p:sp>
      <p:sp>
        <p:nvSpPr>
          <p:cNvPr id="13" name="TextBox 12"/>
          <p:cNvSpPr txBox="1"/>
          <p:nvPr/>
        </p:nvSpPr>
        <p:spPr>
          <a:xfrm>
            <a:off x="1271939" y="2469058"/>
            <a:ext cx="3550582" cy="460375"/>
          </a:xfrm>
          <a:prstGeom prst="rect">
            <a:avLst/>
          </a:prstGeom>
          <a:noFill/>
        </p:spPr>
        <p:txBody>
          <a:bodyPr wrap="square" rtlCol="0">
            <a:spAutoFit/>
          </a:bodyPr>
          <a:lstStyle/>
          <a:p>
            <a:pPr algn="ctr"/>
            <a:r>
              <a:rPr lang="en-US" sz="2400" b="1" dirty="0">
                <a:solidFill>
                  <a:schemeClr val="bg1"/>
                </a:solidFill>
              </a:rPr>
              <a:t>Call for Participation</a:t>
            </a:r>
            <a:endParaRPr lang="en-US" sz="2400" b="1" dirty="0">
              <a:solidFill>
                <a:schemeClr val="bg1"/>
              </a:solidFill>
            </a:endParaRPr>
          </a:p>
        </p:txBody>
      </p:sp>
      <p:pic>
        <p:nvPicPr>
          <p:cNvPr id="2" name="Picture 1"/>
          <p:cNvPicPr>
            <a:picLocks noChangeAspect="1"/>
          </p:cNvPicPr>
          <p:nvPr/>
        </p:nvPicPr>
        <p:blipFill>
          <a:blip r:embed="rId2"/>
          <a:stretch>
            <a:fillRect/>
          </a:stretch>
        </p:blipFill>
        <p:spPr>
          <a:xfrm>
            <a:off x="162317" y="302524"/>
            <a:ext cx="1453818" cy="1453818"/>
          </a:xfrm>
          <a:prstGeom prst="rect">
            <a:avLst/>
          </a:prstGeom>
        </p:spPr>
      </p:pic>
      <p:sp>
        <p:nvSpPr>
          <p:cNvPr id="9" name="TextBox 8"/>
          <p:cNvSpPr txBox="1"/>
          <p:nvPr/>
        </p:nvSpPr>
        <p:spPr>
          <a:xfrm>
            <a:off x="1711124" y="4387241"/>
            <a:ext cx="6404176" cy="645160"/>
          </a:xfrm>
          <a:prstGeom prst="rect">
            <a:avLst/>
          </a:prstGeom>
          <a:noFill/>
        </p:spPr>
        <p:txBody>
          <a:bodyPr wrap="square" rtlCol="0">
            <a:spAutoFit/>
          </a:bodyPr>
          <a:lstStyle/>
          <a:p>
            <a:pPr algn="just"/>
            <a:r>
              <a:rPr lang="en-US" dirty="0">
                <a:solidFill>
                  <a:schemeClr val="bg1"/>
                </a:solidFill>
              </a:rPr>
              <a:t>ACC is now open for participation. Student Teams from APSCO Member States are welcome to join.</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graphicFrame>
        <p:nvGraphicFramePr>
          <p:cNvPr id="3" name="Diagram 2"/>
          <p:cNvGraphicFramePr/>
          <p:nvPr/>
        </p:nvGraphicFramePr>
        <p:xfrm>
          <a:off x="198975" y="1249312"/>
          <a:ext cx="2480725" cy="5097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878675" y="1197710"/>
            <a:ext cx="5889545" cy="2123658"/>
          </a:xfrm>
          <a:prstGeom prst="rect">
            <a:avLst/>
          </a:prstGeom>
        </p:spPr>
        <p:txBody>
          <a:bodyPr wrap="square">
            <a:spAutoFit/>
          </a:bodyPr>
          <a:lstStyle/>
          <a:p>
            <a:pPr algn="just">
              <a:spcAft>
                <a:spcPts val="1200"/>
              </a:spcAft>
            </a:pPr>
            <a:r>
              <a:rPr lang="en-US" sz="1600" dirty="0">
                <a:solidFill>
                  <a:schemeClr val="bg1"/>
                </a:solidFill>
                <a:latin typeface="Calibri" panose="020F0502020204030204" pitchFamily="34" charset="0"/>
              </a:rPr>
              <a:t>The training program of ACC includes three series of online educational courses and one hands‐on training for the participants. All the trainings will be held during phase zero and A.</a:t>
            </a:r>
            <a:endParaRPr lang="en-US" sz="1600" dirty="0">
              <a:solidFill>
                <a:schemeClr val="bg1"/>
              </a:solidFill>
              <a:latin typeface="Calibri" panose="020F0502020204030204" pitchFamily="34" charset="0"/>
            </a:endParaRPr>
          </a:p>
          <a:p>
            <a:pPr algn="just">
              <a:spcAft>
                <a:spcPts val="1200"/>
              </a:spcAft>
            </a:pPr>
            <a:r>
              <a:rPr lang="en-US" sz="1600" dirty="0">
                <a:solidFill>
                  <a:schemeClr val="bg1"/>
                </a:solidFill>
                <a:latin typeface="Calibri" panose="020F0502020204030204" pitchFamily="34" charset="0"/>
              </a:rPr>
              <a:t>The syllabus of the each training program corresponds with the sequence of the design and development process.</a:t>
            </a:r>
            <a:endParaRPr lang="en-US" sz="1600" dirty="0">
              <a:solidFill>
                <a:schemeClr val="bg1"/>
              </a:solidFill>
              <a:latin typeface="Calibri" panose="020F0502020204030204" pitchFamily="34" charset="0"/>
            </a:endParaRPr>
          </a:p>
          <a:p>
            <a:pPr algn="just">
              <a:spcAft>
                <a:spcPts val="1200"/>
              </a:spcAft>
            </a:pPr>
            <a:r>
              <a:rPr lang="en-US" sz="1600" dirty="0">
                <a:solidFill>
                  <a:schemeClr val="bg1"/>
                </a:solidFill>
                <a:latin typeface="Calibri" panose="020F0502020204030204" pitchFamily="34" charset="0"/>
              </a:rPr>
              <a:t>The hands‐on training will be in‐person and held in the summer camp. </a:t>
            </a:r>
            <a:endParaRPr lang="en-US" sz="1600" dirty="0">
              <a:solidFill>
                <a:schemeClr val="bg1"/>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
        <p:nvSpPr>
          <p:cNvPr id="15" name="Rectangle 14"/>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Training program</a:t>
            </a:r>
            <a:endParaRPr lang="en-US" sz="5500" b="1" dirty="0">
              <a:solidFill>
                <a:schemeClr val="bg1"/>
              </a:solidFill>
            </a:endParaRPr>
          </a:p>
        </p:txBody>
      </p:sp>
      <p:pic>
        <p:nvPicPr>
          <p:cNvPr id="17" name="Picture 16"/>
          <p:cNvPicPr>
            <a:picLocks noChangeAspect="1"/>
          </p:cNvPicPr>
          <p:nvPr/>
        </p:nvPicPr>
        <p:blipFill>
          <a:blip r:embed="rId8"/>
          <a:stretch>
            <a:fillRect/>
          </a:stretch>
        </p:blipFill>
        <p:spPr>
          <a:xfrm>
            <a:off x="2953260" y="3427402"/>
            <a:ext cx="5689699" cy="29194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8495846" y="109284"/>
            <a:ext cx="540000" cy="540000"/>
          </a:xfrm>
          <a:prstGeom prst="rect">
            <a:avLst/>
          </a:prstGeom>
        </p:spPr>
      </p:pic>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0207" y="-24355"/>
            <a:ext cx="7778663" cy="938719"/>
          </a:xfrm>
          <a:prstGeom prst="rect">
            <a:avLst/>
          </a:prstGeom>
          <a:noFill/>
        </p:spPr>
        <p:txBody>
          <a:bodyPr wrap="square" rtlCol="0">
            <a:spAutoFit/>
          </a:bodyPr>
          <a:lstStyle/>
          <a:p>
            <a:r>
              <a:rPr lang="en-US" sz="5500" b="1" dirty="0"/>
              <a:t>Key information and rules </a:t>
            </a:r>
            <a:endParaRPr lang="en-US" sz="5500" b="1" dirty="0"/>
          </a:p>
        </p:txBody>
      </p:sp>
      <p:sp>
        <p:nvSpPr>
          <p:cNvPr id="11" name="TextBox 10"/>
          <p:cNvSpPr txBox="1"/>
          <p:nvPr/>
        </p:nvSpPr>
        <p:spPr>
          <a:xfrm>
            <a:off x="151005" y="2716041"/>
            <a:ext cx="4420995" cy="1323439"/>
          </a:xfrm>
          <a:prstGeom prst="rect">
            <a:avLst/>
          </a:prstGeom>
          <a:solidFill>
            <a:schemeClr val="bg1">
              <a:alpha val="59000"/>
            </a:schemeClr>
          </a:solidFill>
        </p:spPr>
        <p:txBody>
          <a:bodyPr wrap="square" rtlCol="0">
            <a:spAutoFit/>
          </a:bodyPr>
          <a:lstStyle/>
          <a:p>
            <a:pPr algn="just"/>
            <a:r>
              <a:rPr lang="en-US" sz="1600" dirty="0"/>
              <a:t>3. ECSS standard will be the baseline for satellite design, building and testing throughout the course of ACC project. However, the </a:t>
            </a:r>
            <a:r>
              <a:rPr lang="en-US" sz="1600" dirty="0" err="1"/>
              <a:t>Cubesat</a:t>
            </a:r>
            <a:r>
              <a:rPr lang="en-US" sz="1600" dirty="0"/>
              <a:t> Development Manual (CDM) will be the main reference in this regard.</a:t>
            </a:r>
            <a:endParaRPr lang="en-US" sz="1600" dirty="0"/>
          </a:p>
        </p:txBody>
      </p:sp>
      <p:sp>
        <p:nvSpPr>
          <p:cNvPr id="12" name="TextBox 11"/>
          <p:cNvSpPr txBox="1"/>
          <p:nvPr/>
        </p:nvSpPr>
        <p:spPr>
          <a:xfrm>
            <a:off x="151005" y="4258159"/>
            <a:ext cx="3970930" cy="2062103"/>
          </a:xfrm>
          <a:prstGeom prst="rect">
            <a:avLst/>
          </a:prstGeom>
          <a:solidFill>
            <a:schemeClr val="bg1">
              <a:alpha val="59000"/>
            </a:schemeClr>
          </a:solidFill>
        </p:spPr>
        <p:txBody>
          <a:bodyPr wrap="square" rtlCol="0">
            <a:spAutoFit/>
          </a:bodyPr>
          <a:lstStyle/>
          <a:p>
            <a:pPr algn="just"/>
            <a:r>
              <a:rPr lang="en-US" sz="1600" dirty="0"/>
              <a:t>4. Timely delivery of the deliverables (reports and EM) by participating teams will be considered as one of the assessment measures of teams performance. Late presentation of the deliverables will disqualify teams from proceeding to the following phase and receiving the due payment.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418" y="1979756"/>
            <a:ext cx="5160725" cy="5160725"/>
          </a:xfrm>
          <a:prstGeom prst="rect">
            <a:avLst/>
          </a:prstGeom>
        </p:spPr>
      </p:pic>
      <p:sp>
        <p:nvSpPr>
          <p:cNvPr id="5" name="Rectangle 4"/>
          <p:cNvSpPr/>
          <p:nvPr/>
        </p:nvSpPr>
        <p:spPr>
          <a:xfrm>
            <a:off x="151005" y="1840783"/>
            <a:ext cx="7778663" cy="584775"/>
          </a:xfrm>
          <a:prstGeom prst="rect">
            <a:avLst/>
          </a:prstGeom>
        </p:spPr>
        <p:txBody>
          <a:bodyPr wrap="square">
            <a:spAutoFit/>
          </a:bodyPr>
          <a:lstStyle/>
          <a:p>
            <a:pPr algn="just"/>
            <a:r>
              <a:rPr lang="en-US" sz="1600" dirty="0"/>
              <a:t>2. Teams may acquire consultancy from industrial entities. But the role and domain of the activity of the consultants should remain at the consultancy level.</a:t>
            </a:r>
            <a:endParaRPr lang="en-US" sz="1600" dirty="0"/>
          </a:p>
        </p:txBody>
      </p:sp>
      <p:sp>
        <p:nvSpPr>
          <p:cNvPr id="2" name="Rectangle 1"/>
          <p:cNvSpPr/>
          <p:nvPr/>
        </p:nvSpPr>
        <p:spPr>
          <a:xfrm>
            <a:off x="151005" y="1047165"/>
            <a:ext cx="8514569" cy="584775"/>
          </a:xfrm>
          <a:prstGeom prst="rect">
            <a:avLst/>
          </a:prstGeom>
        </p:spPr>
        <p:txBody>
          <a:bodyPr wrap="square">
            <a:spAutoFit/>
          </a:bodyPr>
          <a:lstStyle/>
          <a:p>
            <a:r>
              <a:rPr lang="en-US" sz="1600" dirty="0"/>
              <a:t>1. All members of each team, except for the supervisor or team head, should be student at the time of the competition kick off (“Teams Introduction and Mission Assessment Meeting”).</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2" name="Rectangle 1"/>
          <p:cNvSpPr/>
          <p:nvPr/>
        </p:nvSpPr>
        <p:spPr>
          <a:xfrm>
            <a:off x="1349065" y="5375371"/>
            <a:ext cx="4225017" cy="645160"/>
          </a:xfrm>
          <a:prstGeom prst="rect">
            <a:avLst/>
          </a:prstGeom>
        </p:spPr>
        <p:txBody>
          <a:bodyPr wrap="square">
            <a:spAutoFit/>
          </a:bodyPr>
          <a:lstStyle/>
          <a:p>
            <a:r>
              <a:rPr lang="en-US" dirty="0">
                <a:solidFill>
                  <a:schemeClr val="bg1"/>
                </a:solidFill>
              </a:rPr>
              <a:t>To introduce the teams, please contact the APSCO focal point in your country</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70525"/>
          </a:xfrm>
        </p:spPr>
      </p:pic>
      <p:sp>
        <p:nvSpPr>
          <p:cNvPr id="13" name="TextBox 12"/>
          <p:cNvSpPr txBox="1"/>
          <p:nvPr/>
        </p:nvSpPr>
        <p:spPr>
          <a:xfrm>
            <a:off x="55884" y="-24345"/>
            <a:ext cx="8156447" cy="938719"/>
          </a:xfrm>
          <a:prstGeom prst="rect">
            <a:avLst/>
          </a:prstGeom>
          <a:noFill/>
        </p:spPr>
        <p:txBody>
          <a:bodyPr wrap="square" rtlCol="0">
            <a:spAutoFit/>
          </a:bodyPr>
          <a:lstStyle/>
          <a:p>
            <a:r>
              <a:rPr lang="en-US" sz="5500" b="1" dirty="0">
                <a:solidFill>
                  <a:schemeClr val="bg1"/>
                </a:solidFill>
              </a:rPr>
              <a:t>What is ACC?</a:t>
            </a:r>
            <a:endParaRPr lang="en-US" sz="5500" b="1" dirty="0">
              <a:solidFill>
                <a:schemeClr val="bg1"/>
              </a:solidFill>
            </a:endParaRPr>
          </a:p>
        </p:txBody>
      </p:sp>
      <p:sp>
        <p:nvSpPr>
          <p:cNvPr id="11" name="Rectangle 10"/>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4070" y="1088924"/>
            <a:ext cx="4367720" cy="5723890"/>
          </a:xfrm>
          <a:prstGeom prst="rect">
            <a:avLst/>
          </a:prstGeom>
        </p:spPr>
        <p:txBody>
          <a:bodyPr wrap="square">
            <a:spAutoFit/>
          </a:bodyPr>
          <a:lstStyle/>
          <a:p>
            <a:pPr algn="just">
              <a:spcAft>
                <a:spcPts val="1200"/>
              </a:spcAft>
            </a:pPr>
            <a:r>
              <a:rPr lang="en-US" sz="1600" dirty="0">
                <a:solidFill>
                  <a:schemeClr val="bg1"/>
                </a:solidFill>
              </a:rPr>
              <a:t>ACC, which stands for “APSCO </a:t>
            </a:r>
            <a:r>
              <a:rPr lang="en-US" sz="1600" dirty="0" err="1">
                <a:solidFill>
                  <a:schemeClr val="bg1"/>
                </a:solidFill>
              </a:rPr>
              <a:t>Cubesat</a:t>
            </a:r>
            <a:r>
              <a:rPr lang="en-US" sz="1600" dirty="0">
                <a:solidFill>
                  <a:schemeClr val="bg1"/>
                </a:solidFill>
              </a:rPr>
              <a:t> Competition”, is a project initiated by APSCO and comprises a comprehensive training and educational program for APSCO Member States’ students. Participants in ACC, will undergo a multi-featured program which includes Training, Designing, Building and Testing an engineering model of a </a:t>
            </a:r>
            <a:r>
              <a:rPr lang="en-US" sz="1600" dirty="0" err="1">
                <a:solidFill>
                  <a:schemeClr val="bg1"/>
                </a:solidFill>
              </a:rPr>
              <a:t>Cubesat</a:t>
            </a:r>
            <a:r>
              <a:rPr lang="en-US" sz="1600" dirty="0">
                <a:solidFill>
                  <a:schemeClr val="bg1"/>
                </a:solidFill>
              </a:rPr>
              <a:t>. The model should include 3-Units either in an integrated form (a 3U-Cubesat) or a combination of 1/2 Unit(s) </a:t>
            </a:r>
            <a:r>
              <a:rPr lang="en-US" sz="1600" dirty="0" err="1">
                <a:solidFill>
                  <a:schemeClr val="bg1"/>
                </a:solidFill>
              </a:rPr>
              <a:t>Cubesats</a:t>
            </a:r>
            <a:r>
              <a:rPr lang="en-US" sz="1600" dirty="0">
                <a:solidFill>
                  <a:schemeClr val="bg1"/>
                </a:solidFill>
              </a:rPr>
              <a:t> (three 1U or one 2U plus one 1U </a:t>
            </a:r>
            <a:r>
              <a:rPr lang="en-US" sz="1600" dirty="0" err="1">
                <a:solidFill>
                  <a:schemeClr val="bg1"/>
                </a:solidFill>
              </a:rPr>
              <a:t>cubesats</a:t>
            </a:r>
            <a:r>
              <a:rPr lang="en-US" sz="1600" dirty="0">
                <a:solidFill>
                  <a:schemeClr val="bg1"/>
                </a:solidFill>
              </a:rPr>
              <a:t>)</a:t>
            </a:r>
            <a:endParaRPr lang="en-US" sz="1600" dirty="0">
              <a:solidFill>
                <a:schemeClr val="bg1"/>
              </a:solidFill>
            </a:endParaRPr>
          </a:p>
          <a:p>
            <a:pPr algn="just">
              <a:spcAft>
                <a:spcPts val="1200"/>
              </a:spcAft>
            </a:pPr>
            <a:endParaRPr lang="en-US" sz="1600" dirty="0">
              <a:solidFill>
                <a:schemeClr val="bg1"/>
              </a:solidFill>
            </a:endParaRPr>
          </a:p>
          <a:p>
            <a:pPr algn="just">
              <a:spcAft>
                <a:spcPts val="600"/>
              </a:spcAft>
            </a:pPr>
            <a:r>
              <a:rPr lang="en-US" sz="1600" dirty="0">
                <a:solidFill>
                  <a:schemeClr val="bg1"/>
                </a:solidFill>
              </a:rPr>
              <a:t>ACC provides equal opportunity for </a:t>
            </a:r>
            <a:r>
              <a:rPr lang="en-US" sz="1600" dirty="0">
                <a:solidFill>
                  <a:schemeClr val="bg1"/>
                </a:solidFill>
                <a:sym typeface="+mn-ea"/>
              </a:rPr>
              <a:t>University students from </a:t>
            </a:r>
            <a:r>
              <a:rPr lang="en-US" sz="1600" dirty="0">
                <a:solidFill>
                  <a:schemeClr val="bg1"/>
                </a:solidFill>
              </a:rPr>
              <a:t>all APSCO Member States. Every member state is entitled to introduce three teams to enter the educational and design phases of ACC.  One student team from each Member State, will have the opportunity to enter the engineering model development phase.</a:t>
            </a:r>
            <a:endParaRPr lang="en-US" sz="1600" dirty="0">
              <a:solidFill>
                <a:schemeClr val="bg1"/>
              </a:solidFill>
            </a:endParaRPr>
          </a:p>
          <a:p>
            <a:pPr algn="just">
              <a:spcAft>
                <a:spcPts val="600"/>
              </a:spcAft>
            </a:pPr>
            <a:endParaRPr lang="en-US" sz="1600" dirty="0">
              <a:solidFill>
                <a:schemeClr val="bg1"/>
              </a:solidFill>
            </a:endParaRPr>
          </a:p>
          <a:p>
            <a:pPr algn="just">
              <a:spcAft>
                <a:spcPts val="600"/>
              </a:spcAft>
            </a:pPr>
            <a:endParaRPr lang="en-US" sz="1600"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376" y="2495416"/>
            <a:ext cx="4192554" cy="3157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12526" y="12526"/>
            <a:ext cx="9143998" cy="6870525"/>
          </a:xfrm>
        </p:spPr>
      </p:pic>
      <p:sp>
        <p:nvSpPr>
          <p:cNvPr id="13" name="TextBox 12"/>
          <p:cNvSpPr txBox="1"/>
          <p:nvPr/>
        </p:nvSpPr>
        <p:spPr>
          <a:xfrm>
            <a:off x="55884" y="-24345"/>
            <a:ext cx="8156447" cy="938719"/>
          </a:xfrm>
          <a:prstGeom prst="rect">
            <a:avLst/>
          </a:prstGeom>
          <a:noFill/>
        </p:spPr>
        <p:txBody>
          <a:bodyPr wrap="square" rtlCol="0">
            <a:spAutoFit/>
          </a:bodyPr>
          <a:lstStyle/>
          <a:p>
            <a:r>
              <a:rPr lang="en-US" sz="5500" b="1" dirty="0">
                <a:solidFill>
                  <a:schemeClr val="bg1"/>
                </a:solidFill>
              </a:rPr>
              <a:t>What is ACC?</a:t>
            </a:r>
            <a:endParaRPr lang="en-US" sz="5500" b="1" dirty="0">
              <a:solidFill>
                <a:schemeClr val="bg1"/>
              </a:solidFill>
            </a:endParaRPr>
          </a:p>
        </p:txBody>
      </p:sp>
      <p:sp>
        <p:nvSpPr>
          <p:cNvPr id="11" name="Rectangle 10"/>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69532" y="1165039"/>
            <a:ext cx="3312000" cy="2954655"/>
          </a:xfrm>
          <a:prstGeom prst="rect">
            <a:avLst/>
          </a:prstGeom>
        </p:spPr>
        <p:txBody>
          <a:bodyPr wrap="square">
            <a:spAutoFit/>
          </a:bodyPr>
          <a:lstStyle/>
          <a:p>
            <a:pPr algn="just">
              <a:spcAft>
                <a:spcPts val="600"/>
              </a:spcAft>
            </a:pPr>
            <a:r>
              <a:rPr lang="en-US" sz="1600" dirty="0">
                <a:solidFill>
                  <a:schemeClr val="bg1"/>
                </a:solidFill>
              </a:rPr>
              <a:t>ACC focuses on mentoring the participants throughout the lifecycle of a space mission, from theory to practice and evolves academic knowledge into practical experience. It is essential for participants to follow all the phases continuously, from conceptual design to model assembly and integration.</a:t>
            </a:r>
            <a:endParaRPr lang="en-US" sz="1600" dirty="0">
              <a:solidFill>
                <a:schemeClr val="bg1"/>
              </a:solidFill>
            </a:endParaRPr>
          </a:p>
          <a:p>
            <a:pPr algn="just">
              <a:spcAft>
                <a:spcPts val="600"/>
              </a:spcAft>
            </a:pPr>
            <a:endParaRPr lang="en-US" sz="1600" dirty="0">
              <a:solidFill>
                <a:schemeClr val="bg1"/>
              </a:solidFill>
            </a:endParaRPr>
          </a:p>
          <a:p>
            <a:pPr algn="just">
              <a:spcAft>
                <a:spcPts val="600"/>
              </a:spcAft>
            </a:pPr>
            <a:endParaRPr lang="en-US" sz="1600"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
        <p:nvSpPr>
          <p:cNvPr id="3" name="Rectangle 2"/>
          <p:cNvSpPr/>
          <p:nvPr/>
        </p:nvSpPr>
        <p:spPr>
          <a:xfrm>
            <a:off x="5286906" y="4086498"/>
            <a:ext cx="3271193" cy="2553335"/>
          </a:xfrm>
          <a:prstGeom prst="rect">
            <a:avLst/>
          </a:prstGeom>
        </p:spPr>
        <p:txBody>
          <a:bodyPr wrap="square">
            <a:spAutoFit/>
          </a:bodyPr>
          <a:lstStyle/>
          <a:p>
            <a:pPr algn="just">
              <a:spcAft>
                <a:spcPts val="600"/>
              </a:spcAft>
            </a:pPr>
            <a:r>
              <a:rPr lang="en-US" sz="1600" dirty="0">
                <a:solidFill>
                  <a:schemeClr val="bg1"/>
                </a:solidFill>
              </a:rPr>
              <a:t>If the detailed design of the teams are approved by the </a:t>
            </a:r>
            <a:r>
              <a:rPr lang="en-US" sz="1600" dirty="0">
                <a:solidFill>
                  <a:schemeClr val="bg1"/>
                </a:solidFill>
                <a:sym typeface="+mn-ea"/>
              </a:rPr>
              <a:t>management board</a:t>
            </a:r>
            <a:r>
              <a:rPr lang="en-US" sz="1600" dirty="0">
                <a:solidFill>
                  <a:schemeClr val="bg1"/>
                </a:solidFill>
              </a:rPr>
              <a:t> of ACC , they will proceed to the final phase to build the engineering model. The Engineering Models will be tested at the Final Competition Convention. Teams which manage to present satisfactory performance in the tests, will receive full financial support.  </a:t>
            </a:r>
            <a:endParaRPr lang="en-US" sz="1600" dirty="0">
              <a:solidFill>
                <a:schemeClr val="bg1"/>
              </a:solidFill>
            </a:endParaRPr>
          </a:p>
        </p:txBody>
      </p:sp>
      <p:pic>
        <p:nvPicPr>
          <p:cNvPr id="14" name="Picture 13"/>
          <p:cNvPicPr>
            <a:picLocks noChangeAspect="1"/>
          </p:cNvPicPr>
          <p:nvPr/>
        </p:nvPicPr>
        <p:blipFill>
          <a:blip r:embed="rId3"/>
          <a:stretch>
            <a:fillRect/>
          </a:stretch>
        </p:blipFill>
        <p:spPr>
          <a:xfrm>
            <a:off x="5365905" y="1255749"/>
            <a:ext cx="3142090" cy="2376000"/>
          </a:xfrm>
          <a:prstGeom prst="rect">
            <a:avLst/>
          </a:prstGeom>
        </p:spPr>
      </p:pic>
      <p:pic>
        <p:nvPicPr>
          <p:cNvPr id="9" name="Picture 8"/>
          <p:cNvPicPr>
            <a:picLocks noChangeAspect="1"/>
          </p:cNvPicPr>
          <p:nvPr/>
        </p:nvPicPr>
        <p:blipFill>
          <a:blip r:embed="rId4"/>
          <a:stretch>
            <a:fillRect/>
          </a:stretch>
        </p:blipFill>
        <p:spPr>
          <a:xfrm>
            <a:off x="642387" y="4083036"/>
            <a:ext cx="3151837" cy="237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13" name="TextBox 12"/>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How to enroll?</a:t>
            </a:r>
            <a:endParaRPr lang="en-US" sz="5500" b="1" dirty="0">
              <a:solidFill>
                <a:schemeClr val="bg1"/>
              </a:solidFill>
            </a:endParaRPr>
          </a:p>
        </p:txBody>
      </p:sp>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75573" y="1490596"/>
            <a:ext cx="3620022" cy="1127342"/>
          </a:xfrm>
          <a:prstGeom prst="roundRect">
            <a:avLst/>
          </a:prstGeom>
          <a:solidFill>
            <a:srgbClr val="F4D7FD"/>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r>
              <a:rPr lang="en-US" sz="2200" b="1" dirty="0"/>
              <a:t>1- Team formation and initial team introduction.</a:t>
            </a:r>
            <a:endParaRPr lang="en-US" sz="2200" b="1" dirty="0"/>
          </a:p>
        </p:txBody>
      </p:sp>
      <p:sp>
        <p:nvSpPr>
          <p:cNvPr id="12" name="Rectangle: Rounded Corners 11"/>
          <p:cNvSpPr/>
          <p:nvPr/>
        </p:nvSpPr>
        <p:spPr>
          <a:xfrm>
            <a:off x="275573" y="2854889"/>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2- Mission definition</a:t>
            </a:r>
            <a:endParaRPr lang="en-US" sz="2200" b="1" dirty="0"/>
          </a:p>
        </p:txBody>
      </p:sp>
      <p:sp>
        <p:nvSpPr>
          <p:cNvPr id="14" name="Rectangle: Rounded Corners 13"/>
          <p:cNvSpPr/>
          <p:nvPr/>
        </p:nvSpPr>
        <p:spPr>
          <a:xfrm>
            <a:off x="275573" y="4219183"/>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3- Proposal preparation and submission to APSCO</a:t>
            </a:r>
            <a:endParaRPr lang="en-US" sz="2200" b="1" dirty="0"/>
          </a:p>
        </p:txBody>
      </p:sp>
      <p:sp>
        <p:nvSpPr>
          <p:cNvPr id="15" name="Rectangle: Rounded Corners 14"/>
          <p:cNvSpPr/>
          <p:nvPr/>
        </p:nvSpPr>
        <p:spPr>
          <a:xfrm>
            <a:off x="275573" y="5583477"/>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4- Attendance at “Teams Introduction and Mission Assessment Meeting”</a:t>
            </a:r>
            <a:endParaRPr lang="en-US" sz="2200" b="1" dirty="0"/>
          </a:p>
        </p:txBody>
      </p:sp>
      <p:sp>
        <p:nvSpPr>
          <p:cNvPr id="4" name="Rectangle 3"/>
          <p:cNvSpPr/>
          <p:nvPr/>
        </p:nvSpPr>
        <p:spPr>
          <a:xfrm>
            <a:off x="4208745" y="1490595"/>
            <a:ext cx="4721479" cy="522022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spcAft>
                <a:spcPts val="600"/>
              </a:spcAft>
              <a:buFont typeface="Wingdings" panose="05000000000000000000" pitchFamily="2" charset="2"/>
              <a:buChar char="Ø"/>
            </a:pPr>
            <a:r>
              <a:rPr lang="en-US" dirty="0"/>
              <a:t>Following receiving the “Call for Registration” (this document), every APSCO Member State are entitled to form 1 to 3 teams and introduce team members to APSCO. </a:t>
            </a:r>
            <a:endParaRPr lang="en-US" dirty="0"/>
          </a:p>
          <a:p>
            <a:pPr marL="285750" indent="-285750" algn="just">
              <a:spcAft>
                <a:spcPts val="600"/>
              </a:spcAft>
              <a:buFont typeface="Wingdings" panose="05000000000000000000" pitchFamily="2" charset="2"/>
              <a:buChar char="Ø"/>
            </a:pPr>
            <a:r>
              <a:rPr lang="en-US" dirty="0"/>
              <a:t>All members of each team, except for the supervisor or team head, should be student at the time of the competition kick off (“Teams Introduction and Mission Assessment Meeting”).</a:t>
            </a:r>
            <a:endParaRPr lang="en-US" dirty="0"/>
          </a:p>
          <a:p>
            <a:pPr marL="285750" indent="-285750" algn="just">
              <a:spcAft>
                <a:spcPts val="600"/>
              </a:spcAft>
              <a:buFont typeface="Wingdings" panose="05000000000000000000" pitchFamily="2" charset="2"/>
              <a:buChar char="Ø"/>
            </a:pPr>
            <a:r>
              <a:rPr lang="en-US" dirty="0"/>
              <a:t>Number of team members is not limited. However, only 5 members from each team can attend in-person activities with financial sponsorship.</a:t>
            </a:r>
            <a:endParaRPr lang="en-US" dirty="0">
              <a:solidFill>
                <a:srgbClr val="FF0000"/>
              </a:solidFill>
            </a:endParaRPr>
          </a:p>
          <a:p>
            <a:pPr marL="285750" indent="-285750" algn="just">
              <a:spcAft>
                <a:spcPts val="600"/>
              </a:spcAft>
              <a:buFont typeface="Wingdings" panose="05000000000000000000" pitchFamily="2" charset="2"/>
              <a:buChar char="Ø"/>
            </a:pPr>
            <a:r>
              <a:rPr lang="en-US" dirty="0"/>
              <a:t>It is recommended to include one PhD student in every team. It is also recommended to include Aerospace, Mechanical, Electrical and Computer Science BSc and MSc students in the teams.</a:t>
            </a:r>
            <a:endParaRPr lang="en-US" dirty="0"/>
          </a:p>
          <a:p>
            <a:pPr algn="ctr"/>
            <a:endParaRPr lang="en-US" dirty="0"/>
          </a:p>
        </p:txBody>
      </p:sp>
      <p:sp>
        <p:nvSpPr>
          <p:cNvPr id="5" name="Isosceles Triangle 4"/>
          <p:cNvSpPr/>
          <p:nvPr/>
        </p:nvSpPr>
        <p:spPr>
          <a:xfrm rot="16200000">
            <a:off x="3764071" y="1481895"/>
            <a:ext cx="438411" cy="46166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420520" y="384392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Down 17"/>
          <p:cNvSpPr/>
          <p:nvPr/>
        </p:nvSpPr>
        <p:spPr>
          <a:xfrm>
            <a:off x="420520" y="248224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Arrow: Down 18"/>
          <p:cNvSpPr/>
          <p:nvPr/>
        </p:nvSpPr>
        <p:spPr>
          <a:xfrm>
            <a:off x="420520" y="5228572"/>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168752" y="820640"/>
            <a:ext cx="8699675" cy="521970"/>
          </a:xfrm>
          <a:prstGeom prst="rect">
            <a:avLst/>
          </a:prstGeom>
        </p:spPr>
        <p:txBody>
          <a:bodyPr wrap="square">
            <a:spAutoFit/>
          </a:bodyPr>
          <a:lstStyle/>
          <a:p>
            <a:r>
              <a:rPr lang="en-US" sz="2800" b="1" dirty="0">
                <a:solidFill>
                  <a:schemeClr val="bg1"/>
                </a:solidFill>
              </a:rPr>
              <a:t>Willing teams should follow these steps to participate:</a:t>
            </a:r>
            <a:endParaRPr lang="en-US" sz="2800" b="1"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75573" y="1490596"/>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r>
              <a:rPr lang="en-US" sz="2200" b="1" dirty="0"/>
              <a:t>1- Team formation</a:t>
            </a:r>
            <a:endParaRPr lang="en-US" sz="2200" b="1" dirty="0"/>
          </a:p>
        </p:txBody>
      </p:sp>
      <p:sp>
        <p:nvSpPr>
          <p:cNvPr id="12" name="Rectangle: Rounded Corners 11"/>
          <p:cNvSpPr/>
          <p:nvPr/>
        </p:nvSpPr>
        <p:spPr>
          <a:xfrm>
            <a:off x="275573" y="2854889"/>
            <a:ext cx="3620022" cy="1127342"/>
          </a:xfrm>
          <a:prstGeom prst="roundRect">
            <a:avLst/>
          </a:prstGeom>
          <a:solidFill>
            <a:srgbClr val="F4D7FD"/>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2- Mission definition</a:t>
            </a:r>
            <a:endParaRPr lang="en-US" sz="2200" b="1" dirty="0"/>
          </a:p>
        </p:txBody>
      </p:sp>
      <p:sp>
        <p:nvSpPr>
          <p:cNvPr id="14" name="Rectangle: Rounded Corners 13"/>
          <p:cNvSpPr/>
          <p:nvPr/>
        </p:nvSpPr>
        <p:spPr>
          <a:xfrm>
            <a:off x="275573" y="4219183"/>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3- Proposal preparation and submission to APSCO</a:t>
            </a:r>
            <a:endParaRPr lang="en-US" sz="2200" b="1" dirty="0"/>
          </a:p>
        </p:txBody>
      </p:sp>
      <p:sp>
        <p:nvSpPr>
          <p:cNvPr id="15" name="Rectangle: Rounded Corners 14"/>
          <p:cNvSpPr/>
          <p:nvPr/>
        </p:nvSpPr>
        <p:spPr>
          <a:xfrm>
            <a:off x="275573" y="5583477"/>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4- Attendance at “Teams Introduction and Mission Assessment Meeting”</a:t>
            </a:r>
            <a:endParaRPr lang="en-US" sz="2200" b="1" dirty="0"/>
          </a:p>
        </p:txBody>
      </p:sp>
      <p:sp>
        <p:nvSpPr>
          <p:cNvPr id="4" name="Rectangle 3"/>
          <p:cNvSpPr/>
          <p:nvPr/>
        </p:nvSpPr>
        <p:spPr>
          <a:xfrm>
            <a:off x="4208745" y="1490595"/>
            <a:ext cx="4721479" cy="522022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
              <a:spcAft>
                <a:spcPts val="600"/>
              </a:spcAft>
              <a:buFont typeface="Wingdings" panose="05000000000000000000" pitchFamily="2" charset="2"/>
              <a:buChar char="Ø"/>
            </a:pPr>
            <a:r>
              <a:rPr lang="en-US" dirty="0"/>
              <a:t>Following the formation of the teams and initial team introduction, every team should define a space mission.</a:t>
            </a:r>
            <a:endParaRPr lang="en-US" dirty="0"/>
          </a:p>
          <a:p>
            <a:pPr marL="285750" indent="-285750" algn="just">
              <a:spcAft>
                <a:spcPts val="600"/>
              </a:spcAft>
              <a:buFont typeface="Wingdings" panose="05000000000000000000" pitchFamily="2" charset="2"/>
              <a:buChar char="Ø"/>
            </a:pPr>
            <a:r>
              <a:rPr lang="en-US" dirty="0"/>
              <a:t>The mission should be viable within budget limitations of a 3-Units model (a 3U-Cubesat) or a combination of 1/2 Unit(s) </a:t>
            </a:r>
            <a:r>
              <a:rPr lang="en-US" dirty="0" err="1"/>
              <a:t>Cubesats</a:t>
            </a:r>
            <a:r>
              <a:rPr lang="en-US" dirty="0"/>
              <a:t> regarding mass, volume and expected performance.</a:t>
            </a:r>
            <a:endParaRPr lang="en-US" dirty="0"/>
          </a:p>
          <a:p>
            <a:pPr marL="285750" indent="-285750" algn="just">
              <a:spcAft>
                <a:spcPts val="600"/>
              </a:spcAft>
              <a:buFont typeface="Wingdings" panose="05000000000000000000" pitchFamily="2" charset="2"/>
              <a:buChar char="Ø"/>
            </a:pPr>
            <a:r>
              <a:rPr lang="en-US" dirty="0"/>
              <a:t>Building the Engineering model to perform the proposed mission should be affordable within the allocated budget (100k$) .</a:t>
            </a:r>
            <a:endParaRPr lang="en-US" dirty="0"/>
          </a:p>
          <a:p>
            <a:pPr marL="285750" indent="-285750" algn="just">
              <a:spcAft>
                <a:spcPts val="600"/>
              </a:spcAft>
              <a:buFont typeface="Wingdings" panose="05000000000000000000" pitchFamily="2" charset="2"/>
              <a:buChar char="Ø"/>
            </a:pPr>
            <a:r>
              <a:rPr lang="en-US" dirty="0"/>
              <a:t>All types of missions, including commercial, scientific, experimental, etc. can be proposed. However, the proposed mission should be technologically practical.</a:t>
            </a:r>
            <a:endParaRPr lang="en-US" dirty="0"/>
          </a:p>
        </p:txBody>
      </p:sp>
      <p:sp>
        <p:nvSpPr>
          <p:cNvPr id="5" name="Isosceles Triangle 4"/>
          <p:cNvSpPr/>
          <p:nvPr/>
        </p:nvSpPr>
        <p:spPr>
          <a:xfrm rot="16200000">
            <a:off x="3764071" y="2897333"/>
            <a:ext cx="438411" cy="46166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420520" y="384392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Down 17"/>
          <p:cNvSpPr/>
          <p:nvPr/>
        </p:nvSpPr>
        <p:spPr>
          <a:xfrm>
            <a:off x="420520" y="248224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Arrow: Down 18"/>
          <p:cNvSpPr/>
          <p:nvPr/>
        </p:nvSpPr>
        <p:spPr>
          <a:xfrm>
            <a:off x="420520" y="5228572"/>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How to enroll?</a:t>
            </a:r>
            <a:endParaRPr lang="en-US" sz="5500" b="1" dirty="0">
              <a:solidFill>
                <a:schemeClr val="bg1"/>
              </a:solidFill>
            </a:endParaRPr>
          </a:p>
        </p:txBody>
      </p:sp>
      <p:sp>
        <p:nvSpPr>
          <p:cNvPr id="21" name="Rectangle 20"/>
          <p:cNvSpPr/>
          <p:nvPr/>
        </p:nvSpPr>
        <p:spPr>
          <a:xfrm>
            <a:off x="168752" y="820640"/>
            <a:ext cx="8699675" cy="521970"/>
          </a:xfrm>
          <a:prstGeom prst="rect">
            <a:avLst/>
          </a:prstGeom>
        </p:spPr>
        <p:txBody>
          <a:bodyPr wrap="square">
            <a:spAutoFit/>
          </a:bodyPr>
          <a:lstStyle/>
          <a:p>
            <a:r>
              <a:rPr lang="en-US" sz="2800" b="1" dirty="0">
                <a:solidFill>
                  <a:schemeClr val="bg1"/>
                </a:solidFill>
              </a:rPr>
              <a:t>Willing teams should follow these steps to participate:</a:t>
            </a:r>
            <a:endParaRPr lang="en-US" sz="2800" b="1" dirty="0">
              <a:solidFill>
                <a:schemeClr val="bg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75573" y="1490596"/>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r>
              <a:rPr lang="en-US" sz="2200" b="1" dirty="0"/>
              <a:t>1- Team formation</a:t>
            </a:r>
            <a:endParaRPr lang="en-US" sz="2200" b="1" dirty="0"/>
          </a:p>
        </p:txBody>
      </p:sp>
      <p:sp>
        <p:nvSpPr>
          <p:cNvPr id="12" name="Rectangle: Rounded Corners 11"/>
          <p:cNvSpPr/>
          <p:nvPr/>
        </p:nvSpPr>
        <p:spPr>
          <a:xfrm>
            <a:off x="275573" y="2854889"/>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2- Mission definition</a:t>
            </a:r>
            <a:endParaRPr lang="en-US" sz="2200" b="1" dirty="0"/>
          </a:p>
        </p:txBody>
      </p:sp>
      <p:sp>
        <p:nvSpPr>
          <p:cNvPr id="14" name="Rectangle: Rounded Corners 13"/>
          <p:cNvSpPr/>
          <p:nvPr/>
        </p:nvSpPr>
        <p:spPr>
          <a:xfrm>
            <a:off x="275573" y="4219183"/>
            <a:ext cx="3620022" cy="1127342"/>
          </a:xfrm>
          <a:prstGeom prst="roundRect">
            <a:avLst/>
          </a:prstGeom>
          <a:solidFill>
            <a:srgbClr val="F4D7FD"/>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3- Proposal preparation and submission to APSCO</a:t>
            </a:r>
            <a:endParaRPr lang="en-US" sz="2200" b="1" dirty="0"/>
          </a:p>
        </p:txBody>
      </p:sp>
      <p:sp>
        <p:nvSpPr>
          <p:cNvPr id="15" name="Rectangle: Rounded Corners 14"/>
          <p:cNvSpPr/>
          <p:nvPr/>
        </p:nvSpPr>
        <p:spPr>
          <a:xfrm>
            <a:off x="275573" y="5583477"/>
            <a:ext cx="3620022" cy="1127342"/>
          </a:xfrm>
          <a:prstGeom prst="roundRect">
            <a:avLst/>
          </a:prstGeom>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4- Attendance at “Teams Introduction and Mission Assessment Meeting”</a:t>
            </a:r>
            <a:endParaRPr lang="en-US" sz="2200" b="1" dirty="0"/>
          </a:p>
        </p:txBody>
      </p:sp>
      <p:sp>
        <p:nvSpPr>
          <p:cNvPr id="4" name="Rectangle 3"/>
          <p:cNvSpPr/>
          <p:nvPr/>
        </p:nvSpPr>
        <p:spPr>
          <a:xfrm>
            <a:off x="4208745" y="1490595"/>
            <a:ext cx="4721479" cy="522022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spcAft>
                <a:spcPts val="1200"/>
              </a:spcAft>
              <a:buFont typeface="Wingdings" panose="05000000000000000000" pitchFamily="2" charset="2"/>
              <a:buChar char="Ø"/>
            </a:pPr>
            <a:r>
              <a:rPr lang="en-US" dirty="0"/>
              <a:t>The mission proposal should be prepared in the template provided by ACC management. The template will be made available by APSCO in due time.</a:t>
            </a:r>
            <a:endParaRPr lang="en-US" dirty="0"/>
          </a:p>
          <a:p>
            <a:pPr marL="457200" indent="-457200" algn="just">
              <a:spcAft>
                <a:spcPts val="1200"/>
              </a:spcAft>
              <a:buFont typeface="Wingdings" panose="05000000000000000000" pitchFamily="2" charset="2"/>
              <a:buChar char="Ø"/>
            </a:pPr>
            <a:r>
              <a:rPr lang="en-US" dirty="0"/>
              <a:t>It is essential to provide the requested items in all the fields of the template.</a:t>
            </a:r>
            <a:endParaRPr lang="en-US" dirty="0"/>
          </a:p>
          <a:p>
            <a:pPr marL="457200" indent="-457200" algn="just">
              <a:spcAft>
                <a:spcPts val="1200"/>
              </a:spcAft>
              <a:buFont typeface="Wingdings" panose="05000000000000000000" pitchFamily="2" charset="2"/>
              <a:buChar char="Ø"/>
            </a:pPr>
            <a:r>
              <a:rPr lang="en-US" dirty="0"/>
              <a:t>The mission proposal should be submitted before the deadline.</a:t>
            </a:r>
            <a:endParaRPr lang="en-US" dirty="0"/>
          </a:p>
          <a:p>
            <a:pPr marL="457200" indent="-457200" algn="just">
              <a:spcAft>
                <a:spcPts val="1200"/>
              </a:spcAft>
              <a:buFont typeface="Wingdings" panose="05000000000000000000" pitchFamily="2" charset="2"/>
              <a:buChar char="Ø"/>
            </a:pPr>
            <a:r>
              <a:rPr lang="en-US" dirty="0"/>
              <a:t>The proposal should be presented in the “Teams Introduction and Mission Assessment Meeting”.</a:t>
            </a:r>
            <a:endParaRPr lang="en-US" dirty="0"/>
          </a:p>
        </p:txBody>
      </p:sp>
      <p:sp>
        <p:nvSpPr>
          <p:cNvPr id="5" name="Isosceles Triangle 4"/>
          <p:cNvSpPr/>
          <p:nvPr/>
        </p:nvSpPr>
        <p:spPr>
          <a:xfrm rot="16200000">
            <a:off x="3764071" y="4275193"/>
            <a:ext cx="438411" cy="46166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420520" y="384392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Down 17"/>
          <p:cNvSpPr/>
          <p:nvPr/>
        </p:nvSpPr>
        <p:spPr>
          <a:xfrm>
            <a:off x="420520" y="248224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Arrow: Down 18"/>
          <p:cNvSpPr/>
          <p:nvPr/>
        </p:nvSpPr>
        <p:spPr>
          <a:xfrm>
            <a:off x="420520" y="5228572"/>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How to enroll?</a:t>
            </a:r>
            <a:endParaRPr lang="en-US" sz="5500" b="1" dirty="0">
              <a:solidFill>
                <a:schemeClr val="bg1"/>
              </a:solidFill>
            </a:endParaRPr>
          </a:p>
        </p:txBody>
      </p:sp>
      <p:sp>
        <p:nvSpPr>
          <p:cNvPr id="21" name="Rectangle 20"/>
          <p:cNvSpPr/>
          <p:nvPr/>
        </p:nvSpPr>
        <p:spPr>
          <a:xfrm>
            <a:off x="168752" y="820640"/>
            <a:ext cx="8699675" cy="521970"/>
          </a:xfrm>
          <a:prstGeom prst="rect">
            <a:avLst/>
          </a:prstGeom>
        </p:spPr>
        <p:txBody>
          <a:bodyPr wrap="square">
            <a:spAutoFit/>
          </a:bodyPr>
          <a:lstStyle/>
          <a:p>
            <a:r>
              <a:rPr lang="en-US" sz="2800" b="1" dirty="0">
                <a:solidFill>
                  <a:schemeClr val="bg1"/>
                </a:solidFill>
              </a:rPr>
              <a:t>Willing teams should follow these steps to participate:</a:t>
            </a:r>
            <a:endParaRPr lang="en-US" sz="2800" b="1"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75573" y="1490596"/>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r>
              <a:rPr lang="en-US" sz="2200" b="1" dirty="0"/>
              <a:t>1- Team formation</a:t>
            </a:r>
            <a:endParaRPr lang="en-US" sz="2200" b="1" dirty="0"/>
          </a:p>
        </p:txBody>
      </p:sp>
      <p:sp>
        <p:nvSpPr>
          <p:cNvPr id="12" name="Rectangle: Rounded Corners 11"/>
          <p:cNvSpPr/>
          <p:nvPr/>
        </p:nvSpPr>
        <p:spPr>
          <a:xfrm>
            <a:off x="275573" y="2854889"/>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2- Mission definition</a:t>
            </a:r>
            <a:endParaRPr lang="en-US" sz="2200" b="1" dirty="0"/>
          </a:p>
        </p:txBody>
      </p:sp>
      <p:sp>
        <p:nvSpPr>
          <p:cNvPr id="14" name="Rectangle: Rounded Corners 13"/>
          <p:cNvSpPr/>
          <p:nvPr/>
        </p:nvSpPr>
        <p:spPr>
          <a:xfrm>
            <a:off x="275573" y="4219183"/>
            <a:ext cx="3620022" cy="1127342"/>
          </a:xfrm>
          <a:prstGeom prst="roundRect">
            <a:avLst/>
          </a:prstGeom>
          <a:solidFill>
            <a:srgbClr val="FFFFFF"/>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3- Proposal preparation and submission to APSCO</a:t>
            </a:r>
            <a:endParaRPr lang="en-US" sz="2200" b="1" dirty="0"/>
          </a:p>
        </p:txBody>
      </p:sp>
      <p:sp>
        <p:nvSpPr>
          <p:cNvPr id="15" name="Rectangle: Rounded Corners 14"/>
          <p:cNvSpPr/>
          <p:nvPr/>
        </p:nvSpPr>
        <p:spPr>
          <a:xfrm>
            <a:off x="275573" y="5583477"/>
            <a:ext cx="3620022" cy="1127342"/>
          </a:xfrm>
          <a:prstGeom prst="roundRect">
            <a:avLst/>
          </a:prstGeom>
          <a:solidFill>
            <a:srgbClr val="F4D7FD"/>
          </a:solidFill>
          <a:ln>
            <a:solidFill>
              <a:srgbClr val="D731B7"/>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200" b="1" dirty="0"/>
              <a:t>4- Attendance at “Teams Introduction and Mission Assessment Meeting”</a:t>
            </a:r>
            <a:endParaRPr lang="en-US" sz="2200" b="1" dirty="0"/>
          </a:p>
        </p:txBody>
      </p:sp>
      <p:sp>
        <p:nvSpPr>
          <p:cNvPr id="4" name="Rectangle 3"/>
          <p:cNvSpPr/>
          <p:nvPr/>
        </p:nvSpPr>
        <p:spPr>
          <a:xfrm>
            <a:off x="4208745" y="1490595"/>
            <a:ext cx="4721479" cy="522022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marL="457200" indent="-457200" algn="just">
              <a:spcAft>
                <a:spcPts val="1200"/>
              </a:spcAft>
              <a:buFont typeface="Wingdings" panose="05000000000000000000" pitchFamily="2" charset="2"/>
              <a:buChar char="Ø"/>
            </a:pPr>
            <a:r>
              <a:rPr lang="en-US" dirty="0"/>
              <a:t>“Teams Introduction and Mission Assessment Meeting” will be held in summer 2023.</a:t>
            </a:r>
            <a:endParaRPr lang="en-US" dirty="0"/>
          </a:p>
          <a:p>
            <a:pPr marL="457200" indent="-457200" algn="just">
              <a:spcAft>
                <a:spcPts val="1200"/>
              </a:spcAft>
              <a:buFont typeface="Wingdings" panose="05000000000000000000" pitchFamily="2" charset="2"/>
              <a:buChar char="Ø"/>
            </a:pPr>
            <a:r>
              <a:rPr lang="en-US" dirty="0"/>
              <a:t>The meeting will be held online.</a:t>
            </a:r>
            <a:endParaRPr lang="en-US" dirty="0"/>
          </a:p>
          <a:p>
            <a:pPr marL="457200" indent="-457200" algn="just">
              <a:spcAft>
                <a:spcPts val="1200"/>
              </a:spcAft>
              <a:buFont typeface="Wingdings" panose="05000000000000000000" pitchFamily="2" charset="2"/>
              <a:buChar char="Ø"/>
            </a:pPr>
            <a:r>
              <a:rPr lang="en-US" dirty="0"/>
              <a:t>Each team will present its members and mission in the meeting</a:t>
            </a:r>
            <a:endParaRPr lang="en-US" dirty="0"/>
          </a:p>
          <a:p>
            <a:pPr marL="457200" indent="-457200" algn="just">
              <a:spcAft>
                <a:spcPts val="1200"/>
              </a:spcAft>
              <a:buFont typeface="Wingdings" panose="05000000000000000000" pitchFamily="2" charset="2"/>
              <a:buChar char="Ø"/>
            </a:pPr>
            <a:r>
              <a:rPr lang="en-US" dirty="0"/>
              <a:t>The Proposal will either be accepted, conditionally accepted (requiring some modifications) or rejected.</a:t>
            </a:r>
            <a:endParaRPr lang="en-US" dirty="0"/>
          </a:p>
          <a:p>
            <a:pPr marL="457200" indent="-457200" algn="just">
              <a:spcAft>
                <a:spcPts val="1200"/>
              </a:spcAft>
              <a:buFont typeface="Wingdings" panose="05000000000000000000" pitchFamily="2" charset="2"/>
              <a:buChar char="Ø"/>
            </a:pPr>
            <a:r>
              <a:rPr lang="en-US" dirty="0"/>
              <a:t>Teams with accepted proposals will enroll at ACC and enter phase A.</a:t>
            </a:r>
            <a:endParaRPr lang="en-US" dirty="0"/>
          </a:p>
        </p:txBody>
      </p:sp>
      <p:sp>
        <p:nvSpPr>
          <p:cNvPr id="5" name="Isosceles Triangle 4"/>
          <p:cNvSpPr/>
          <p:nvPr/>
        </p:nvSpPr>
        <p:spPr>
          <a:xfrm rot="16200000">
            <a:off x="3764071" y="5552845"/>
            <a:ext cx="438411" cy="46166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420520" y="384392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Arrow: Down 17"/>
          <p:cNvSpPr/>
          <p:nvPr/>
        </p:nvSpPr>
        <p:spPr>
          <a:xfrm>
            <a:off x="420520" y="2482243"/>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Arrow: Down 18"/>
          <p:cNvSpPr/>
          <p:nvPr/>
        </p:nvSpPr>
        <p:spPr>
          <a:xfrm>
            <a:off x="420520" y="5228572"/>
            <a:ext cx="513568" cy="483289"/>
          </a:xfrm>
          <a:prstGeom prst="downArrow">
            <a:avLst/>
          </a:prstGeom>
          <a:solidFill>
            <a:schemeClr val="bg2">
              <a:lumMod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How to enroll?</a:t>
            </a:r>
            <a:endParaRPr lang="en-US" sz="5500" b="1" dirty="0">
              <a:solidFill>
                <a:schemeClr val="bg1"/>
              </a:solidFill>
            </a:endParaRPr>
          </a:p>
        </p:txBody>
      </p:sp>
      <p:sp>
        <p:nvSpPr>
          <p:cNvPr id="21" name="Rectangle 20"/>
          <p:cNvSpPr/>
          <p:nvPr/>
        </p:nvSpPr>
        <p:spPr>
          <a:xfrm>
            <a:off x="168752" y="820640"/>
            <a:ext cx="8699675" cy="521970"/>
          </a:xfrm>
          <a:prstGeom prst="rect">
            <a:avLst/>
          </a:prstGeom>
        </p:spPr>
        <p:txBody>
          <a:bodyPr wrap="square">
            <a:spAutoFit/>
          </a:bodyPr>
          <a:lstStyle/>
          <a:p>
            <a:r>
              <a:rPr lang="en-US" sz="2800" b="1" dirty="0">
                <a:solidFill>
                  <a:schemeClr val="bg1"/>
                </a:solidFill>
              </a:rPr>
              <a:t>Willing teams should follow these steps to participate:</a:t>
            </a:r>
            <a:endParaRPr lang="en-US" sz="2800" b="1"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sp>
        <p:nvSpPr>
          <p:cNvPr id="10" name="Rectangle 9"/>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0208" y="-24355"/>
            <a:ext cx="6350696" cy="938719"/>
          </a:xfrm>
          <a:prstGeom prst="rect">
            <a:avLst/>
          </a:prstGeom>
          <a:noFill/>
        </p:spPr>
        <p:txBody>
          <a:bodyPr wrap="square" rtlCol="0">
            <a:spAutoFit/>
          </a:bodyPr>
          <a:lstStyle/>
          <a:p>
            <a:r>
              <a:rPr lang="en-US" sz="5500" b="1" dirty="0">
                <a:solidFill>
                  <a:schemeClr val="bg1"/>
                </a:solidFill>
              </a:rPr>
              <a:t>Important dates</a:t>
            </a:r>
            <a:endParaRPr lang="en-US" sz="5500" b="1"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226" y="1128404"/>
            <a:ext cx="3568532" cy="1784266"/>
          </a:xfrm>
          <a:prstGeom prst="rect">
            <a:avLst/>
          </a:prstGeom>
        </p:spPr>
      </p:pic>
      <p:sp>
        <p:nvSpPr>
          <p:cNvPr id="2" name="Oval 1"/>
          <p:cNvSpPr/>
          <p:nvPr/>
        </p:nvSpPr>
        <p:spPr>
          <a:xfrm>
            <a:off x="3315358" y="1269069"/>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15358" y="2440090"/>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315358" y="3659939"/>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315358" y="4890290"/>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3477358" y="1570537"/>
            <a:ext cx="0" cy="90000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05521" y="1107903"/>
            <a:ext cx="2132191" cy="646331"/>
          </a:xfrm>
          <a:prstGeom prst="rect">
            <a:avLst/>
          </a:prstGeom>
          <a:noFill/>
        </p:spPr>
        <p:txBody>
          <a:bodyPr wrap="square" rtlCol="0">
            <a:spAutoFit/>
          </a:bodyPr>
          <a:lstStyle/>
          <a:p>
            <a:r>
              <a:rPr lang="en-US" b="1" dirty="0">
                <a:solidFill>
                  <a:schemeClr val="bg1"/>
                </a:solidFill>
              </a:rPr>
              <a:t>May 2023</a:t>
            </a:r>
            <a:endParaRPr lang="en-US" b="1" dirty="0">
              <a:solidFill>
                <a:schemeClr val="bg1"/>
              </a:solidFill>
            </a:endParaRPr>
          </a:p>
          <a:p>
            <a:r>
              <a:rPr lang="en-US" b="1" dirty="0">
                <a:solidFill>
                  <a:schemeClr val="bg1"/>
                </a:solidFill>
              </a:rPr>
              <a:t>Call for participation</a:t>
            </a:r>
            <a:endParaRPr lang="en-US" b="1" dirty="0">
              <a:solidFill>
                <a:schemeClr val="bg1"/>
              </a:solidFill>
            </a:endParaRPr>
          </a:p>
        </p:txBody>
      </p:sp>
      <p:sp>
        <p:nvSpPr>
          <p:cNvPr id="27" name="TextBox 26"/>
          <p:cNvSpPr txBox="1"/>
          <p:nvPr/>
        </p:nvSpPr>
        <p:spPr>
          <a:xfrm>
            <a:off x="3741861" y="3354654"/>
            <a:ext cx="2995102" cy="923330"/>
          </a:xfrm>
          <a:prstGeom prst="rect">
            <a:avLst/>
          </a:prstGeom>
          <a:noFill/>
        </p:spPr>
        <p:txBody>
          <a:bodyPr wrap="square" rtlCol="0">
            <a:spAutoFit/>
          </a:bodyPr>
          <a:lstStyle/>
          <a:p>
            <a:r>
              <a:rPr lang="en-US" b="1" dirty="0">
                <a:solidFill>
                  <a:schemeClr val="bg1"/>
                </a:solidFill>
              </a:rPr>
              <a:t>July 2023</a:t>
            </a:r>
            <a:endParaRPr lang="en-US" b="1" dirty="0">
              <a:solidFill>
                <a:schemeClr val="bg1"/>
              </a:solidFill>
            </a:endParaRPr>
          </a:p>
          <a:p>
            <a:r>
              <a:rPr lang="en-US" b="1" dirty="0">
                <a:solidFill>
                  <a:schemeClr val="bg1"/>
                </a:solidFill>
              </a:rPr>
              <a:t>1</a:t>
            </a:r>
            <a:r>
              <a:rPr lang="en-US" b="1" baseline="30000" dirty="0">
                <a:solidFill>
                  <a:schemeClr val="bg1"/>
                </a:solidFill>
              </a:rPr>
              <a:t>st</a:t>
            </a:r>
            <a:r>
              <a:rPr lang="en-US" b="1" dirty="0">
                <a:solidFill>
                  <a:schemeClr val="bg1"/>
                </a:solidFill>
              </a:rPr>
              <a:t> training course</a:t>
            </a:r>
            <a:endParaRPr lang="en-US" b="1" dirty="0">
              <a:solidFill>
                <a:schemeClr val="bg1"/>
              </a:solidFill>
            </a:endParaRPr>
          </a:p>
          <a:p>
            <a:r>
              <a:rPr lang="en-US" b="1" dirty="0">
                <a:solidFill>
                  <a:schemeClr val="bg1"/>
                </a:solidFill>
              </a:rPr>
              <a:t>(Conceptual design training)</a:t>
            </a:r>
            <a:endParaRPr lang="en-US" b="1" dirty="0">
              <a:solidFill>
                <a:schemeClr val="bg1"/>
              </a:solidFill>
            </a:endParaRPr>
          </a:p>
        </p:txBody>
      </p:sp>
      <p:cxnSp>
        <p:nvCxnSpPr>
          <p:cNvPr id="29" name="Straight Connector 28"/>
          <p:cNvCxnSpPr/>
          <p:nvPr/>
        </p:nvCxnSpPr>
        <p:spPr>
          <a:xfrm flipV="1">
            <a:off x="3477358" y="2764090"/>
            <a:ext cx="0" cy="90000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477358" y="3958887"/>
            <a:ext cx="0" cy="90000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6317" y="4704026"/>
            <a:ext cx="3551674" cy="646331"/>
          </a:xfrm>
          <a:prstGeom prst="rect">
            <a:avLst/>
          </a:prstGeom>
          <a:noFill/>
        </p:spPr>
        <p:txBody>
          <a:bodyPr wrap="square" rtlCol="0">
            <a:spAutoFit/>
          </a:bodyPr>
          <a:lstStyle/>
          <a:p>
            <a:pPr algn="r"/>
            <a:r>
              <a:rPr lang="en-US" b="1" dirty="0">
                <a:solidFill>
                  <a:schemeClr val="bg1"/>
                </a:solidFill>
              </a:rPr>
              <a:t>Aug 2023</a:t>
            </a:r>
            <a:endParaRPr lang="en-US" b="1" dirty="0">
              <a:solidFill>
                <a:schemeClr val="bg1"/>
              </a:solidFill>
            </a:endParaRPr>
          </a:p>
          <a:p>
            <a:pPr algn="r"/>
            <a:r>
              <a:rPr lang="en-US" b="1" dirty="0">
                <a:solidFill>
                  <a:schemeClr val="bg1"/>
                </a:solidFill>
              </a:rPr>
              <a:t>Submission of Mission Proposal</a:t>
            </a:r>
            <a:endParaRPr lang="en-US" b="1" dirty="0">
              <a:solidFill>
                <a:schemeClr val="bg1"/>
              </a:solidFill>
            </a:endParaRPr>
          </a:p>
        </p:txBody>
      </p:sp>
      <p:sp>
        <p:nvSpPr>
          <p:cNvPr id="32" name="TextBox 31"/>
          <p:cNvSpPr txBox="1"/>
          <p:nvPr/>
        </p:nvSpPr>
        <p:spPr>
          <a:xfrm>
            <a:off x="3746840" y="5814625"/>
            <a:ext cx="5298160" cy="923330"/>
          </a:xfrm>
          <a:prstGeom prst="rect">
            <a:avLst/>
          </a:prstGeom>
          <a:noFill/>
        </p:spPr>
        <p:txBody>
          <a:bodyPr wrap="square" rtlCol="0">
            <a:spAutoFit/>
          </a:bodyPr>
          <a:lstStyle/>
          <a:p>
            <a:r>
              <a:rPr lang="en-US" b="1" dirty="0">
                <a:solidFill>
                  <a:schemeClr val="bg1"/>
                </a:solidFill>
              </a:rPr>
              <a:t>Sep 2023</a:t>
            </a:r>
            <a:endParaRPr lang="en-US" b="1" dirty="0">
              <a:solidFill>
                <a:schemeClr val="bg1"/>
              </a:solidFill>
            </a:endParaRPr>
          </a:p>
          <a:p>
            <a:r>
              <a:rPr lang="en-US" b="1" dirty="0">
                <a:solidFill>
                  <a:schemeClr val="bg1"/>
                </a:solidFill>
              </a:rPr>
              <a:t>Teams Introduction and Mission Assessment</a:t>
            </a:r>
            <a:endParaRPr lang="en-US" b="1" dirty="0">
              <a:solidFill>
                <a:schemeClr val="bg1"/>
              </a:solidFill>
            </a:endParaRPr>
          </a:p>
          <a:p>
            <a:r>
              <a:rPr lang="en-US" b="1" dirty="0">
                <a:solidFill>
                  <a:schemeClr val="bg1"/>
                </a:solidFill>
              </a:rPr>
              <a:t>Meeting (Online)</a:t>
            </a:r>
            <a:endParaRPr lang="en-US" b="1" dirty="0">
              <a:solidFill>
                <a:schemeClr val="bg1"/>
              </a:solidFill>
            </a:endParaRPr>
          </a:p>
        </p:txBody>
      </p:sp>
      <p:sp>
        <p:nvSpPr>
          <p:cNvPr id="18" name="Oval 17"/>
          <p:cNvSpPr/>
          <p:nvPr/>
        </p:nvSpPr>
        <p:spPr>
          <a:xfrm>
            <a:off x="3323842" y="6114290"/>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3477358" y="5214290"/>
            <a:ext cx="0" cy="90000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317" y="2277653"/>
            <a:ext cx="3551674" cy="646331"/>
          </a:xfrm>
          <a:prstGeom prst="rect">
            <a:avLst/>
          </a:prstGeom>
          <a:noFill/>
        </p:spPr>
        <p:txBody>
          <a:bodyPr wrap="square" rtlCol="0">
            <a:spAutoFit/>
          </a:bodyPr>
          <a:lstStyle/>
          <a:p>
            <a:pPr algn="r"/>
            <a:r>
              <a:rPr lang="en-US" b="1" dirty="0">
                <a:solidFill>
                  <a:schemeClr val="bg1"/>
                </a:solidFill>
              </a:rPr>
              <a:t>Jun 2023</a:t>
            </a:r>
            <a:endParaRPr lang="en-US" b="1" dirty="0">
              <a:solidFill>
                <a:schemeClr val="bg1"/>
              </a:solidFill>
            </a:endParaRPr>
          </a:p>
          <a:p>
            <a:pPr algn="r"/>
            <a:r>
              <a:rPr lang="en-US" b="1" dirty="0">
                <a:solidFill>
                  <a:schemeClr val="bg1"/>
                </a:solidFill>
              </a:rPr>
              <a:t>Initial team introduction</a:t>
            </a:r>
            <a:endParaRPr lang="en-US"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9143998" cy="6858000"/>
          </a:xfrm>
        </p:spPr>
      </p:pic>
      <p:graphicFrame>
        <p:nvGraphicFramePr>
          <p:cNvPr id="9" name="Diagram 8"/>
          <p:cNvGraphicFramePr/>
          <p:nvPr/>
        </p:nvGraphicFramePr>
        <p:xfrm>
          <a:off x="63236" y="1177448"/>
          <a:ext cx="8926760" cy="5563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2" y="680962"/>
            <a:ext cx="9144000" cy="108000"/>
          </a:xfrm>
          <a:prstGeom prst="rect">
            <a:avLst/>
          </a:prstGeom>
          <a:gradFill flip="none" rotWithShape="1">
            <a:gsLst>
              <a:gs pos="0">
                <a:srgbClr val="9820B0">
                  <a:tint val="66000"/>
                  <a:satMod val="160000"/>
                </a:srgbClr>
              </a:gs>
              <a:gs pos="50000">
                <a:srgbClr val="9820B0">
                  <a:tint val="44500"/>
                  <a:satMod val="160000"/>
                </a:srgbClr>
              </a:gs>
              <a:gs pos="100000">
                <a:srgbClr val="9820B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1937" y="87682"/>
            <a:ext cx="561683" cy="558012"/>
          </a:xfrm>
          <a:prstGeom prst="rect">
            <a:avLst/>
          </a:prstGeom>
        </p:spPr>
      </p:pic>
      <p:sp>
        <p:nvSpPr>
          <p:cNvPr id="12" name="TextBox 11"/>
          <p:cNvSpPr txBox="1"/>
          <p:nvPr/>
        </p:nvSpPr>
        <p:spPr>
          <a:xfrm>
            <a:off x="55884" y="-24345"/>
            <a:ext cx="8156447" cy="938719"/>
          </a:xfrm>
          <a:prstGeom prst="rect">
            <a:avLst/>
          </a:prstGeom>
          <a:noFill/>
        </p:spPr>
        <p:txBody>
          <a:bodyPr wrap="square" rtlCol="0">
            <a:spAutoFit/>
          </a:bodyPr>
          <a:lstStyle/>
          <a:p>
            <a:r>
              <a:rPr lang="en-US" sz="5500" b="1" dirty="0">
                <a:solidFill>
                  <a:schemeClr val="bg1"/>
                </a:solidFill>
              </a:rPr>
              <a:t>ACC phases</a:t>
            </a:r>
            <a:endParaRPr lang="en-US" sz="5500" b="1"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6064</Words>
  <Application>WPS Presentation</Application>
  <PresentationFormat>On-screen Show (4:3)</PresentationFormat>
  <Paragraphs>134</Paragraphs>
  <Slides>12</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zohrabzadeh</dc:creator>
  <cp:lastModifiedBy>EBRA</cp:lastModifiedBy>
  <cp:revision>225</cp:revision>
  <dcterms:created xsi:type="dcterms:W3CDTF">2023-04-15T11:56:00Z</dcterms:created>
  <dcterms:modified xsi:type="dcterms:W3CDTF">2023-05-04T06:05:26Z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8F02F0E0B6014FC9A0AAE1D7E46B89B5</vt:lpwstr>
  </property>
  <property fmtid="{D5CDD505-2E9C-101B-9397-08002B2CF9AE}" pid="3" name="KSOProductBuildVer">
    <vt:lpwstr>1033-11.2.0.11536</vt:lpwstr>
  </property>
</Properties>
</file>