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36"/>
  </p:notesMasterIdLst>
  <p:handoutMasterIdLst>
    <p:handoutMasterId r:id="rId37"/>
  </p:handoutMasterIdLst>
  <p:sldIdLst>
    <p:sldId id="256" r:id="rId2"/>
    <p:sldId id="287" r:id="rId3"/>
    <p:sldId id="258" r:id="rId4"/>
    <p:sldId id="288" r:id="rId5"/>
    <p:sldId id="260" r:id="rId6"/>
    <p:sldId id="289" r:id="rId7"/>
    <p:sldId id="259" r:id="rId8"/>
    <p:sldId id="261" r:id="rId9"/>
    <p:sldId id="265" r:id="rId10"/>
    <p:sldId id="262" r:id="rId11"/>
    <p:sldId id="267" r:id="rId12"/>
    <p:sldId id="263" r:id="rId13"/>
    <p:sldId id="264" r:id="rId14"/>
    <p:sldId id="266" r:id="rId15"/>
    <p:sldId id="277" r:id="rId16"/>
    <p:sldId id="278" r:id="rId17"/>
    <p:sldId id="279" r:id="rId18"/>
    <p:sldId id="290" r:id="rId19"/>
    <p:sldId id="291" r:id="rId20"/>
    <p:sldId id="268" r:id="rId21"/>
    <p:sldId id="269" r:id="rId22"/>
    <p:sldId id="270" r:id="rId23"/>
    <p:sldId id="271" r:id="rId24"/>
    <p:sldId id="272" r:id="rId25"/>
    <p:sldId id="273" r:id="rId26"/>
    <p:sldId id="292" r:id="rId27"/>
    <p:sldId id="293" r:id="rId28"/>
    <p:sldId id="274" r:id="rId29"/>
    <p:sldId id="275" r:id="rId30"/>
    <p:sldId id="276" r:id="rId31"/>
    <p:sldId id="294" r:id="rId32"/>
    <p:sldId id="295" r:id="rId33"/>
    <p:sldId id="296" r:id="rId34"/>
    <p:sldId id="297" r:id="rId35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55" autoAdjust="0"/>
    <p:restoredTop sz="94660"/>
  </p:normalViewPr>
  <p:slideViewPr>
    <p:cSldViewPr>
      <p:cViewPr varScale="1">
        <p:scale>
          <a:sx n="88" d="100"/>
          <a:sy n="88" d="100"/>
        </p:scale>
        <p:origin x="1446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handoutMaster" Target="handoutMasters/handout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223F7E-3BFD-4015-95A7-8E28B4FF795E}" type="datetimeFigureOut">
              <a:rPr lang="tr-TR" smtClean="0"/>
              <a:t>3.10.2018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477AA4-2687-489A-8DF0-99B1F612B4E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5979331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9137162-AA9D-47EE-85F9-EFC9E7547CD1}" type="datetimeFigureOut">
              <a:rPr lang="tr-TR" smtClean="0"/>
              <a:t>3.10.2018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CB230DB-DAE0-4EBD-9FF4-9CAFB28DE56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4594111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5" name="Group 94"/>
          <p:cNvGrpSpPr/>
          <p:nvPr/>
        </p:nvGrpSpPr>
        <p:grpSpPr>
          <a:xfrm>
            <a:off x="0" y="-30477"/>
            <a:ext cx="9067800" cy="6889273"/>
            <a:chOff x="0" y="-30477"/>
            <a:chExt cx="9067800" cy="6889273"/>
          </a:xfrm>
        </p:grpSpPr>
        <p:cxnSp>
          <p:nvCxnSpPr>
            <p:cNvPr id="110" name="Straight Connector 109"/>
            <p:cNvCxnSpPr/>
            <p:nvPr/>
          </p:nvCxnSpPr>
          <p:spPr>
            <a:xfrm rot="16200000" flipH="1">
              <a:off x="-1447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Straight Connector 176"/>
            <p:cNvCxnSpPr/>
            <p:nvPr/>
          </p:nvCxnSpPr>
          <p:spPr>
            <a:xfrm rot="16200000" flipH="1">
              <a:off x="-1638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Straight Connector 177"/>
            <p:cNvCxnSpPr/>
            <p:nvPr/>
          </p:nvCxnSpPr>
          <p:spPr>
            <a:xfrm rot="5400000">
              <a:off x="-1485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Straight Connector 180"/>
            <p:cNvCxnSpPr/>
            <p:nvPr/>
          </p:nvCxnSpPr>
          <p:spPr>
            <a:xfrm rot="5400000">
              <a:off x="-32385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2" name="Straight Connector 181"/>
            <p:cNvCxnSpPr/>
            <p:nvPr/>
          </p:nvCxnSpPr>
          <p:spPr>
            <a:xfrm rot="16200000" flipH="1">
              <a:off x="-33147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3" name="Straight Connector 182"/>
            <p:cNvCxnSpPr/>
            <p:nvPr/>
          </p:nvCxnSpPr>
          <p:spPr>
            <a:xfrm rot="16200000" flipH="1">
              <a:off x="-1371600" y="2971800"/>
              <a:ext cx="6858000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4" name="Straight Connector 183"/>
            <p:cNvCxnSpPr/>
            <p:nvPr/>
          </p:nvCxnSpPr>
          <p:spPr>
            <a:xfrm rot="16200000" flipH="1">
              <a:off x="-2819400" y="3200400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Straight Connector 184"/>
            <p:cNvCxnSpPr/>
            <p:nvPr/>
          </p:nvCxnSpPr>
          <p:spPr>
            <a:xfrm rot="5400000">
              <a:off x="-2705099" y="3238500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6" name="Straight Connector 185"/>
            <p:cNvCxnSpPr/>
            <p:nvPr/>
          </p:nvCxnSpPr>
          <p:spPr>
            <a:xfrm rot="16200000" flipH="1">
              <a:off x="-21336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7" name="Straight Connector 186"/>
            <p:cNvCxnSpPr/>
            <p:nvPr/>
          </p:nvCxnSpPr>
          <p:spPr>
            <a:xfrm rot="16200000" flipH="1">
              <a:off x="-31242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8" name="Straight Connector 187"/>
            <p:cNvCxnSpPr/>
            <p:nvPr/>
          </p:nvCxnSpPr>
          <p:spPr>
            <a:xfrm rot="16200000" flipH="1">
              <a:off x="-1828799" y="3352799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9" name="Straight Connector 188"/>
            <p:cNvCxnSpPr/>
            <p:nvPr/>
          </p:nvCxnSpPr>
          <p:spPr>
            <a:xfrm rot="16200000" flipH="1">
              <a:off x="-28194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0" name="Straight Connector 189"/>
            <p:cNvCxnSpPr/>
            <p:nvPr/>
          </p:nvCxnSpPr>
          <p:spPr>
            <a:xfrm rot="16200000" flipH="1">
              <a:off x="-2438400" y="3124200"/>
              <a:ext cx="6858000" cy="609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Straight Connector 164"/>
            <p:cNvCxnSpPr/>
            <p:nvPr/>
          </p:nvCxnSpPr>
          <p:spPr>
            <a:xfrm rot="5400000">
              <a:off x="-173164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Straight Connector 165"/>
            <p:cNvCxnSpPr/>
            <p:nvPr/>
          </p:nvCxnSpPr>
          <p:spPr>
            <a:xfrm rot="5400000">
              <a:off x="-1142048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Straight Connector 168"/>
            <p:cNvCxnSpPr/>
            <p:nvPr/>
          </p:nvCxnSpPr>
          <p:spPr>
            <a:xfrm rot="5400000">
              <a:off x="-9144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Straight Connector 172"/>
            <p:cNvCxnSpPr/>
            <p:nvPr/>
          </p:nvCxnSpPr>
          <p:spPr>
            <a:xfrm rot="5400000">
              <a:off x="-185547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Connector 120"/>
            <p:cNvCxnSpPr/>
            <p:nvPr/>
          </p:nvCxnSpPr>
          <p:spPr>
            <a:xfrm rot="16200000" flipH="1">
              <a:off x="-26431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Straight Connector 144"/>
            <p:cNvCxnSpPr/>
            <p:nvPr/>
          </p:nvCxnSpPr>
          <p:spPr>
            <a:xfrm rot="16200000" flipH="1">
              <a:off x="-1954530" y="3326130"/>
              <a:ext cx="6858000" cy="20574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>
            <a:xfrm rot="16200000" flipH="1">
              <a:off x="-2362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9" name="Straight Connector 208"/>
            <p:cNvCxnSpPr/>
            <p:nvPr/>
          </p:nvCxnSpPr>
          <p:spPr>
            <a:xfrm rot="16200000" flipH="1">
              <a:off x="-21336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0" name="Straight Connector 209"/>
            <p:cNvCxnSpPr/>
            <p:nvPr/>
          </p:nvCxnSpPr>
          <p:spPr>
            <a:xfrm rot="16200000" flipH="1">
              <a:off x="1066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1" name="Straight Connector 210"/>
            <p:cNvCxnSpPr/>
            <p:nvPr/>
          </p:nvCxnSpPr>
          <p:spPr>
            <a:xfrm rot="16200000" flipH="1">
              <a:off x="876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2" name="Straight Connector 211"/>
            <p:cNvCxnSpPr/>
            <p:nvPr/>
          </p:nvCxnSpPr>
          <p:spPr>
            <a:xfrm rot="5400000">
              <a:off x="1028700" y="3238500"/>
              <a:ext cx="6858000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3" name="Straight Connector 212"/>
            <p:cNvCxnSpPr/>
            <p:nvPr/>
          </p:nvCxnSpPr>
          <p:spPr>
            <a:xfrm rot="5400000">
              <a:off x="-7239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4" name="Straight Connector 213"/>
            <p:cNvCxnSpPr/>
            <p:nvPr/>
          </p:nvCxnSpPr>
          <p:spPr>
            <a:xfrm rot="16200000" flipH="1">
              <a:off x="-8001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5" name="Straight Connector 214"/>
            <p:cNvCxnSpPr/>
            <p:nvPr/>
          </p:nvCxnSpPr>
          <p:spPr>
            <a:xfrm rot="5400000">
              <a:off x="-152400" y="3429000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6" name="Straight Connector 215"/>
            <p:cNvCxnSpPr/>
            <p:nvPr/>
          </p:nvCxnSpPr>
          <p:spPr>
            <a:xfrm rot="16200000" flipH="1">
              <a:off x="-304800" y="3200400"/>
              <a:ext cx="6858000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7" name="Straight Connector 216"/>
            <p:cNvCxnSpPr/>
            <p:nvPr/>
          </p:nvCxnSpPr>
          <p:spPr>
            <a:xfrm rot="5400000">
              <a:off x="-190499" y="3238500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8" name="Straight Connector 217"/>
            <p:cNvCxnSpPr/>
            <p:nvPr/>
          </p:nvCxnSpPr>
          <p:spPr>
            <a:xfrm rot="16200000" flipH="1">
              <a:off x="3810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9" name="Straight Connector 218"/>
            <p:cNvCxnSpPr/>
            <p:nvPr/>
          </p:nvCxnSpPr>
          <p:spPr>
            <a:xfrm rot="16200000" flipH="1">
              <a:off x="-6096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0" name="Straight Connector 219"/>
            <p:cNvCxnSpPr/>
            <p:nvPr/>
          </p:nvCxnSpPr>
          <p:spPr>
            <a:xfrm rot="16200000" flipH="1">
              <a:off x="685801" y="3352799"/>
              <a:ext cx="6858000" cy="152401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1" name="Straight Connector 220"/>
            <p:cNvCxnSpPr/>
            <p:nvPr/>
          </p:nvCxnSpPr>
          <p:spPr>
            <a:xfrm rot="16200000" flipH="1">
              <a:off x="-304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2" name="Straight Connector 221"/>
            <p:cNvCxnSpPr/>
            <p:nvPr/>
          </p:nvCxnSpPr>
          <p:spPr>
            <a:xfrm rot="5400000">
              <a:off x="-10287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3" name="Straight Connector 222"/>
            <p:cNvCxnSpPr/>
            <p:nvPr/>
          </p:nvCxnSpPr>
          <p:spPr>
            <a:xfrm rot="5400000">
              <a:off x="78295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4" name="Straight Connector 223"/>
            <p:cNvCxnSpPr/>
            <p:nvPr/>
          </p:nvCxnSpPr>
          <p:spPr>
            <a:xfrm rot="5400000">
              <a:off x="1372552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5" name="Straight Connector 224"/>
            <p:cNvCxnSpPr/>
            <p:nvPr/>
          </p:nvCxnSpPr>
          <p:spPr>
            <a:xfrm rot="5400000">
              <a:off x="1600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6" name="Straight Connector 225"/>
            <p:cNvCxnSpPr/>
            <p:nvPr/>
          </p:nvCxnSpPr>
          <p:spPr>
            <a:xfrm rot="5400000">
              <a:off x="65913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7" name="Straight Connector 226"/>
            <p:cNvCxnSpPr/>
            <p:nvPr/>
          </p:nvCxnSpPr>
          <p:spPr>
            <a:xfrm rot="16200000" flipH="1">
              <a:off x="-1285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8" name="Straight Connector 227"/>
            <p:cNvCxnSpPr/>
            <p:nvPr/>
          </p:nvCxnSpPr>
          <p:spPr>
            <a:xfrm rot="16200000" flipH="1">
              <a:off x="560070" y="3326130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9" name="Straight Connector 228"/>
            <p:cNvCxnSpPr/>
            <p:nvPr/>
          </p:nvCxnSpPr>
          <p:spPr>
            <a:xfrm rot="16200000" flipH="1">
              <a:off x="1524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0" name="Straight Connector 229"/>
            <p:cNvCxnSpPr/>
            <p:nvPr/>
          </p:nvCxnSpPr>
          <p:spPr>
            <a:xfrm rot="16200000" flipH="1">
              <a:off x="3810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7" name="Straight Connector 236"/>
            <p:cNvCxnSpPr/>
            <p:nvPr/>
          </p:nvCxnSpPr>
          <p:spPr>
            <a:xfrm rot="16200000" flipH="1">
              <a:off x="2743200" y="3352801"/>
              <a:ext cx="6858000" cy="1524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8" name="Straight Connector 237"/>
            <p:cNvCxnSpPr/>
            <p:nvPr/>
          </p:nvCxnSpPr>
          <p:spPr>
            <a:xfrm rot="16200000" flipH="1">
              <a:off x="2095501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9" name="Straight Connector 238"/>
            <p:cNvCxnSpPr/>
            <p:nvPr/>
          </p:nvCxnSpPr>
          <p:spPr>
            <a:xfrm rot="5400000">
              <a:off x="2705100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0" name="Straight Connector 239"/>
            <p:cNvCxnSpPr/>
            <p:nvPr/>
          </p:nvCxnSpPr>
          <p:spPr>
            <a:xfrm rot="5400000">
              <a:off x="1828801" y="3276600"/>
              <a:ext cx="6857999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1" name="Straight Connector 240"/>
            <p:cNvCxnSpPr/>
            <p:nvPr/>
          </p:nvCxnSpPr>
          <p:spPr>
            <a:xfrm rot="16200000" flipH="1">
              <a:off x="1066800" y="3200402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2" name="Straight Connector 241"/>
            <p:cNvCxnSpPr/>
            <p:nvPr/>
          </p:nvCxnSpPr>
          <p:spPr>
            <a:xfrm rot="16200000" flipH="1">
              <a:off x="2362201" y="3352800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3" name="Straight Connector 242"/>
            <p:cNvCxnSpPr/>
            <p:nvPr/>
          </p:nvCxnSpPr>
          <p:spPr>
            <a:xfrm rot="5400000">
              <a:off x="2646045" y="2722246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4" name="Straight Connector 243"/>
            <p:cNvCxnSpPr/>
            <p:nvPr/>
          </p:nvCxnSpPr>
          <p:spPr>
            <a:xfrm rot="5400000">
              <a:off x="3048952" y="3277553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5" name="Straight Connector 244"/>
            <p:cNvCxnSpPr/>
            <p:nvPr/>
          </p:nvCxnSpPr>
          <p:spPr>
            <a:xfrm rot="5400000">
              <a:off x="2895600" y="3276601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6" name="Straight Connector 245"/>
            <p:cNvCxnSpPr/>
            <p:nvPr/>
          </p:nvCxnSpPr>
          <p:spPr>
            <a:xfrm rot="5400000">
              <a:off x="2388870" y="3227071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7" name="Straight Connector 246"/>
            <p:cNvCxnSpPr/>
            <p:nvPr/>
          </p:nvCxnSpPr>
          <p:spPr>
            <a:xfrm rot="16200000" flipH="1">
              <a:off x="22364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8" name="Straight Connector 247"/>
            <p:cNvCxnSpPr/>
            <p:nvPr/>
          </p:nvCxnSpPr>
          <p:spPr>
            <a:xfrm rot="16200000" flipH="1">
              <a:off x="17526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9" name="Straight Connector 248"/>
            <p:cNvCxnSpPr/>
            <p:nvPr/>
          </p:nvCxnSpPr>
          <p:spPr>
            <a:xfrm rot="16200000" flipH="1">
              <a:off x="19812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0" name="Straight Connector 249"/>
            <p:cNvCxnSpPr/>
            <p:nvPr/>
          </p:nvCxnSpPr>
          <p:spPr>
            <a:xfrm rot="5400000">
              <a:off x="3467100" y="3314701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1" name="Straight Connector 250"/>
            <p:cNvCxnSpPr/>
            <p:nvPr/>
          </p:nvCxnSpPr>
          <p:spPr>
            <a:xfrm rot="16200000" flipH="1">
              <a:off x="3467099" y="3314701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2" name="Straight Connector 251"/>
            <p:cNvCxnSpPr/>
            <p:nvPr/>
          </p:nvCxnSpPr>
          <p:spPr>
            <a:xfrm rot="5400000">
              <a:off x="4038600" y="3429001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3" name="Straight Connector 252"/>
            <p:cNvCxnSpPr/>
            <p:nvPr/>
          </p:nvCxnSpPr>
          <p:spPr>
            <a:xfrm rot="16200000" flipH="1">
              <a:off x="3886200" y="3200401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4" name="Straight Connector 253"/>
            <p:cNvCxnSpPr/>
            <p:nvPr/>
          </p:nvCxnSpPr>
          <p:spPr>
            <a:xfrm rot="5400000">
              <a:off x="4000501" y="3238501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5" name="Straight Connector 254"/>
            <p:cNvCxnSpPr/>
            <p:nvPr/>
          </p:nvCxnSpPr>
          <p:spPr>
            <a:xfrm rot="16200000" flipH="1">
              <a:off x="4572000" y="3200401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7" name="Straight Connector 256"/>
            <p:cNvCxnSpPr/>
            <p:nvPr/>
          </p:nvCxnSpPr>
          <p:spPr>
            <a:xfrm rot="16200000" flipH="1">
              <a:off x="3733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8" name="Straight Connector 257"/>
            <p:cNvCxnSpPr/>
            <p:nvPr/>
          </p:nvCxnSpPr>
          <p:spPr>
            <a:xfrm rot="5400000">
              <a:off x="36195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9" name="Straight Connector 258"/>
            <p:cNvCxnSpPr/>
            <p:nvPr/>
          </p:nvCxnSpPr>
          <p:spPr>
            <a:xfrm rot="16200000" flipH="1">
              <a:off x="4214813" y="3252788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0" name="Straight Connector 259"/>
            <p:cNvCxnSpPr/>
            <p:nvPr/>
          </p:nvCxnSpPr>
          <p:spPr>
            <a:xfrm rot="16200000" flipH="1">
              <a:off x="47510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1" name="Straight Connector 260"/>
            <p:cNvCxnSpPr/>
            <p:nvPr/>
          </p:nvCxnSpPr>
          <p:spPr>
            <a:xfrm rot="16200000" flipH="1">
              <a:off x="43434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2" name="Straight Connector 261"/>
            <p:cNvCxnSpPr/>
            <p:nvPr/>
          </p:nvCxnSpPr>
          <p:spPr>
            <a:xfrm rot="16200000" flipH="1">
              <a:off x="4572000" y="3352801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4" name="Straight Connector 263"/>
            <p:cNvCxnSpPr/>
            <p:nvPr/>
          </p:nvCxnSpPr>
          <p:spPr>
            <a:xfrm rot="16200000" flipH="1">
              <a:off x="5257800" y="3352802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5" name="Straight Connector 264"/>
            <p:cNvCxnSpPr/>
            <p:nvPr/>
          </p:nvCxnSpPr>
          <p:spPr>
            <a:xfrm rot="16200000" flipH="1">
              <a:off x="5067300" y="3238502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6" name="Straight Connector 265"/>
            <p:cNvCxnSpPr/>
            <p:nvPr/>
          </p:nvCxnSpPr>
          <p:spPr>
            <a:xfrm rot="5400000">
              <a:off x="5219700" y="3238502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7" name="Straight Connector 266"/>
            <p:cNvCxnSpPr/>
            <p:nvPr/>
          </p:nvCxnSpPr>
          <p:spPr>
            <a:xfrm rot="16200000" flipH="1">
              <a:off x="4876801" y="3352801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8" name="Straight Connector 267"/>
            <p:cNvCxnSpPr/>
            <p:nvPr/>
          </p:nvCxnSpPr>
          <p:spPr>
            <a:xfrm rot="5400000">
              <a:off x="5527994" y="3318196"/>
              <a:ext cx="6888479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0" name="Straight Connector 269"/>
            <p:cNvCxnSpPr/>
            <p:nvPr/>
          </p:nvCxnSpPr>
          <p:spPr>
            <a:xfrm rot="5400000">
              <a:off x="4850130" y="3227072"/>
              <a:ext cx="6858000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1" name="Straight Connector 270"/>
            <p:cNvCxnSpPr/>
            <p:nvPr/>
          </p:nvCxnSpPr>
          <p:spPr>
            <a:xfrm rot="16200000" flipH="1">
              <a:off x="4751070" y="3326132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8" name="Straight Connector 277"/>
            <p:cNvCxnSpPr/>
            <p:nvPr/>
          </p:nvCxnSpPr>
          <p:spPr>
            <a:xfrm rot="5400000">
              <a:off x="5562599" y="3429001"/>
              <a:ext cx="685800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3" name="Straight Connector 282"/>
            <p:cNvCxnSpPr/>
            <p:nvPr/>
          </p:nvCxnSpPr>
          <p:spPr>
            <a:xfrm rot="5400000">
              <a:off x="2552700" y="3390900"/>
              <a:ext cx="6858000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9" name="Straight Connector 288"/>
            <p:cNvCxnSpPr/>
            <p:nvPr/>
          </p:nvCxnSpPr>
          <p:spPr>
            <a:xfrm rot="16200000" flipH="1">
              <a:off x="3048000" y="3352800"/>
              <a:ext cx="6858000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2" name="Straight Connector 291"/>
            <p:cNvCxnSpPr/>
            <p:nvPr/>
          </p:nvCxnSpPr>
          <p:spPr>
            <a:xfrm rot="16200000" flipH="1">
              <a:off x="3238500" y="3238500"/>
              <a:ext cx="6858000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4" name="Straight Connector 293"/>
            <p:cNvCxnSpPr/>
            <p:nvPr/>
          </p:nvCxnSpPr>
          <p:spPr>
            <a:xfrm rot="5400000">
              <a:off x="2133600" y="3276600"/>
              <a:ext cx="6858000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8" name="Straight Connector 297"/>
            <p:cNvCxnSpPr/>
            <p:nvPr/>
          </p:nvCxnSpPr>
          <p:spPr>
            <a:xfrm rot="16200000" flipH="1">
              <a:off x="3148013" y="3252789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9" name="Straight Connector 298"/>
            <p:cNvCxnSpPr/>
            <p:nvPr/>
          </p:nvCxnSpPr>
          <p:spPr>
            <a:xfrm rot="5400000">
              <a:off x="3771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2" name="Straight Connector 301"/>
            <p:cNvCxnSpPr/>
            <p:nvPr/>
          </p:nvCxnSpPr>
          <p:spPr>
            <a:xfrm rot="5400000">
              <a:off x="4229100" y="2933700"/>
              <a:ext cx="6858000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7" name="Straight Connector 306"/>
            <p:cNvCxnSpPr/>
            <p:nvPr/>
          </p:nvCxnSpPr>
          <p:spPr>
            <a:xfrm rot="16200000" flipH="1">
              <a:off x="1371600" y="3200403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AAB03-BE8B-4A80-B77C-B390A052B416}" type="datetime1">
              <a:rPr lang="tr-TR" smtClean="0"/>
              <a:t>3.10.2018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50176-7E28-4E48-BDCC-E34EC1383F0D}" type="slidenum">
              <a:rPr lang="tr-TR" smtClean="0"/>
              <a:t>‹#›</a:t>
            </a:fld>
            <a:endParaRPr lang="tr-TR"/>
          </a:p>
        </p:txBody>
      </p:sp>
      <p:sp>
        <p:nvSpPr>
          <p:cNvPr id="113" name="Rectangle 112"/>
          <p:cNvSpPr/>
          <p:nvPr/>
        </p:nvSpPr>
        <p:spPr>
          <a:xfrm>
            <a:off x="0" y="1905000"/>
            <a:ext cx="4953000" cy="31242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grpSp>
        <p:nvGrpSpPr>
          <p:cNvPr id="94" name="Group 93"/>
          <p:cNvGrpSpPr/>
          <p:nvPr/>
        </p:nvGrpSpPr>
        <p:grpSpPr>
          <a:xfrm>
            <a:off x="0" y="2057400"/>
            <a:ext cx="4801394" cy="2820988"/>
            <a:chOff x="0" y="2057400"/>
            <a:chExt cx="4801394" cy="2820988"/>
          </a:xfrm>
        </p:grpSpPr>
        <p:cxnSp>
          <p:nvCxnSpPr>
            <p:cNvPr id="117" name="Straight Connector 116"/>
            <p:cNvCxnSpPr/>
            <p:nvPr/>
          </p:nvCxnSpPr>
          <p:spPr>
            <a:xfrm>
              <a:off x="0" y="20574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Straight Connector 117"/>
            <p:cNvCxnSpPr/>
            <p:nvPr/>
          </p:nvCxnSpPr>
          <p:spPr>
            <a:xfrm>
              <a:off x="0" y="48768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Connector 119"/>
            <p:cNvCxnSpPr/>
            <p:nvPr/>
          </p:nvCxnSpPr>
          <p:spPr>
            <a:xfrm rot="5400000">
              <a:off x="3391694" y="3467100"/>
              <a:ext cx="2818606" cy="794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2130425"/>
            <a:ext cx="4419600" cy="1600327"/>
          </a:xfrm>
        </p:spPr>
        <p:txBody>
          <a:bodyPr anchor="b">
            <a:normAutofit/>
          </a:bodyPr>
          <a:lstStyle>
            <a:lvl1pPr algn="l">
              <a:defRPr sz="3600" b="1" cap="none" spc="40" baseline="0">
                <a:ln w="13335" cmpd="sng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3733800"/>
            <a:ext cx="4419600" cy="1066800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F2282-4B97-4446-8C30-2ECF5BC0B742}" type="datetime1">
              <a:rPr lang="tr-TR" smtClean="0"/>
              <a:t>3.10.2018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50176-7E28-4E48-BDCC-E34EC1383F0D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22C8D3-8B32-4FD8-83EA-935EED64755E}" type="datetime1">
              <a:rPr lang="tr-TR" smtClean="0"/>
              <a:t>3.10.2018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50176-7E28-4E48-BDCC-E34EC1383F0D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A61C2-6940-44CB-95A0-C191EC3CAD8D}" type="datetime1">
              <a:rPr lang="tr-TR" smtClean="0"/>
              <a:t>3.10.2018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50176-7E28-4E48-BDCC-E34EC1383F0D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92"/>
          <p:cNvGrpSpPr/>
          <p:nvPr/>
        </p:nvGrpSpPr>
        <p:grpSpPr>
          <a:xfrm>
            <a:off x="1" y="-30478"/>
            <a:ext cx="9067799" cy="4846320"/>
            <a:chOff x="1" y="-30477"/>
            <a:chExt cx="9067799" cy="4526277"/>
          </a:xfrm>
        </p:grpSpPr>
        <p:cxnSp>
          <p:nvCxnSpPr>
            <p:cNvPr id="8" name="Straight Connector 7"/>
            <p:cNvCxnSpPr/>
            <p:nvPr/>
          </p:nvCxnSpPr>
          <p:spPr>
            <a:xfrm rot="16200000" flipH="1">
              <a:off x="-2716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16200000" flipH="1">
              <a:off x="-4621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rot="5400000">
              <a:off x="-3097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5400000">
              <a:off x="-206236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H="1">
              <a:off x="-213856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16200000" flipH="1">
              <a:off x="-195465" y="1785212"/>
              <a:ext cx="4505731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6200000" flipH="1">
              <a:off x="-164326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5400000">
              <a:off x="-1528964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H="1">
              <a:off x="-95746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6200000" flipH="1">
              <a:off x="-194806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6200000" flipH="1">
              <a:off x="-652664" y="2166211"/>
              <a:ext cx="4505731" cy="152401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rot="16200000" flipH="1">
              <a:off x="-16432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H="1">
              <a:off x="-1790700" y="2019300"/>
              <a:ext cx="4495800" cy="4572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>
              <a:off x="-55551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rot="5400000">
              <a:off x="340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5400000">
              <a:off x="26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rot="5400000">
              <a:off x="-67933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rot="16200000" flipH="1">
              <a:off x="-1467052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rot="16200000" flipH="1">
              <a:off x="-77839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rot="16200000" flipH="1">
              <a:off x="-11860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rot="16200000" flipH="1">
              <a:off x="-9574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rot="16200000" flipH="1">
              <a:off x="22429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rot="16200000" flipH="1">
              <a:off x="20524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rot="5400000">
              <a:off x="2204835" y="2051912"/>
              <a:ext cx="4505731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rot="5400000">
              <a:off x="452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rot="16200000" flipH="1">
              <a:off x="37603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rot="5400000">
              <a:off x="1023735" y="2242139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rot="16200000" flipH="1">
              <a:off x="871335" y="2013812"/>
              <a:ext cx="4505731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rot="5400000">
              <a:off x="985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rot="16200000" flipH="1">
              <a:off x="155713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rot="16200000" flipH="1">
              <a:off x="5665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rot="16200000" flipH="1">
              <a:off x="1861936" y="2166211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rot="16200000" flipH="1">
              <a:off x="8713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rot="5400000">
              <a:off x="1474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rot="5400000">
              <a:off x="195909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rot="5400000">
              <a:off x="25486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rot="5400000">
              <a:off x="27763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rot="5400000">
              <a:off x="183526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rot="16200000" flipH="1">
              <a:off x="1047548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 rot="16200000" flipH="1">
              <a:off x="1736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rot="16200000" flipH="1">
              <a:off x="1328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 rot="16200000" flipH="1">
              <a:off x="1557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rot="16200000" flipH="1">
              <a:off x="39193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 rot="16200000" flipH="1">
              <a:off x="3271636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rot="5400000">
              <a:off x="38812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rot="5400000">
              <a:off x="3004936" y="2090012"/>
              <a:ext cx="4505730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 rot="16200000" flipH="1">
              <a:off x="22429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 rot="16200000" flipH="1">
              <a:off x="35383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rot="5400000">
              <a:off x="382218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 rot="5400000">
              <a:off x="4225087" y="2090965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 rot="5400000">
              <a:off x="407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 rot="5400000">
              <a:off x="356500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rot="16200000" flipH="1">
              <a:off x="34126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rot="16200000" flipH="1">
              <a:off x="29287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 rot="16200000" flipH="1">
              <a:off x="3081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 rot="5400000">
              <a:off x="4643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 rot="16200000" flipH="1">
              <a:off x="4643234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 rot="5400000">
              <a:off x="5214735" y="2242140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 rot="16200000" flipH="1">
              <a:off x="506233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 rot="5400000">
              <a:off x="5176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 rot="16200000" flipH="1">
              <a:off x="57481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 rot="16200000" flipH="1">
              <a:off x="49099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 rot="5400000">
              <a:off x="47956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 rot="16200000" flipH="1">
              <a:off x="53909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 rot="16200000" flipH="1">
              <a:off x="5927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 rot="16200000" flipH="1">
              <a:off x="5519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 rot="16200000" flipH="1">
              <a:off x="5748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 rot="16200000" flipH="1">
              <a:off x="6433935" y="2166213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 rot="16200000" flipH="1">
              <a:off x="62434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 rot="5400000">
              <a:off x="63958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/>
          </p:nvCxnSpPr>
          <p:spPr>
            <a:xfrm rot="16200000" flipH="1">
              <a:off x="60529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 rot="5400000">
              <a:off x="6709356" y="2136834"/>
              <a:ext cx="4525755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 rot="5400000">
              <a:off x="6026265" y="2040483"/>
              <a:ext cx="4505731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 rot="16200000" flipH="1">
              <a:off x="5927205" y="2139543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 rot="5400000">
              <a:off x="6738734" y="2242140"/>
              <a:ext cx="450573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 rot="5400000">
              <a:off x="3728835" y="2204312"/>
              <a:ext cx="4505731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 rot="16200000" flipH="1">
              <a:off x="4224135" y="2166212"/>
              <a:ext cx="4505731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 rot="16200000" flipH="1">
              <a:off x="4414635" y="2051912"/>
              <a:ext cx="4505731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 rot="5400000">
              <a:off x="3309735" y="2090012"/>
              <a:ext cx="4505731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 rot="16200000" flipH="1">
              <a:off x="43241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/>
            <p:nvPr/>
          </p:nvCxnSpPr>
          <p:spPr>
            <a:xfrm rot="5400000">
              <a:off x="49480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/>
            <p:cNvCxnSpPr/>
            <p:nvPr/>
          </p:nvCxnSpPr>
          <p:spPr>
            <a:xfrm rot="5400000">
              <a:off x="5405235" y="1747112"/>
              <a:ext cx="4505731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/>
            <p:cNvCxnSpPr/>
            <p:nvPr/>
          </p:nvCxnSpPr>
          <p:spPr>
            <a:xfrm rot="16200000" flipH="1">
              <a:off x="2547735" y="2013814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4" name="Rectangle 93"/>
          <p:cNvSpPr/>
          <p:nvPr/>
        </p:nvSpPr>
        <p:spPr>
          <a:xfrm>
            <a:off x="0" y="4311168"/>
            <a:ext cx="9144000" cy="1905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96" name="Straight Connector 95"/>
          <p:cNvCxnSpPr/>
          <p:nvPr/>
        </p:nvCxnSpPr>
        <p:spPr>
          <a:xfrm>
            <a:off x="0" y="4387368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>
            <a:off x="0" y="6138380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621364"/>
            <a:ext cx="8305800" cy="414649"/>
          </a:xfrm>
        </p:spPr>
        <p:txBody>
          <a:bodyPr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95" name="Title 94"/>
          <p:cNvSpPr>
            <a:spLocks noGrp="1"/>
          </p:cNvSpPr>
          <p:nvPr>
            <p:ph type="title"/>
          </p:nvPr>
        </p:nvSpPr>
        <p:spPr>
          <a:xfrm>
            <a:off x="457200" y="4463568"/>
            <a:ext cx="8305800" cy="1143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9E31B-9812-4275-892A-2ED99FCDC257}" type="datetime1">
              <a:rPr lang="tr-TR" smtClean="0"/>
              <a:t>3.10.2018</a:t>
            </a:fld>
            <a:endParaRPr lang="tr-TR"/>
          </a:p>
        </p:txBody>
      </p:sp>
      <p:sp>
        <p:nvSpPr>
          <p:cNvPr id="91" name="Footer Placeholder 9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2" name="Slide Number Placeholder 9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50176-7E28-4E48-BDCC-E34EC1383F0D}" type="slidenum">
              <a:rPr lang="tr-TR" smtClean="0"/>
              <a:t>‹#›</a:t>
            </a:fld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DE74A-5ADA-49E3-A16C-B1DFD1E3ECD6}" type="datetime1">
              <a:rPr lang="tr-TR" smtClean="0"/>
              <a:t>3.10.2018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50176-7E28-4E48-BDCC-E34EC1383F0D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A861E-5A35-42F6-B594-551A5C2FF94E}" type="datetime1">
              <a:rPr lang="tr-TR" smtClean="0"/>
              <a:t>3.10.2018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50176-7E28-4E48-BDCC-E34EC1383F0D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FBD56-B510-45E5-91AB-854A90611089}" type="datetime1">
              <a:rPr lang="tr-TR" smtClean="0"/>
              <a:t>3.10.2018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50176-7E28-4E48-BDCC-E34EC1383F0D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6893D8-2291-4253-A397-0440C95300D9}" type="datetime1">
              <a:rPr lang="tr-TR" smtClean="0"/>
              <a:t>3.10.2018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50176-7E28-4E48-BDCC-E34EC1383F0D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00400" y="273050"/>
            <a:ext cx="5486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E18BD6-E270-43B2-9660-528FF8AEC063}" type="datetime1">
              <a:rPr lang="tr-TR" smtClean="0"/>
              <a:t>3.10.2018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50176-7E28-4E48-BDCC-E34EC1383F0D}" type="slidenum">
              <a:rPr lang="tr-TR" smtClean="0"/>
              <a:t>‹#›</a:t>
            </a:fld>
            <a:endParaRPr lang="tr-TR"/>
          </a:p>
        </p:txBody>
      </p:sp>
      <p:sp>
        <p:nvSpPr>
          <p:cNvPr id="37" name="Rectangle 36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901952"/>
            <a:ext cx="2377440" cy="137160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tabLst>
                <a:tab pos="3830638" algn="l"/>
              </a:tabLst>
              <a:defRPr lang="en-US" sz="2600" b="1" kern="1200" cap="none" spc="20" baseline="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3552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200400" y="381000"/>
            <a:ext cx="5562600" cy="5638800"/>
          </a:xfrm>
          <a:solidFill>
            <a:schemeClr val="bg2"/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A559AD-EB36-4467-98C8-24B821E29F28}" type="datetime1">
              <a:rPr lang="tr-TR" smtClean="0"/>
              <a:t>3.10.2018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50176-7E28-4E48-BDCC-E34EC1383F0D}" type="slidenum">
              <a:rPr lang="tr-TR" smtClean="0"/>
              <a:t>‹#›</a:t>
            </a:fld>
            <a:endParaRPr lang="tr-TR"/>
          </a:p>
        </p:txBody>
      </p:sp>
      <p:sp>
        <p:nvSpPr>
          <p:cNvPr id="33" name="Rectangle 32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4" name="Straight Connector 33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448" y="1905000"/>
            <a:ext cx="2377440" cy="1371600"/>
          </a:xfrm>
        </p:spPr>
        <p:txBody>
          <a:bodyPr anchor="b">
            <a:normAutofit/>
          </a:bodyPr>
          <a:lstStyle>
            <a:lvl1pPr algn="l">
              <a:defRPr sz="2600" b="1" cap="none" spc="20" baseline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6600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Rectangle 189"/>
          <p:cNvSpPr/>
          <p:nvPr/>
        </p:nvSpPr>
        <p:spPr>
          <a:xfrm>
            <a:off x="149352" y="137160"/>
            <a:ext cx="8869680" cy="6583680"/>
          </a:xfrm>
          <a:prstGeom prst="rect">
            <a:avLst/>
          </a:prstGeom>
          <a:noFill/>
          <a:ln w="19050" cmpd="sng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72632743-932A-48F9-B2B7-E15A50308F00}" type="datetime1">
              <a:rPr lang="tr-TR" smtClean="0"/>
              <a:t>3.10.2018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31123" y="6312408"/>
            <a:ext cx="348175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20550176-7E28-4E48-BDCC-E34EC1383F0D}" type="slidenum">
              <a:rPr lang="tr-TR" smtClean="0"/>
              <a:t>‹#›</a:t>
            </a:fld>
            <a:endParaRPr lang="tr-T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tabLst>
          <a:tab pos="3830638" algn="l"/>
        </a:tabLst>
        <a:defRPr sz="3600" b="1" kern="1200" cap="none" spc="50">
          <a:ln w="13335" cmpd="sng">
            <a:solidFill>
              <a:schemeClr val="accent1">
                <a:lumMod val="50000"/>
              </a:schemeClr>
            </a:solidFill>
            <a:prstDash val="solid"/>
          </a:ln>
          <a:solidFill>
            <a:schemeClr val="accent6">
              <a:tint val="1000"/>
            </a:schemeClr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8872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91640" indent="-18288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4884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228600" y="2130425"/>
            <a:ext cx="4419600" cy="938535"/>
          </a:xfrm>
        </p:spPr>
        <p:txBody>
          <a:bodyPr/>
          <a:lstStyle/>
          <a:p>
            <a:r>
              <a:rPr lang="tr-TR" smtClean="0">
                <a:solidFill>
                  <a:schemeClr val="accent2">
                    <a:lumMod val="50000"/>
                  </a:schemeClr>
                </a:solidFill>
              </a:rPr>
              <a:t>VERİ TABANI</a:t>
            </a:r>
            <a:endParaRPr lang="tr-TR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228600" y="3284984"/>
            <a:ext cx="4419600" cy="1515616"/>
          </a:xfrm>
        </p:spPr>
        <p:txBody>
          <a:bodyPr>
            <a:normAutofit fontScale="62500" lnSpcReduction="20000"/>
          </a:bodyPr>
          <a:lstStyle/>
          <a:p>
            <a:r>
              <a:rPr lang="tr-TR" sz="5700" dirty="0" smtClean="0">
                <a:latin typeface="Calibri" pitchFamily="34" charset="0"/>
                <a:cs typeface="Calibri" pitchFamily="34" charset="0"/>
              </a:rPr>
              <a:t>GİRİŞ</a:t>
            </a:r>
          </a:p>
          <a:p>
            <a:endParaRPr lang="tr-TR" sz="5700" dirty="0" smtClean="0">
              <a:latin typeface="Calibri" pitchFamily="34" charset="0"/>
              <a:cs typeface="Calibri" pitchFamily="34" charset="0"/>
            </a:endParaRPr>
          </a:p>
          <a:p>
            <a:r>
              <a:rPr lang="tr-TR" sz="3600" dirty="0" err="1" smtClean="0">
                <a:latin typeface="Calibri" pitchFamily="34" charset="0"/>
                <a:cs typeface="Calibri" pitchFamily="34" charset="0"/>
              </a:rPr>
              <a:t>Öğr.Gör</a:t>
            </a:r>
            <a:r>
              <a:rPr lang="tr-TR" sz="3600" dirty="0" smtClean="0">
                <a:latin typeface="Calibri" pitchFamily="34" charset="0"/>
                <a:cs typeface="Calibri" pitchFamily="34" charset="0"/>
              </a:rPr>
              <a:t>. Yunus Emre GÖKTEPE</a:t>
            </a:r>
            <a:endParaRPr lang="tr-TR" dirty="0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32240" y="4725144"/>
            <a:ext cx="1944216" cy="1791958"/>
          </a:xfrm>
          <a:prstGeom prst="rect">
            <a:avLst/>
          </a:prstGeom>
          <a:ln>
            <a:noFill/>
          </a:ln>
          <a:effectLst>
            <a:glow rad="139700">
              <a:schemeClr val="accent4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771106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MySQL Veritabanı </a:t>
            </a:r>
            <a:r>
              <a:rPr lang="tr-TR">
                <a:solidFill>
                  <a:schemeClr val="accent2">
                    <a:lumMod val="20000"/>
                    <a:lumOff val="80000"/>
                  </a:schemeClr>
                </a:solidFill>
              </a:rPr>
              <a:t>Yönetim </a:t>
            </a:r>
            <a:r>
              <a:rPr lang="tr-TR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Sistemi</a:t>
            </a:r>
            <a:endParaRPr lang="tr-TR">
              <a:solidFill>
                <a:schemeClr val="accent2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/>
              <a:t>Açık kaynak </a:t>
            </a:r>
            <a:r>
              <a:rPr lang="tr-TR" smtClean="0"/>
              <a:t>kodlu</a:t>
            </a:r>
            <a:endParaRPr lang="tr-TR"/>
          </a:p>
          <a:p>
            <a:r>
              <a:rPr lang="tr-TR"/>
              <a:t>Windows/Unix/Linux,…işletim </a:t>
            </a:r>
            <a:r>
              <a:rPr lang="tr-TR" smtClean="0"/>
              <a:t>sistemlerinde çalışır (platform </a:t>
            </a:r>
            <a:r>
              <a:rPr lang="tr-TR"/>
              <a:t>bağımsız)</a:t>
            </a:r>
          </a:p>
          <a:p>
            <a:r>
              <a:rPr lang="tr-TR" smtClean="0"/>
              <a:t>Tablo </a:t>
            </a:r>
            <a:r>
              <a:rPr lang="tr-TR"/>
              <a:t>başına 4 TB veri depolayabilir.</a:t>
            </a:r>
          </a:p>
          <a:p>
            <a:r>
              <a:rPr lang="tr-TR" smtClean="0"/>
              <a:t>PHP tabanlı web uygulamaları</a:t>
            </a:r>
            <a:endParaRPr lang="tr-TR"/>
          </a:p>
        </p:txBody>
      </p:sp>
      <p:pic>
        <p:nvPicPr>
          <p:cNvPr id="6148" name="Picture 4" descr="https://png2.kisspng.com/sh/0b1d45aa88e4cc554b062acc8425ccc3/L0KzQYm3VME5N5Z1j5H0aYP2gLBuTf16e6JxRdZqdHHlccTsTf1ieppmfNQ2cHjzfcrohP1qdl5nhNHwLUXkdIiBU8I2aWE4TqM5LkC6SIqAWcY2OWY3TKICM0K4Q4e8VsIveJ9s/kisspng-mysql-database-mariadb-phpmyadmin-blog-5ad78325a03610.0789796515240732536562.pn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1597" b="22474"/>
          <a:stretch/>
        </p:blipFill>
        <p:spPr bwMode="auto">
          <a:xfrm>
            <a:off x="5076056" y="4437112"/>
            <a:ext cx="3382616" cy="18918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50176-7E28-4E48-BDCC-E34EC1383F0D}" type="slidenum">
              <a:rPr lang="tr-TR" smtClean="0"/>
              <a:t>10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6579376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Oracle Veritabanı </a:t>
            </a:r>
            <a:r>
              <a:rPr lang="tr-TR">
                <a:solidFill>
                  <a:schemeClr val="accent2">
                    <a:lumMod val="20000"/>
                    <a:lumOff val="80000"/>
                  </a:schemeClr>
                </a:solidFill>
              </a:rPr>
              <a:t>Yönetim </a:t>
            </a:r>
            <a:r>
              <a:rPr lang="tr-TR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Sistemi</a:t>
            </a:r>
            <a:endParaRPr lang="tr-TR">
              <a:solidFill>
                <a:schemeClr val="accent2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"/>
              <a:t>en güçlü ve en güvenilir </a:t>
            </a:r>
            <a:r>
              <a:rPr lang="es-ES" smtClean="0"/>
              <a:t>veritabanı</a:t>
            </a:r>
            <a:endParaRPr lang="tr-TR" smtClean="0"/>
          </a:p>
          <a:p>
            <a:r>
              <a:rPr lang="tr-TR"/>
              <a:t>Birçok işletim sistemi üzerinde kullanılabilir.</a:t>
            </a:r>
          </a:p>
          <a:p>
            <a:r>
              <a:rPr lang="tr-TR"/>
              <a:t>Çok yüksek ölçekli uygulamalar için tercih edilir. </a:t>
            </a:r>
          </a:p>
          <a:p>
            <a:r>
              <a:rPr lang="tr-TR"/>
              <a:t>Oluşturulabilecek tablo sayısı sınırsızdır.</a:t>
            </a:r>
          </a:p>
          <a:p>
            <a:r>
              <a:rPr lang="tr-TR"/>
              <a:t>Çok yüksek maliyet..!</a:t>
            </a:r>
          </a:p>
          <a:p>
            <a:endParaRPr lang="tr-TR" smtClean="0"/>
          </a:p>
          <a:p>
            <a:endParaRPr lang="tr-TR"/>
          </a:p>
          <a:p>
            <a:r>
              <a:rPr lang="tr-TR" smtClean="0"/>
              <a:t>Lisans ücreti </a:t>
            </a:r>
            <a:r>
              <a:rPr lang="tr-TR" b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$47500 </a:t>
            </a:r>
            <a:r>
              <a:rPr lang="tr-TR" smtClean="0"/>
              <a:t>ü bulabilir</a:t>
            </a:r>
          </a:p>
          <a:p>
            <a:endParaRPr lang="tr-TR"/>
          </a:p>
        </p:txBody>
      </p:sp>
      <p:pic>
        <p:nvPicPr>
          <p:cNvPr id="3076" name="Picture 4" descr="https://png2.kisspng.com/sh/532c7c524b34f6db3c5f983fa9845b83/L0KzQYm3VcI2N5xrR91yc4Pzfri0jCJia51qRdV4coDygrL7if9vNZD3edV1ZT3nccXogvF0bV5xh9l4LX7ohMT8igRmNZ10f9G2YXmwRbO3WMhjaWU8e6Q9NUixRYOCVsM1QWQ2TaQCMki5Roq5VcA5PV91htk=/kisspng-oracle-corporation-oracle-database-logo-netsuite-logo-ai-5b088ba47c2458.5296349315272866925085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5976" y="5373216"/>
            <a:ext cx="4169796" cy="10098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50176-7E28-4E48-BDCC-E34EC1383F0D}" type="slidenum">
              <a:rPr lang="tr-TR" smtClean="0"/>
              <a:t>11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1315457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>
                <a:solidFill>
                  <a:schemeClr val="accent2">
                    <a:lumMod val="20000"/>
                    <a:lumOff val="80000"/>
                  </a:schemeClr>
                </a:solidFill>
              </a:rPr>
              <a:t>IBM </a:t>
            </a:r>
            <a:r>
              <a:rPr lang="tr-TR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DB2 Veritabanı </a:t>
            </a:r>
            <a:r>
              <a:rPr lang="tr-TR">
                <a:solidFill>
                  <a:schemeClr val="accent2">
                    <a:lumMod val="20000"/>
                    <a:lumOff val="80000"/>
                  </a:schemeClr>
                </a:solidFill>
              </a:rPr>
              <a:t>Yönetim </a:t>
            </a:r>
            <a:r>
              <a:rPr lang="tr-TR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Sistemi</a:t>
            </a:r>
            <a:endParaRPr lang="tr-TR">
              <a:solidFill>
                <a:schemeClr val="accent2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/>
              <a:t>IBM tarafından geliştirilmiştir.</a:t>
            </a:r>
          </a:p>
          <a:p>
            <a:r>
              <a:rPr lang="tr-TR"/>
              <a:t>Windows/Unix/Linux,… işletim sistemlerinde çalışır.</a:t>
            </a:r>
          </a:p>
          <a:p>
            <a:r>
              <a:rPr lang="tr-TR"/>
              <a:t>“Transaction logging”, “trigger” ve “stored procedure”</a:t>
            </a:r>
          </a:p>
          <a:p>
            <a:pPr marL="0" indent="0">
              <a:buNone/>
            </a:pPr>
            <a:r>
              <a:rPr lang="tr-TR"/>
              <a:t>özelliklerine sahiptir.</a:t>
            </a:r>
          </a:p>
        </p:txBody>
      </p:sp>
      <p:pic>
        <p:nvPicPr>
          <p:cNvPr id="2052" name="Picture 4" descr="https://png2.kisspng.com/sh/503586c2f7eefccf30faf1356d042e5e/L0KzQYm3VME5N5VrfZH0aYP2gLBuTfljdV5peqQ2ZHH3cbPokBUua5DyiOd9ZYKwg7FtlQdiepYyiAN1LXnlfX68gfQ4Omlnfqo8ZHa2Q3A3VsUxP2U2SqMAMkSzRYG4UcE2PGE3RuJ3Zx==/kisspng-ibm-db2-database-computer-software-sql-ibm-5ad728bf83df33.0650741215240501115402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16208" y="3717032"/>
            <a:ext cx="2780928" cy="27809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50176-7E28-4E48-BDCC-E34EC1383F0D}" type="slidenum">
              <a:rPr lang="tr-TR" smtClean="0"/>
              <a:t>12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1286032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Informix Veritabanı </a:t>
            </a:r>
            <a:r>
              <a:rPr lang="tr-TR">
                <a:solidFill>
                  <a:schemeClr val="accent2">
                    <a:lumMod val="20000"/>
                    <a:lumOff val="80000"/>
                  </a:schemeClr>
                </a:solidFill>
              </a:rPr>
              <a:t>Yönetim </a:t>
            </a:r>
            <a:r>
              <a:rPr lang="tr-TR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Sistemi</a:t>
            </a:r>
            <a:endParaRPr lang="tr-TR">
              <a:solidFill>
                <a:schemeClr val="accent2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/>
              <a:t>2001 yılında IBM Informix’ i satın aldı. </a:t>
            </a:r>
          </a:p>
          <a:p>
            <a:r>
              <a:rPr lang="tr-TR"/>
              <a:t>Ücretli ve güçlü bir veritabanı.</a:t>
            </a:r>
          </a:p>
          <a:p>
            <a:r>
              <a:rPr lang="tr-TR"/>
              <a:t>Orta ölçekli </a:t>
            </a:r>
            <a:r>
              <a:rPr lang="tr-TR" smtClean="0"/>
              <a:t>işletmelerin kullanımına uygun</a:t>
            </a:r>
            <a:endParaRPr lang="tr-TR"/>
          </a:p>
        </p:txBody>
      </p:sp>
      <p:sp>
        <p:nvSpPr>
          <p:cNvPr id="4" name="object 8"/>
          <p:cNvSpPr/>
          <p:nvPr/>
        </p:nvSpPr>
        <p:spPr>
          <a:xfrm>
            <a:off x="5220072" y="4869160"/>
            <a:ext cx="3368674" cy="119538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50176-7E28-4E48-BDCC-E34EC1383F0D}" type="slidenum">
              <a:rPr lang="tr-TR" smtClean="0"/>
              <a:t>13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2048498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PostgreSQL Veritabanı </a:t>
            </a:r>
            <a:r>
              <a:rPr lang="tr-TR">
                <a:solidFill>
                  <a:schemeClr val="accent2">
                    <a:lumMod val="20000"/>
                    <a:lumOff val="80000"/>
                  </a:schemeClr>
                </a:solidFill>
              </a:rPr>
              <a:t>Yönetim </a:t>
            </a:r>
            <a:r>
              <a:rPr lang="tr-TR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Sistemi</a:t>
            </a:r>
            <a:endParaRPr lang="tr-TR">
              <a:solidFill>
                <a:schemeClr val="accent2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/>
              <a:t>UNIX, Linux ve Windows </a:t>
            </a:r>
            <a:r>
              <a:rPr lang="tr-TR" smtClean="0"/>
              <a:t>platformlarında çalışır</a:t>
            </a:r>
          </a:p>
          <a:p>
            <a:r>
              <a:rPr lang="tr-TR" smtClean="0"/>
              <a:t>Ücretsiz</a:t>
            </a:r>
            <a:r>
              <a:rPr lang="tr-TR"/>
              <a:t>, açık kaynak kodlu. </a:t>
            </a:r>
          </a:p>
          <a:p>
            <a:r>
              <a:rPr lang="tr-TR"/>
              <a:t>Çok güçlü işlem yapısı.</a:t>
            </a:r>
          </a:p>
          <a:p>
            <a:r>
              <a:rPr lang="tr-TR"/>
              <a:t>Tablo başına 64 TB veri depolama.</a:t>
            </a:r>
          </a:p>
          <a:p>
            <a:r>
              <a:rPr lang="tr-TR"/>
              <a:t>“Transaction”, “trigger” </a:t>
            </a:r>
            <a:r>
              <a:rPr lang="tr-TR" smtClean="0"/>
              <a:t>ve “stored </a:t>
            </a:r>
            <a:r>
              <a:rPr lang="tr-TR"/>
              <a:t>procedure” özelliklerine sahip.</a:t>
            </a:r>
          </a:p>
          <a:p>
            <a:endParaRPr lang="tr-TR"/>
          </a:p>
          <a:p>
            <a:endParaRPr lang="tr-TR"/>
          </a:p>
        </p:txBody>
      </p:sp>
      <p:sp>
        <p:nvSpPr>
          <p:cNvPr id="4" name="object 9"/>
          <p:cNvSpPr/>
          <p:nvPr/>
        </p:nvSpPr>
        <p:spPr>
          <a:xfrm>
            <a:off x="6084168" y="3933056"/>
            <a:ext cx="2536825" cy="252888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50176-7E28-4E48-BDCC-E34EC1383F0D}" type="slidenum">
              <a:rPr lang="tr-TR" smtClean="0"/>
              <a:t>14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4070391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r-TR" dirty="0" smtClean="0">
                <a:solidFill>
                  <a:schemeClr val="accent6">
                    <a:tint val="1000"/>
                  </a:schemeClr>
                </a:solidFill>
              </a:rPr>
              <a:t>Veri Tabanı Yönetim Sistemlerinin Sınıflandırılması</a:t>
            </a:r>
            <a:endParaRPr lang="tr-TR" dirty="0">
              <a:solidFill>
                <a:schemeClr val="accent6">
                  <a:tint val="1000"/>
                </a:schemeClr>
              </a:solidFill>
            </a:endParaRPr>
          </a:p>
        </p:txBody>
      </p:sp>
      <p:sp>
        <p:nvSpPr>
          <p:cNvPr id="12291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tr-TR" altLang="tr-TR" smtClean="0"/>
              <a:t>Veri Modeline Göre</a:t>
            </a:r>
          </a:p>
          <a:p>
            <a:pPr lvl="1" eaLnBrk="1" hangingPunct="1"/>
            <a:r>
              <a:rPr lang="tr-TR" altLang="tr-TR" smtClean="0"/>
              <a:t>Hiyerarşik</a:t>
            </a:r>
          </a:p>
          <a:p>
            <a:pPr lvl="1" eaLnBrk="1" hangingPunct="1"/>
            <a:r>
              <a:rPr lang="tr-TR" altLang="tr-TR" smtClean="0"/>
              <a:t>Ağ</a:t>
            </a:r>
          </a:p>
          <a:p>
            <a:pPr lvl="1" eaLnBrk="1" hangingPunct="1"/>
            <a:r>
              <a:rPr lang="tr-TR" altLang="tr-TR" smtClean="0"/>
              <a:t>İlişkisel</a:t>
            </a:r>
          </a:p>
          <a:p>
            <a:pPr lvl="1" eaLnBrk="1" hangingPunct="1"/>
            <a:r>
              <a:rPr lang="tr-TR" altLang="tr-TR" smtClean="0"/>
              <a:t>Nesneye Yönelik</a:t>
            </a:r>
          </a:p>
          <a:p>
            <a:pPr eaLnBrk="1" hangingPunct="1"/>
            <a:r>
              <a:rPr lang="tr-TR" altLang="tr-TR" smtClean="0"/>
              <a:t>Kullanıcı Sayısına Göre</a:t>
            </a:r>
          </a:p>
          <a:p>
            <a:pPr lvl="1" eaLnBrk="1" hangingPunct="1"/>
            <a:r>
              <a:rPr lang="tr-TR" altLang="tr-TR" smtClean="0"/>
              <a:t>Tek kullanıcılı</a:t>
            </a:r>
          </a:p>
          <a:p>
            <a:pPr lvl="1" eaLnBrk="1" hangingPunct="1"/>
            <a:r>
              <a:rPr lang="tr-TR" altLang="tr-TR" smtClean="0"/>
              <a:t>Çok kullanıcılı</a:t>
            </a:r>
          </a:p>
        </p:txBody>
      </p:sp>
      <p:sp>
        <p:nvSpPr>
          <p:cNvPr id="3" name="Slayt Numarası Yer Tutucus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50176-7E28-4E48-BDCC-E34EC1383F0D}" type="slidenum">
              <a:rPr lang="tr-TR" smtClean="0"/>
              <a:t>15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22352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r-TR" altLang="tr-TR" smtClean="0">
                <a:solidFill>
                  <a:schemeClr val="accent6">
                    <a:tint val="1000"/>
                  </a:schemeClr>
                </a:solidFill>
              </a:rPr>
              <a:t>İlişkisel veritabanları</a:t>
            </a:r>
          </a:p>
        </p:txBody>
      </p:sp>
      <p:sp>
        <p:nvSpPr>
          <p:cNvPr id="1536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tr-TR" altLang="tr-TR" smtClean="0"/>
              <a:t>Bu sistemde veriler tablolar halinde saklanır.</a:t>
            </a:r>
          </a:p>
          <a:p>
            <a:pPr eaLnBrk="1" hangingPunct="1"/>
            <a:r>
              <a:rPr lang="tr-TR" altLang="tr-TR" smtClean="0"/>
              <a:t>Tablolar arasındaki bağlantılar matematiksel ilişkilerle gösterilir.</a:t>
            </a:r>
          </a:p>
          <a:p>
            <a:pPr eaLnBrk="1" hangingPunct="1"/>
            <a:r>
              <a:rPr lang="tr-TR" altLang="tr-TR" smtClean="0"/>
              <a:t>Günümüzdeki hemen hemen tüm veri tabanı programları bu yapıdadır.</a:t>
            </a:r>
          </a:p>
        </p:txBody>
      </p:sp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50176-7E28-4E48-BDCC-E34EC1383F0D}" type="slidenum">
              <a:rPr lang="tr-TR" smtClean="0"/>
              <a:t>16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06535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r-TR" altLang="tr-TR" smtClean="0">
                <a:solidFill>
                  <a:schemeClr val="accent6">
                    <a:tint val="1000"/>
                  </a:schemeClr>
                </a:solidFill>
              </a:rPr>
              <a:t>İlişkisel veritabanları</a:t>
            </a:r>
          </a:p>
        </p:txBody>
      </p:sp>
      <p:pic>
        <p:nvPicPr>
          <p:cNvPr id="16387" name="3 İçerik Yer Tutucusu" descr="c.jp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619672" y="1412776"/>
            <a:ext cx="5877272" cy="5277901"/>
          </a:xfrm>
        </p:spPr>
      </p:pic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50176-7E28-4E48-BDCC-E34EC1383F0D}" type="slidenum">
              <a:rPr lang="tr-TR" smtClean="0"/>
              <a:t>17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22953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tr-TR" altLang="tr-TR"/>
              <a:t>Veri Tabanının Yapısı</a:t>
            </a:r>
            <a:endParaRPr lang="tr-TR" altLang="tr-TR" smtClean="0">
              <a:solidFill>
                <a:schemeClr val="accent6">
                  <a:tint val="1000"/>
                </a:schemeClr>
              </a:solidFill>
            </a:endParaRPr>
          </a:p>
        </p:txBody>
      </p:sp>
      <p:sp>
        <p:nvSpPr>
          <p:cNvPr id="23555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z="2800">
                <a:solidFill>
                  <a:schemeClr val="accent5"/>
                </a:solidFill>
              </a:rPr>
              <a:t>Veritabanı (DataBase)</a:t>
            </a:r>
          </a:p>
          <a:p>
            <a:pPr algn="just"/>
            <a:r>
              <a:rPr lang="tr-TR" smtClean="0"/>
              <a:t>En </a:t>
            </a:r>
            <a:r>
              <a:rPr lang="tr-TR"/>
              <a:t>genel tanımıyla, kullanım amacına uygun </a:t>
            </a:r>
            <a:r>
              <a:rPr lang="tr-TR" smtClean="0"/>
              <a:t>olarak düzenlenmiş </a:t>
            </a:r>
            <a:r>
              <a:rPr lang="tr-TR"/>
              <a:t>veriler topluluğudur. Müşteri adres defterleri, ürün satış </a:t>
            </a:r>
            <a:r>
              <a:rPr lang="tr-TR" smtClean="0"/>
              <a:t>bilgilerinin saklandığı </a:t>
            </a:r>
            <a:r>
              <a:rPr lang="tr-TR"/>
              <a:t>dosyalar, öğrenciler ve öğrenciler ait harç ve not bilgileri gibi, personel </a:t>
            </a:r>
            <a:r>
              <a:rPr lang="tr-TR" smtClean="0"/>
              <a:t>bilgi dosyaları </a:t>
            </a:r>
            <a:r>
              <a:rPr lang="tr-TR"/>
              <a:t>gibi bilgi düzenleri veritabanlarına örnek olarak verilebilir.</a:t>
            </a:r>
            <a:endParaRPr lang="tr-TR" altLang="tr-TR" smtClean="0"/>
          </a:p>
        </p:txBody>
      </p:sp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50176-7E28-4E48-BDCC-E34EC1383F0D}" type="slidenum">
              <a:rPr lang="tr-TR" smtClean="0"/>
              <a:t>18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03032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tr-TR" altLang="tr-TR"/>
              <a:t>Veri Tabanının Yapısı</a:t>
            </a:r>
            <a:endParaRPr lang="tr-TR" altLang="tr-TR" smtClean="0">
              <a:solidFill>
                <a:schemeClr val="accent6">
                  <a:tint val="1000"/>
                </a:schemeClr>
              </a:solidFill>
            </a:endParaRPr>
          </a:p>
        </p:txBody>
      </p:sp>
      <p:sp>
        <p:nvSpPr>
          <p:cNvPr id="23555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z="2800" b="1"/>
              <a:t>Tablo ve </a:t>
            </a:r>
            <a:r>
              <a:rPr lang="tr-TR" sz="2800" b="1" smtClean="0"/>
              <a:t>Elemanları</a:t>
            </a:r>
          </a:p>
          <a:p>
            <a:pPr algn="just"/>
            <a:r>
              <a:rPr lang="tr-TR"/>
              <a:t>Tablo verilerin </a:t>
            </a:r>
            <a:r>
              <a:rPr lang="tr-TR">
                <a:solidFill>
                  <a:schemeClr val="tx1"/>
                </a:solidFill>
              </a:rPr>
              <a:t>satırlar (row) </a:t>
            </a:r>
            <a:r>
              <a:rPr lang="tr-TR"/>
              <a:t>ve </a:t>
            </a:r>
            <a:r>
              <a:rPr lang="tr-TR">
                <a:solidFill>
                  <a:schemeClr val="tx1"/>
                </a:solidFill>
              </a:rPr>
              <a:t>sütunlar (colomn) </a:t>
            </a:r>
            <a:r>
              <a:rPr lang="tr-TR"/>
              <a:t>halinde </a:t>
            </a:r>
            <a:r>
              <a:rPr lang="tr-TR" smtClean="0"/>
              <a:t>düzenlenmesiyle oluşan </a:t>
            </a:r>
            <a:r>
              <a:rPr lang="tr-TR"/>
              <a:t>veri grubudur. Veritabanları bir veya daha fazla tablodan oluşurlar</a:t>
            </a:r>
            <a:r>
              <a:rPr lang="tr-TR" smtClean="0"/>
              <a:t>.</a:t>
            </a:r>
          </a:p>
          <a:p>
            <a:pPr algn="just"/>
            <a:r>
              <a:rPr lang="tr-TR"/>
              <a:t>Tablonun satırlarındaki her bir bilgi </a:t>
            </a:r>
            <a:r>
              <a:rPr lang="tr-TR">
                <a:solidFill>
                  <a:schemeClr val="tx1"/>
                </a:solidFill>
              </a:rPr>
              <a:t>kayıt (record</a:t>
            </a:r>
            <a:r>
              <a:rPr lang="tr-TR" smtClean="0">
                <a:solidFill>
                  <a:schemeClr val="tx1"/>
                </a:solidFill>
              </a:rPr>
              <a:t>)</a:t>
            </a:r>
            <a:r>
              <a:rPr lang="tr-TR" smtClean="0"/>
              <a:t>, sütunlar </a:t>
            </a:r>
            <a:r>
              <a:rPr lang="tr-TR"/>
              <a:t>ise </a:t>
            </a:r>
            <a:r>
              <a:rPr lang="tr-TR">
                <a:solidFill>
                  <a:schemeClr val="tx1"/>
                </a:solidFill>
              </a:rPr>
              <a:t>alan (field)</a:t>
            </a:r>
            <a:r>
              <a:rPr lang="tr-TR"/>
              <a:t> olarak isimlendirilir. </a:t>
            </a:r>
            <a:endParaRPr lang="tr-TR" smtClean="0"/>
          </a:p>
          <a:p>
            <a:pPr algn="just"/>
            <a:r>
              <a:rPr lang="tr-TR" smtClean="0"/>
              <a:t>Bir </a:t>
            </a:r>
            <a:r>
              <a:rPr lang="tr-TR"/>
              <a:t>tabloda yer alan her bir kayıt bir </a:t>
            </a:r>
            <a:r>
              <a:rPr lang="tr-TR" smtClean="0"/>
              <a:t>satıra karşılık </a:t>
            </a:r>
            <a:r>
              <a:rPr lang="tr-TR"/>
              <a:t>gelir</a:t>
            </a:r>
            <a:r>
              <a:rPr lang="tr-TR" smtClean="0"/>
              <a:t>.</a:t>
            </a:r>
            <a:r>
              <a:rPr lang="tr-TR"/>
              <a:t> </a:t>
            </a:r>
            <a:endParaRPr lang="tr-TR" smtClean="0"/>
          </a:p>
          <a:p>
            <a:pPr algn="just"/>
            <a:r>
              <a:rPr lang="tr-TR" smtClean="0"/>
              <a:t>Her </a:t>
            </a:r>
            <a:r>
              <a:rPr lang="tr-TR"/>
              <a:t>bir sütunun </a:t>
            </a:r>
            <a:r>
              <a:rPr lang="tr-TR" smtClean="0"/>
              <a:t>adı ile </a:t>
            </a:r>
            <a:r>
              <a:rPr lang="tr-TR"/>
              <a:t>birlikte diğer bilgilerinin </a:t>
            </a:r>
            <a:r>
              <a:rPr lang="tr-TR" smtClean="0"/>
              <a:t>(tutulacak bilginin max uzunluğu, ne tür </a:t>
            </a:r>
            <a:r>
              <a:rPr lang="tr-TR"/>
              <a:t>bilgi </a:t>
            </a:r>
            <a:r>
              <a:rPr lang="tr-TR" smtClean="0"/>
              <a:t>saklanacağı </a:t>
            </a:r>
            <a:r>
              <a:rPr lang="tr-TR"/>
              <a:t>vs.) </a:t>
            </a:r>
            <a:r>
              <a:rPr lang="tr-TR" smtClean="0"/>
              <a:t>içeren </a:t>
            </a:r>
            <a:r>
              <a:rPr lang="tr-TR"/>
              <a:t>tanıma </a:t>
            </a:r>
            <a:r>
              <a:rPr lang="tr-TR">
                <a:solidFill>
                  <a:schemeClr val="tx1"/>
                </a:solidFill>
              </a:rPr>
              <a:t>alan </a:t>
            </a:r>
            <a:r>
              <a:rPr lang="tr-TR"/>
              <a:t>denir.</a:t>
            </a:r>
            <a:endParaRPr lang="tr-TR" altLang="tr-TR" smtClean="0"/>
          </a:p>
        </p:txBody>
      </p:sp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50176-7E28-4E48-BDCC-E34EC1383F0D}" type="slidenum">
              <a:rPr lang="tr-TR" smtClean="0"/>
              <a:t>19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32868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TEMEL KAVRAMLAR</a:t>
            </a:r>
            <a:endParaRPr lang="tr-TR">
              <a:solidFill>
                <a:schemeClr val="accent2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r-TR" sz="2800">
                <a:solidFill>
                  <a:schemeClr val="accent5"/>
                </a:solidFill>
              </a:rPr>
              <a:t>Geleneksel Dosya Sistemleri</a:t>
            </a:r>
          </a:p>
          <a:p>
            <a:pPr algn="just"/>
            <a:r>
              <a:rPr lang="tr-TR"/>
              <a:t>Veritabanı yönetim sistemleri öncesinde veri depolamak için kullanılan sistemlerdir.</a:t>
            </a:r>
          </a:p>
          <a:p>
            <a:endParaRPr lang="tr-TR"/>
          </a:p>
          <a:p>
            <a:pPr marL="0" indent="0">
              <a:buNone/>
            </a:pPr>
            <a:r>
              <a:rPr lang="tr-TR" sz="2800" smtClean="0">
                <a:solidFill>
                  <a:schemeClr val="accent5"/>
                </a:solidFill>
              </a:rPr>
              <a:t>Eksiklikleri</a:t>
            </a:r>
            <a:endParaRPr lang="tr-TR">
              <a:solidFill>
                <a:schemeClr val="accent5"/>
              </a:solidFill>
            </a:endParaRPr>
          </a:p>
          <a:p>
            <a:r>
              <a:rPr lang="tr-TR"/>
              <a:t>Veri tekrarı</a:t>
            </a:r>
          </a:p>
          <a:p>
            <a:r>
              <a:rPr lang="tr-TR"/>
              <a:t>Veri güncellenmesi birkaç dosyada</a:t>
            </a:r>
          </a:p>
          <a:p>
            <a:r>
              <a:rPr lang="tr-TR" smtClean="0"/>
              <a:t>Belleğin </a:t>
            </a:r>
            <a:r>
              <a:rPr lang="tr-TR"/>
              <a:t>tekrarlı bilgi nedeniyle israfı </a:t>
            </a:r>
          </a:p>
          <a:p>
            <a:r>
              <a:rPr lang="tr-TR"/>
              <a:t>Sadece belirli bir dilin kullanılması</a:t>
            </a:r>
          </a:p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50176-7E28-4E48-BDCC-E34EC1383F0D}" type="slidenum">
              <a:rPr lang="tr-TR" smtClean="0"/>
              <a:t>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6746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r-TR" altLang="tr-TR" smtClean="0">
                <a:solidFill>
                  <a:schemeClr val="accent6">
                    <a:tint val="1000"/>
                  </a:schemeClr>
                </a:solidFill>
              </a:rPr>
              <a:t>Veri Tabanının Yapısı</a:t>
            </a:r>
          </a:p>
        </p:txBody>
      </p:sp>
      <p:sp>
        <p:nvSpPr>
          <p:cNvPr id="4" name="3 Teneke"/>
          <p:cNvSpPr/>
          <p:nvPr/>
        </p:nvSpPr>
        <p:spPr>
          <a:xfrm>
            <a:off x="857250" y="1556792"/>
            <a:ext cx="1428750" cy="1214438"/>
          </a:xfrm>
          <a:prstGeom prst="can">
            <a:avLst/>
          </a:prstGeom>
          <a:solidFill>
            <a:schemeClr val="accent4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r-TR" dirty="0"/>
              <a:t>Veri tabanı</a:t>
            </a:r>
          </a:p>
        </p:txBody>
      </p:sp>
      <p:grpSp>
        <p:nvGrpSpPr>
          <p:cNvPr id="22532" name="6 Grup"/>
          <p:cNvGrpSpPr>
            <a:grpSpLocks/>
          </p:cNvGrpSpPr>
          <p:nvPr/>
        </p:nvGrpSpPr>
        <p:grpSpPr bwMode="auto">
          <a:xfrm>
            <a:off x="857250" y="3786188"/>
            <a:ext cx="1071563" cy="857250"/>
            <a:chOff x="785786" y="3500438"/>
            <a:chExt cx="1071570" cy="857256"/>
          </a:xfrm>
          <a:solidFill>
            <a:schemeClr val="accent4">
              <a:lumMod val="75000"/>
            </a:schemeClr>
          </a:solidFill>
        </p:grpSpPr>
        <p:sp>
          <p:nvSpPr>
            <p:cNvPr id="5" name="4 Akış Çizelgesi: İşlem"/>
            <p:cNvSpPr/>
            <p:nvPr/>
          </p:nvSpPr>
          <p:spPr>
            <a:xfrm>
              <a:off x="785786" y="3500438"/>
              <a:ext cx="1071570" cy="214313"/>
            </a:xfrm>
            <a:prstGeom prst="flowChartProcess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tr-TR" dirty="0"/>
                <a:t>Tablo</a:t>
              </a:r>
            </a:p>
          </p:txBody>
        </p:sp>
        <p:sp>
          <p:nvSpPr>
            <p:cNvPr id="6" name="5 Akış Çizelgesi: İşlem"/>
            <p:cNvSpPr/>
            <p:nvPr/>
          </p:nvSpPr>
          <p:spPr>
            <a:xfrm>
              <a:off x="785786" y="3714751"/>
              <a:ext cx="1071570" cy="642943"/>
            </a:xfrm>
            <a:prstGeom prst="flowChartProcess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tr-TR"/>
            </a:p>
          </p:txBody>
        </p:sp>
      </p:grpSp>
      <p:grpSp>
        <p:nvGrpSpPr>
          <p:cNvPr id="22533" name="7 Grup"/>
          <p:cNvGrpSpPr>
            <a:grpSpLocks/>
          </p:cNvGrpSpPr>
          <p:nvPr/>
        </p:nvGrpSpPr>
        <p:grpSpPr bwMode="auto">
          <a:xfrm>
            <a:off x="2428875" y="3786188"/>
            <a:ext cx="1071563" cy="857250"/>
            <a:chOff x="785786" y="3500438"/>
            <a:chExt cx="1071570" cy="857256"/>
          </a:xfrm>
          <a:solidFill>
            <a:schemeClr val="accent4">
              <a:lumMod val="75000"/>
            </a:schemeClr>
          </a:solidFill>
        </p:grpSpPr>
        <p:sp>
          <p:nvSpPr>
            <p:cNvPr id="9" name="8 Akış Çizelgesi: İşlem"/>
            <p:cNvSpPr/>
            <p:nvPr/>
          </p:nvSpPr>
          <p:spPr>
            <a:xfrm>
              <a:off x="785786" y="3500438"/>
              <a:ext cx="1071570" cy="214313"/>
            </a:xfrm>
            <a:prstGeom prst="flowChartProcess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tr-TR" dirty="0"/>
                <a:t>Tablo</a:t>
              </a:r>
            </a:p>
          </p:txBody>
        </p:sp>
        <p:sp>
          <p:nvSpPr>
            <p:cNvPr id="10" name="9 Akış Çizelgesi: İşlem"/>
            <p:cNvSpPr/>
            <p:nvPr/>
          </p:nvSpPr>
          <p:spPr>
            <a:xfrm>
              <a:off x="785786" y="3714751"/>
              <a:ext cx="1071570" cy="642943"/>
            </a:xfrm>
            <a:prstGeom prst="flowChartProcess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tr-TR"/>
            </a:p>
          </p:txBody>
        </p:sp>
      </p:grpSp>
      <p:grpSp>
        <p:nvGrpSpPr>
          <p:cNvPr id="22534" name="10 Grup"/>
          <p:cNvGrpSpPr>
            <a:grpSpLocks/>
          </p:cNvGrpSpPr>
          <p:nvPr/>
        </p:nvGrpSpPr>
        <p:grpSpPr bwMode="auto">
          <a:xfrm>
            <a:off x="4000500" y="3786188"/>
            <a:ext cx="1071563" cy="857250"/>
            <a:chOff x="785786" y="3500438"/>
            <a:chExt cx="1071570" cy="857256"/>
          </a:xfrm>
          <a:solidFill>
            <a:schemeClr val="accent4">
              <a:lumMod val="75000"/>
            </a:schemeClr>
          </a:solidFill>
        </p:grpSpPr>
        <p:sp>
          <p:nvSpPr>
            <p:cNvPr id="12" name="11 Akış Çizelgesi: İşlem"/>
            <p:cNvSpPr/>
            <p:nvPr/>
          </p:nvSpPr>
          <p:spPr>
            <a:xfrm>
              <a:off x="785786" y="3500438"/>
              <a:ext cx="1071570" cy="214313"/>
            </a:xfrm>
            <a:prstGeom prst="flowChartProcess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tr-TR" dirty="0"/>
                <a:t>Tablo</a:t>
              </a:r>
            </a:p>
          </p:txBody>
        </p:sp>
        <p:sp>
          <p:nvSpPr>
            <p:cNvPr id="13" name="12 Akış Çizelgesi: İşlem"/>
            <p:cNvSpPr/>
            <p:nvPr/>
          </p:nvSpPr>
          <p:spPr>
            <a:xfrm>
              <a:off x="785786" y="3714751"/>
              <a:ext cx="1071570" cy="642943"/>
            </a:xfrm>
            <a:prstGeom prst="flowChartProcess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tr-TR"/>
            </a:p>
          </p:txBody>
        </p:sp>
      </p:grpSp>
      <p:grpSp>
        <p:nvGrpSpPr>
          <p:cNvPr id="22535" name="13 Grup"/>
          <p:cNvGrpSpPr>
            <a:grpSpLocks/>
          </p:cNvGrpSpPr>
          <p:nvPr/>
        </p:nvGrpSpPr>
        <p:grpSpPr bwMode="auto">
          <a:xfrm>
            <a:off x="5572125" y="3786188"/>
            <a:ext cx="1071563" cy="857250"/>
            <a:chOff x="785786" y="3500438"/>
            <a:chExt cx="1071570" cy="857256"/>
          </a:xfrm>
          <a:solidFill>
            <a:schemeClr val="accent4">
              <a:lumMod val="75000"/>
            </a:schemeClr>
          </a:solidFill>
        </p:grpSpPr>
        <p:sp>
          <p:nvSpPr>
            <p:cNvPr id="15" name="14 Akış Çizelgesi: İşlem"/>
            <p:cNvSpPr/>
            <p:nvPr/>
          </p:nvSpPr>
          <p:spPr>
            <a:xfrm>
              <a:off x="785786" y="3500438"/>
              <a:ext cx="1071570" cy="214313"/>
            </a:xfrm>
            <a:prstGeom prst="flowChartProcess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tr-TR" dirty="0"/>
                <a:t>Tablo</a:t>
              </a:r>
            </a:p>
          </p:txBody>
        </p:sp>
        <p:sp>
          <p:nvSpPr>
            <p:cNvPr id="16" name="15 Akış Çizelgesi: İşlem"/>
            <p:cNvSpPr/>
            <p:nvPr/>
          </p:nvSpPr>
          <p:spPr>
            <a:xfrm>
              <a:off x="785786" y="3714751"/>
              <a:ext cx="1071570" cy="642943"/>
            </a:xfrm>
            <a:prstGeom prst="flowChartProcess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tr-TR"/>
            </a:p>
          </p:txBody>
        </p:sp>
      </p:grpSp>
      <p:grpSp>
        <p:nvGrpSpPr>
          <p:cNvPr id="22536" name="16 Grup"/>
          <p:cNvGrpSpPr>
            <a:grpSpLocks/>
          </p:cNvGrpSpPr>
          <p:nvPr/>
        </p:nvGrpSpPr>
        <p:grpSpPr bwMode="auto">
          <a:xfrm>
            <a:off x="7215188" y="3714750"/>
            <a:ext cx="1071562" cy="857250"/>
            <a:chOff x="785786" y="3500438"/>
            <a:chExt cx="1071570" cy="857256"/>
          </a:xfrm>
          <a:solidFill>
            <a:schemeClr val="accent4">
              <a:lumMod val="75000"/>
            </a:schemeClr>
          </a:solidFill>
        </p:grpSpPr>
        <p:sp>
          <p:nvSpPr>
            <p:cNvPr id="18" name="17 Akış Çizelgesi: İşlem"/>
            <p:cNvSpPr/>
            <p:nvPr/>
          </p:nvSpPr>
          <p:spPr>
            <a:xfrm>
              <a:off x="785786" y="3500438"/>
              <a:ext cx="1071570" cy="214315"/>
            </a:xfrm>
            <a:prstGeom prst="flowChartProcess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tr-TR" dirty="0"/>
                <a:t>Tablo</a:t>
              </a:r>
            </a:p>
          </p:txBody>
        </p:sp>
        <p:sp>
          <p:nvSpPr>
            <p:cNvPr id="19" name="18 Akış Çizelgesi: İşlem"/>
            <p:cNvSpPr/>
            <p:nvPr/>
          </p:nvSpPr>
          <p:spPr>
            <a:xfrm>
              <a:off x="785786" y="3714753"/>
              <a:ext cx="1071570" cy="642941"/>
            </a:xfrm>
            <a:prstGeom prst="flowChartProcess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tr-TR"/>
            </a:p>
          </p:txBody>
        </p:sp>
      </p:grpSp>
      <p:cxnSp>
        <p:nvCxnSpPr>
          <p:cNvPr id="21" name="20 Düz Bağlayıcı"/>
          <p:cNvCxnSpPr>
            <a:stCxn id="5" idx="0"/>
            <a:endCxn id="4" idx="3"/>
          </p:cNvCxnSpPr>
          <p:nvPr/>
        </p:nvCxnSpPr>
        <p:spPr>
          <a:xfrm flipV="1">
            <a:off x="1393032" y="2771230"/>
            <a:ext cx="178593" cy="101495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22 Düz Bağlayıcı"/>
          <p:cNvCxnSpPr>
            <a:stCxn id="4" idx="3"/>
            <a:endCxn id="18" idx="0"/>
          </p:cNvCxnSpPr>
          <p:nvPr/>
        </p:nvCxnSpPr>
        <p:spPr>
          <a:xfrm>
            <a:off x="1571625" y="2771230"/>
            <a:ext cx="6179344" cy="9435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24 Düz Bağlayıcı"/>
          <p:cNvCxnSpPr>
            <a:stCxn id="4" idx="3"/>
            <a:endCxn id="9" idx="0"/>
          </p:cNvCxnSpPr>
          <p:nvPr/>
        </p:nvCxnSpPr>
        <p:spPr>
          <a:xfrm>
            <a:off x="1571625" y="2771230"/>
            <a:ext cx="1393032" cy="101495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30 Düz Bağlayıcı"/>
          <p:cNvCxnSpPr>
            <a:stCxn id="4" idx="3"/>
            <a:endCxn id="12" idx="0"/>
          </p:cNvCxnSpPr>
          <p:nvPr/>
        </p:nvCxnSpPr>
        <p:spPr>
          <a:xfrm>
            <a:off x="1571625" y="2771230"/>
            <a:ext cx="2964657" cy="101495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32 Düz Bağlayıcı"/>
          <p:cNvCxnSpPr>
            <a:stCxn id="4" idx="3"/>
            <a:endCxn id="15" idx="0"/>
          </p:cNvCxnSpPr>
          <p:nvPr/>
        </p:nvCxnSpPr>
        <p:spPr>
          <a:xfrm>
            <a:off x="1571625" y="2771230"/>
            <a:ext cx="4536282" cy="101495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34 Düz Bağlayıcı"/>
          <p:cNvCxnSpPr>
            <a:stCxn id="13" idx="2"/>
          </p:cNvCxnSpPr>
          <p:nvPr/>
        </p:nvCxnSpPr>
        <p:spPr>
          <a:xfrm rot="16200000" flipH="1">
            <a:off x="4303713" y="4875213"/>
            <a:ext cx="500062" cy="365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7" name="36 Tablo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20365506"/>
              </p:ext>
            </p:extLst>
          </p:nvPr>
        </p:nvGraphicFramePr>
        <p:xfrm>
          <a:off x="2928938" y="5072063"/>
          <a:ext cx="3643310" cy="1219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286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286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286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286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2866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48592">
                <a:tc>
                  <a:txBody>
                    <a:bodyPr/>
                    <a:lstStyle/>
                    <a:p>
                      <a:endParaRPr lang="tr-TR" sz="1400" dirty="0"/>
                    </a:p>
                  </a:txBody>
                  <a:tcPr marL="91439" marR="91439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1400" dirty="0" smtClean="0">
                          <a:solidFill>
                            <a:schemeClr val="bg1">
                              <a:lumMod val="75000"/>
                              <a:lumOff val="25000"/>
                            </a:schemeClr>
                          </a:solidFill>
                        </a:rPr>
                        <a:t>Alan</a:t>
                      </a:r>
                      <a:r>
                        <a:rPr lang="tr-TR" sz="1400" baseline="0" dirty="0" smtClean="0">
                          <a:solidFill>
                            <a:schemeClr val="bg1">
                              <a:lumMod val="75000"/>
                              <a:lumOff val="25000"/>
                            </a:schemeClr>
                          </a:solidFill>
                        </a:rPr>
                        <a:t> 1</a:t>
                      </a:r>
                      <a:endParaRPr lang="tr-TR" sz="1400" dirty="0">
                        <a:solidFill>
                          <a:schemeClr val="bg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marL="91439" marR="91439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400" dirty="0" smtClean="0">
                          <a:solidFill>
                            <a:schemeClr val="bg1">
                              <a:lumMod val="75000"/>
                              <a:lumOff val="25000"/>
                            </a:schemeClr>
                          </a:solidFill>
                        </a:rPr>
                        <a:t>Alan</a:t>
                      </a:r>
                      <a:r>
                        <a:rPr lang="tr-TR" sz="1400" baseline="0" dirty="0" smtClean="0">
                          <a:solidFill>
                            <a:schemeClr val="bg1">
                              <a:lumMod val="75000"/>
                              <a:lumOff val="25000"/>
                            </a:schemeClr>
                          </a:solidFill>
                        </a:rPr>
                        <a:t> 2</a:t>
                      </a:r>
                      <a:endParaRPr lang="tr-TR" sz="1400" dirty="0" smtClean="0">
                        <a:solidFill>
                          <a:schemeClr val="bg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marL="91439" marR="91439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400" dirty="0" smtClean="0">
                          <a:solidFill>
                            <a:schemeClr val="bg1">
                              <a:lumMod val="75000"/>
                              <a:lumOff val="25000"/>
                            </a:schemeClr>
                          </a:solidFill>
                        </a:rPr>
                        <a:t>Alan</a:t>
                      </a:r>
                      <a:r>
                        <a:rPr lang="tr-TR" sz="1400" baseline="0" dirty="0" smtClean="0">
                          <a:solidFill>
                            <a:schemeClr val="bg1">
                              <a:lumMod val="75000"/>
                              <a:lumOff val="25000"/>
                            </a:schemeClr>
                          </a:solidFill>
                        </a:rPr>
                        <a:t>3</a:t>
                      </a:r>
                      <a:endParaRPr lang="tr-TR" sz="1400" dirty="0" smtClean="0">
                        <a:solidFill>
                          <a:schemeClr val="bg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marL="91439" marR="91439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400" dirty="0" smtClean="0">
                          <a:solidFill>
                            <a:schemeClr val="bg1">
                              <a:lumMod val="75000"/>
                              <a:lumOff val="25000"/>
                            </a:schemeClr>
                          </a:solidFill>
                        </a:rPr>
                        <a:t>Alan</a:t>
                      </a:r>
                      <a:r>
                        <a:rPr lang="tr-TR" sz="1400" baseline="0" dirty="0" smtClean="0">
                          <a:solidFill>
                            <a:schemeClr val="bg1">
                              <a:lumMod val="75000"/>
                              <a:lumOff val="25000"/>
                            </a:schemeClr>
                          </a:solidFill>
                        </a:rPr>
                        <a:t>4</a:t>
                      </a:r>
                      <a:endParaRPr lang="tr-TR" sz="1400" dirty="0" smtClean="0">
                        <a:solidFill>
                          <a:schemeClr val="bg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marL="91439" marR="91439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8592">
                <a:tc>
                  <a:txBody>
                    <a:bodyPr/>
                    <a:lstStyle/>
                    <a:p>
                      <a:r>
                        <a:rPr lang="tr-TR" sz="1400" dirty="0" smtClean="0"/>
                        <a:t>1</a:t>
                      </a:r>
                      <a:endParaRPr lang="tr-TR" sz="1400" dirty="0"/>
                    </a:p>
                  </a:txBody>
                  <a:tcPr marL="91439" marR="91439"/>
                </a:tc>
                <a:tc>
                  <a:txBody>
                    <a:bodyPr/>
                    <a:lstStyle/>
                    <a:p>
                      <a:endParaRPr lang="tr-TR" sz="1400"/>
                    </a:p>
                  </a:txBody>
                  <a:tcPr marL="91439" marR="91439"/>
                </a:tc>
                <a:tc>
                  <a:txBody>
                    <a:bodyPr/>
                    <a:lstStyle/>
                    <a:p>
                      <a:endParaRPr lang="tr-TR" sz="1400" dirty="0"/>
                    </a:p>
                  </a:txBody>
                  <a:tcPr marL="91439" marR="91439"/>
                </a:tc>
                <a:tc>
                  <a:txBody>
                    <a:bodyPr/>
                    <a:lstStyle/>
                    <a:p>
                      <a:endParaRPr lang="tr-TR" sz="1400" dirty="0"/>
                    </a:p>
                  </a:txBody>
                  <a:tcPr marL="91439" marR="91439"/>
                </a:tc>
                <a:tc>
                  <a:txBody>
                    <a:bodyPr/>
                    <a:lstStyle/>
                    <a:p>
                      <a:endParaRPr lang="tr-TR" sz="1400" dirty="0"/>
                    </a:p>
                  </a:txBody>
                  <a:tcPr marL="91439" marR="91439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8592">
                <a:tc>
                  <a:txBody>
                    <a:bodyPr/>
                    <a:lstStyle/>
                    <a:p>
                      <a:r>
                        <a:rPr lang="tr-TR" sz="1400" dirty="0" smtClean="0"/>
                        <a:t>2</a:t>
                      </a:r>
                      <a:endParaRPr lang="tr-TR" sz="1400" dirty="0"/>
                    </a:p>
                  </a:txBody>
                  <a:tcPr marL="91439" marR="91439"/>
                </a:tc>
                <a:tc>
                  <a:txBody>
                    <a:bodyPr/>
                    <a:lstStyle/>
                    <a:p>
                      <a:endParaRPr lang="tr-TR" sz="1400"/>
                    </a:p>
                  </a:txBody>
                  <a:tcPr marL="91439" marR="91439"/>
                </a:tc>
                <a:tc>
                  <a:txBody>
                    <a:bodyPr/>
                    <a:lstStyle/>
                    <a:p>
                      <a:endParaRPr lang="tr-TR" sz="1400"/>
                    </a:p>
                  </a:txBody>
                  <a:tcPr marL="91439" marR="91439"/>
                </a:tc>
                <a:tc>
                  <a:txBody>
                    <a:bodyPr/>
                    <a:lstStyle/>
                    <a:p>
                      <a:endParaRPr lang="tr-TR" sz="1400"/>
                    </a:p>
                  </a:txBody>
                  <a:tcPr marL="91439" marR="91439"/>
                </a:tc>
                <a:tc>
                  <a:txBody>
                    <a:bodyPr/>
                    <a:lstStyle/>
                    <a:p>
                      <a:endParaRPr lang="tr-TR" sz="1400" dirty="0"/>
                    </a:p>
                  </a:txBody>
                  <a:tcPr marL="91439" marR="91439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48592">
                <a:tc>
                  <a:txBody>
                    <a:bodyPr/>
                    <a:lstStyle/>
                    <a:p>
                      <a:r>
                        <a:rPr lang="tr-TR" sz="1400" dirty="0" smtClean="0"/>
                        <a:t>3</a:t>
                      </a:r>
                      <a:endParaRPr lang="tr-TR" sz="1400" dirty="0"/>
                    </a:p>
                  </a:txBody>
                  <a:tcPr marL="91439" marR="91439"/>
                </a:tc>
                <a:tc>
                  <a:txBody>
                    <a:bodyPr/>
                    <a:lstStyle/>
                    <a:p>
                      <a:endParaRPr lang="tr-TR" sz="1400"/>
                    </a:p>
                  </a:txBody>
                  <a:tcPr marL="91439" marR="91439"/>
                </a:tc>
                <a:tc>
                  <a:txBody>
                    <a:bodyPr/>
                    <a:lstStyle/>
                    <a:p>
                      <a:endParaRPr lang="tr-TR" sz="1400"/>
                    </a:p>
                  </a:txBody>
                  <a:tcPr marL="91439" marR="91439"/>
                </a:tc>
                <a:tc>
                  <a:txBody>
                    <a:bodyPr/>
                    <a:lstStyle/>
                    <a:p>
                      <a:endParaRPr lang="tr-TR" sz="1400"/>
                    </a:p>
                  </a:txBody>
                  <a:tcPr marL="91439" marR="91439"/>
                </a:tc>
                <a:tc>
                  <a:txBody>
                    <a:bodyPr/>
                    <a:lstStyle/>
                    <a:p>
                      <a:endParaRPr lang="tr-TR" sz="1400" dirty="0"/>
                    </a:p>
                  </a:txBody>
                  <a:tcPr marL="91439" marR="91439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2" name="Metin kutusu 1"/>
          <p:cNvSpPr txBox="1"/>
          <p:nvPr/>
        </p:nvSpPr>
        <p:spPr>
          <a:xfrm>
            <a:off x="1220975" y="5649829"/>
            <a:ext cx="6722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mtClean="0"/>
              <a:t>kayıt</a:t>
            </a:r>
            <a:endParaRPr lang="tr-TR"/>
          </a:p>
        </p:txBody>
      </p:sp>
      <p:cxnSp>
        <p:nvCxnSpPr>
          <p:cNvPr id="7" name="Düz Ok Bağlayıcısı 6"/>
          <p:cNvCxnSpPr>
            <a:stCxn id="2" idx="3"/>
          </p:cNvCxnSpPr>
          <p:nvPr/>
        </p:nvCxnSpPr>
        <p:spPr>
          <a:xfrm flipV="1">
            <a:off x="1893210" y="5517232"/>
            <a:ext cx="1053191" cy="31726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Düz Ok Bağlayıcısı 10"/>
          <p:cNvCxnSpPr>
            <a:stCxn id="2" idx="3"/>
          </p:cNvCxnSpPr>
          <p:nvPr/>
        </p:nvCxnSpPr>
        <p:spPr>
          <a:xfrm>
            <a:off x="1893210" y="5834495"/>
            <a:ext cx="1053191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Düz Ok Bağlayıcısı 16"/>
          <p:cNvCxnSpPr>
            <a:stCxn id="2" idx="3"/>
          </p:cNvCxnSpPr>
          <p:nvPr/>
        </p:nvCxnSpPr>
        <p:spPr>
          <a:xfrm>
            <a:off x="1893210" y="5834495"/>
            <a:ext cx="1053191" cy="33080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Slayt Numarası Yer Tutucus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50176-7E28-4E48-BDCC-E34EC1383F0D}" type="slidenum">
              <a:rPr lang="tr-TR" smtClean="0"/>
              <a:t>20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92186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r-TR" altLang="tr-TR" smtClean="0">
                <a:solidFill>
                  <a:schemeClr val="accent6">
                    <a:tint val="1000"/>
                  </a:schemeClr>
                </a:solidFill>
              </a:rPr>
              <a:t>Tablo</a:t>
            </a:r>
          </a:p>
        </p:txBody>
      </p:sp>
      <p:sp>
        <p:nvSpPr>
          <p:cNvPr id="23555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/>
            <a:r>
              <a:rPr lang="tr-TR" altLang="tr-TR" smtClean="0"/>
              <a:t>Bir veritabanı tablolarda saklanan verilerden oluşur.</a:t>
            </a:r>
          </a:p>
          <a:p>
            <a:pPr algn="just" eaLnBrk="1" hangingPunct="1"/>
            <a:r>
              <a:rPr lang="tr-TR" altLang="tr-TR" smtClean="0"/>
              <a:t>Tablolar verilerin satırlar ve sütunlar halinde düzenlenmesiyle oluşan veri grubudur.</a:t>
            </a:r>
          </a:p>
          <a:p>
            <a:pPr algn="just" eaLnBrk="1" hangingPunct="1"/>
            <a:r>
              <a:rPr lang="tr-TR" altLang="tr-TR" smtClean="0"/>
              <a:t>Örneğin ders içeriği ve öğrenci bilgilerini veritabanında saklamak için 2 tablo oluşturulabilir:</a:t>
            </a:r>
          </a:p>
          <a:p>
            <a:pPr lvl="1" algn="just" eaLnBrk="1" hangingPunct="1"/>
            <a:r>
              <a:rPr lang="tr-TR" altLang="tr-TR" smtClean="0"/>
              <a:t>Ogrenci_bilgileri</a:t>
            </a:r>
          </a:p>
          <a:p>
            <a:pPr lvl="1" algn="just" eaLnBrk="1" hangingPunct="1"/>
            <a:r>
              <a:rPr lang="tr-TR" altLang="tr-TR" smtClean="0"/>
              <a:t>icerik</a:t>
            </a:r>
          </a:p>
        </p:txBody>
      </p:sp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50176-7E28-4E48-BDCC-E34EC1383F0D}" type="slidenum">
              <a:rPr lang="tr-TR" smtClean="0"/>
              <a:t>21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35172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r-TR" altLang="tr-TR" smtClean="0">
                <a:solidFill>
                  <a:schemeClr val="accent6">
                    <a:tint val="1000"/>
                  </a:schemeClr>
                </a:solidFill>
              </a:rPr>
              <a:t>Tablo</a:t>
            </a:r>
          </a:p>
        </p:txBody>
      </p:sp>
      <p:sp>
        <p:nvSpPr>
          <p:cNvPr id="24579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tr-TR" altLang="tr-TR" smtClean="0"/>
              <a:t>Tablo içindeki her bir  bilgi kayıt,</a:t>
            </a:r>
          </a:p>
          <a:p>
            <a:pPr eaLnBrk="1" hangingPunct="1"/>
            <a:r>
              <a:rPr lang="tr-TR" altLang="tr-TR" smtClean="0"/>
              <a:t>Sütunlar ise </a:t>
            </a:r>
            <a:r>
              <a:rPr lang="tr-TR" altLang="tr-TR" smtClean="0">
                <a:solidFill>
                  <a:schemeClr val="accent1"/>
                </a:solidFill>
              </a:rPr>
              <a:t>alan</a:t>
            </a:r>
            <a:r>
              <a:rPr lang="tr-TR" altLang="tr-TR" smtClean="0"/>
              <a:t> olarak isimlendirilir.</a:t>
            </a:r>
          </a:p>
          <a:p>
            <a:pPr eaLnBrk="1" hangingPunct="1"/>
            <a:r>
              <a:rPr lang="tr-TR" altLang="tr-TR" smtClean="0"/>
              <a:t>Örneğin öğrenci bilgileri tablosunda</a:t>
            </a:r>
          </a:p>
          <a:p>
            <a:pPr lvl="1" eaLnBrk="1" hangingPunct="1"/>
            <a:r>
              <a:rPr lang="tr-TR" altLang="tr-TR" smtClean="0"/>
              <a:t>Öğrenci numarası, </a:t>
            </a:r>
          </a:p>
          <a:p>
            <a:pPr lvl="1" eaLnBrk="1" hangingPunct="1"/>
            <a:r>
              <a:rPr lang="tr-TR" altLang="tr-TR" smtClean="0"/>
              <a:t>adı soyadı, </a:t>
            </a:r>
          </a:p>
          <a:p>
            <a:pPr lvl="1" eaLnBrk="1" hangingPunct="1"/>
            <a:r>
              <a:rPr lang="tr-TR" altLang="tr-TR" smtClean="0"/>
              <a:t>doğum tarihi, </a:t>
            </a:r>
          </a:p>
          <a:p>
            <a:pPr lvl="1" eaLnBrk="1" hangingPunct="1"/>
            <a:r>
              <a:rPr lang="tr-TR" altLang="tr-TR" smtClean="0"/>
              <a:t>doğum yeri, </a:t>
            </a:r>
          </a:p>
          <a:p>
            <a:pPr lvl="1" eaLnBrk="1" hangingPunct="1"/>
            <a:r>
              <a:rPr lang="tr-TR" altLang="tr-TR" smtClean="0"/>
              <a:t>e-mail adresi</a:t>
            </a:r>
          </a:p>
          <a:p>
            <a:pPr eaLnBrk="1" hangingPunct="1">
              <a:buFont typeface="Wingdings 2" pitchFamily="18" charset="2"/>
              <a:buNone/>
            </a:pPr>
            <a:r>
              <a:rPr lang="tr-TR" altLang="tr-TR" smtClean="0"/>
              <a:t>  bilgileri yer alabilir:</a:t>
            </a:r>
          </a:p>
        </p:txBody>
      </p:sp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50176-7E28-4E48-BDCC-E34EC1383F0D}" type="slidenum">
              <a:rPr lang="tr-TR" smtClean="0"/>
              <a:t>22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39707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r-TR" altLang="tr-TR" smtClean="0">
                <a:solidFill>
                  <a:schemeClr val="accent6">
                    <a:tint val="1000"/>
                  </a:schemeClr>
                </a:solidFill>
              </a:rPr>
              <a:t>Tablo</a:t>
            </a:r>
          </a:p>
        </p:txBody>
      </p:sp>
      <p:sp>
        <p:nvSpPr>
          <p:cNvPr id="25603" name="2 İçerik Yer Tutucusu"/>
          <p:cNvSpPr>
            <a:spLocks noGrp="1"/>
          </p:cNvSpPr>
          <p:nvPr>
            <p:ph idx="1"/>
          </p:nvPr>
        </p:nvSpPr>
        <p:spPr>
          <a:xfrm>
            <a:off x="428625" y="1928813"/>
            <a:ext cx="8229600" cy="4389437"/>
          </a:xfrm>
        </p:spPr>
        <p:txBody>
          <a:bodyPr/>
          <a:lstStyle/>
          <a:p>
            <a:pPr lvl="1" eaLnBrk="1" hangingPunct="1"/>
            <a:endParaRPr lang="tr-TR" altLang="tr-TR" smtClean="0"/>
          </a:p>
          <a:p>
            <a:pPr lvl="1" eaLnBrk="1" hangingPunct="1"/>
            <a:endParaRPr lang="tr-TR" altLang="tr-TR" smtClean="0"/>
          </a:p>
          <a:p>
            <a:pPr lvl="1" eaLnBrk="1" hangingPunct="1"/>
            <a:endParaRPr lang="tr-TR" altLang="tr-TR" smtClean="0"/>
          </a:p>
          <a:p>
            <a:pPr lvl="1" eaLnBrk="1" hangingPunct="1"/>
            <a:endParaRPr lang="tr-TR" altLang="tr-TR" smtClean="0"/>
          </a:p>
        </p:txBody>
      </p:sp>
      <p:sp>
        <p:nvSpPr>
          <p:cNvPr id="10" name="9 Şeritli Sağ Ok"/>
          <p:cNvSpPr/>
          <p:nvPr/>
        </p:nvSpPr>
        <p:spPr>
          <a:xfrm>
            <a:off x="4929188" y="3357563"/>
            <a:ext cx="714375" cy="357187"/>
          </a:xfrm>
          <a:prstGeom prst="strip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tr-TR"/>
          </a:p>
        </p:txBody>
      </p:sp>
      <p:sp>
        <p:nvSpPr>
          <p:cNvPr id="25605" name="10 Metin kutusu"/>
          <p:cNvSpPr txBox="1">
            <a:spLocks noChangeArrowheads="1"/>
          </p:cNvSpPr>
          <p:nvPr/>
        </p:nvSpPr>
        <p:spPr bwMode="auto">
          <a:xfrm>
            <a:off x="5857875" y="3214688"/>
            <a:ext cx="909638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tr-TR" altLang="tr-TR" sz="2800">
                <a:solidFill>
                  <a:schemeClr val="accent1"/>
                </a:solidFill>
                <a:latin typeface="Constantia" pitchFamily="18" charset="0"/>
              </a:rPr>
              <a:t>Alan</a:t>
            </a:r>
          </a:p>
        </p:txBody>
      </p:sp>
      <p:graphicFrame>
        <p:nvGraphicFramePr>
          <p:cNvPr id="7" name="6 Tablo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68661284"/>
              </p:ext>
            </p:extLst>
          </p:nvPr>
        </p:nvGraphicFramePr>
        <p:xfrm>
          <a:off x="500063" y="2357438"/>
          <a:ext cx="7715250" cy="25955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976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3127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6124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9719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32787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795">
                <a:tc>
                  <a:txBody>
                    <a:bodyPr/>
                    <a:lstStyle/>
                    <a:p>
                      <a:r>
                        <a:rPr lang="tr-TR" sz="1800" dirty="0" err="1" smtClean="0"/>
                        <a:t>Ogr</a:t>
                      </a:r>
                      <a:r>
                        <a:rPr lang="tr-TR" sz="1800" dirty="0" smtClean="0"/>
                        <a:t>_no</a:t>
                      </a:r>
                      <a:endParaRPr lang="tr-TR" sz="1800" dirty="0"/>
                    </a:p>
                  </a:txBody>
                  <a:tcPr marL="91439" marR="91439" marT="45714" marB="45714"/>
                </a:tc>
                <a:tc>
                  <a:txBody>
                    <a:bodyPr/>
                    <a:lstStyle/>
                    <a:p>
                      <a:r>
                        <a:rPr lang="tr-TR" sz="1800" dirty="0" smtClean="0"/>
                        <a:t>Ad_</a:t>
                      </a:r>
                      <a:r>
                        <a:rPr lang="tr-TR" sz="1800" dirty="0" err="1" smtClean="0"/>
                        <a:t>soyad</a:t>
                      </a:r>
                      <a:endParaRPr lang="tr-TR" sz="1800" dirty="0"/>
                    </a:p>
                  </a:txBody>
                  <a:tcPr marL="91439" marR="91439" marT="45714" marB="45714"/>
                </a:tc>
                <a:tc>
                  <a:txBody>
                    <a:bodyPr/>
                    <a:lstStyle/>
                    <a:p>
                      <a:r>
                        <a:rPr lang="tr-TR" sz="1800" dirty="0" smtClean="0"/>
                        <a:t>d_tarih</a:t>
                      </a:r>
                      <a:endParaRPr lang="tr-TR" sz="1800" dirty="0"/>
                    </a:p>
                  </a:txBody>
                  <a:tcPr marL="91439" marR="91439" marT="45714" marB="45714"/>
                </a:tc>
                <a:tc>
                  <a:txBody>
                    <a:bodyPr/>
                    <a:lstStyle/>
                    <a:p>
                      <a:r>
                        <a:rPr lang="tr-TR" sz="1800" dirty="0" smtClean="0"/>
                        <a:t>d_yeri</a:t>
                      </a:r>
                      <a:endParaRPr lang="tr-TR" sz="1800" dirty="0"/>
                    </a:p>
                  </a:txBody>
                  <a:tcPr marL="91439" marR="91439" marT="45714" marB="45714"/>
                </a:tc>
                <a:tc>
                  <a:txBody>
                    <a:bodyPr/>
                    <a:lstStyle/>
                    <a:p>
                      <a:r>
                        <a:rPr lang="tr-TR" sz="1800" dirty="0" smtClean="0"/>
                        <a:t>e-mail </a:t>
                      </a:r>
                      <a:endParaRPr lang="tr-TR" sz="1800" dirty="0"/>
                    </a:p>
                  </a:txBody>
                  <a:tcPr marL="91439" marR="91439" marT="45714" marB="45714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795"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1</a:t>
                      </a:r>
                    </a:p>
                  </a:txBody>
                  <a:tcPr marL="91439" marR="91439" marT="45714" marB="45714"/>
                </a:tc>
                <a:tc>
                  <a:txBody>
                    <a:bodyPr/>
                    <a:lstStyle/>
                    <a:p>
                      <a:r>
                        <a:rPr lang="tr-TR" sz="1600" smtClean="0"/>
                        <a:t>Ali Uğur</a:t>
                      </a:r>
                      <a:endParaRPr lang="tr-TR" sz="1600" dirty="0"/>
                    </a:p>
                  </a:txBody>
                  <a:tcPr marL="91439" marR="91439" marT="45714" marB="45714"/>
                </a:tc>
                <a:tc>
                  <a:txBody>
                    <a:bodyPr/>
                    <a:lstStyle/>
                    <a:p>
                      <a:r>
                        <a:rPr lang="tr-TR" sz="1600" smtClean="0"/>
                        <a:t>11.11.1982</a:t>
                      </a:r>
                      <a:endParaRPr lang="tr-TR" sz="1600" dirty="0"/>
                    </a:p>
                  </a:txBody>
                  <a:tcPr marL="91439" marR="91439" marT="45714" marB="45714"/>
                </a:tc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Konya</a:t>
                      </a:r>
                      <a:endParaRPr lang="tr-TR" sz="1600" dirty="0"/>
                    </a:p>
                  </a:txBody>
                  <a:tcPr marL="91439" marR="91439" marT="45714" marB="45714"/>
                </a:tc>
                <a:tc>
                  <a:txBody>
                    <a:bodyPr/>
                    <a:lstStyle/>
                    <a:p>
                      <a:r>
                        <a:rPr lang="tr-TR" sz="1600" smtClean="0"/>
                        <a:t>augur@konya.edu.tr</a:t>
                      </a:r>
                      <a:endParaRPr lang="tr-TR" sz="1600" dirty="0"/>
                    </a:p>
                  </a:txBody>
                  <a:tcPr marL="91439" marR="91439" marT="45714" marB="45714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795"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2</a:t>
                      </a:r>
                      <a:endParaRPr lang="tr-TR" sz="1600" dirty="0"/>
                    </a:p>
                  </a:txBody>
                  <a:tcPr marL="91439" marR="91439" marT="45714" marB="45714"/>
                </a:tc>
                <a:tc>
                  <a:txBody>
                    <a:bodyPr/>
                    <a:lstStyle/>
                    <a:p>
                      <a:r>
                        <a:rPr lang="tr-TR" sz="1600" smtClean="0"/>
                        <a:t>Zerrin Pınar</a:t>
                      </a:r>
                      <a:endParaRPr lang="tr-TR" sz="1600" dirty="0"/>
                    </a:p>
                  </a:txBody>
                  <a:tcPr marL="91439" marR="91439" marT="45714" marB="45714"/>
                </a:tc>
                <a:tc>
                  <a:txBody>
                    <a:bodyPr/>
                    <a:lstStyle/>
                    <a:p>
                      <a:r>
                        <a:rPr lang="tr-TR" sz="1600" smtClean="0"/>
                        <a:t>21.10.1978</a:t>
                      </a:r>
                      <a:endParaRPr lang="tr-TR" sz="1600" dirty="0"/>
                    </a:p>
                  </a:txBody>
                  <a:tcPr marL="91439" marR="91439" marT="45714" marB="45714"/>
                </a:tc>
                <a:tc>
                  <a:txBody>
                    <a:bodyPr/>
                    <a:lstStyle/>
                    <a:p>
                      <a:r>
                        <a:rPr lang="tr-TR" sz="1600" smtClean="0"/>
                        <a:t>İzmir</a:t>
                      </a:r>
                      <a:endParaRPr lang="tr-TR" sz="1600" dirty="0"/>
                    </a:p>
                  </a:txBody>
                  <a:tcPr marL="91439" marR="91439" marT="45714" marB="45714"/>
                </a:tc>
                <a:tc>
                  <a:txBody>
                    <a:bodyPr/>
                    <a:lstStyle/>
                    <a:p>
                      <a:r>
                        <a:rPr lang="tr-TR" sz="1600" smtClean="0"/>
                        <a:t>zpinar@konya.edu.tr</a:t>
                      </a:r>
                      <a:endParaRPr lang="tr-TR" sz="1600" dirty="0"/>
                    </a:p>
                  </a:txBody>
                  <a:tcPr marL="91439" marR="91439" marT="45714" marB="45714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795"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3</a:t>
                      </a:r>
                      <a:endParaRPr lang="tr-TR" sz="1600" dirty="0"/>
                    </a:p>
                  </a:txBody>
                  <a:tcPr marL="91439" marR="91439" marT="45714" marB="45714"/>
                </a:tc>
                <a:tc>
                  <a:txBody>
                    <a:bodyPr/>
                    <a:lstStyle/>
                    <a:p>
                      <a:r>
                        <a:rPr lang="tr-TR" sz="1600" smtClean="0"/>
                        <a:t>Serdar  Öz</a:t>
                      </a:r>
                      <a:endParaRPr lang="tr-TR" sz="1600" dirty="0"/>
                    </a:p>
                  </a:txBody>
                  <a:tcPr marL="91439" marR="91439" marT="45714" marB="45714"/>
                </a:tc>
                <a:tc>
                  <a:txBody>
                    <a:bodyPr/>
                    <a:lstStyle/>
                    <a:p>
                      <a:r>
                        <a:rPr lang="tr-TR" sz="1600" smtClean="0"/>
                        <a:t>08.08.1980</a:t>
                      </a:r>
                      <a:endParaRPr lang="tr-TR" sz="1600" dirty="0"/>
                    </a:p>
                  </a:txBody>
                  <a:tcPr marL="91439" marR="91439" marT="45714" marB="45714"/>
                </a:tc>
                <a:tc>
                  <a:txBody>
                    <a:bodyPr/>
                    <a:lstStyle/>
                    <a:p>
                      <a:r>
                        <a:rPr lang="tr-TR" sz="1600" smtClean="0"/>
                        <a:t>Bursa</a:t>
                      </a:r>
                      <a:endParaRPr lang="tr-TR" sz="1600" dirty="0"/>
                    </a:p>
                  </a:txBody>
                  <a:tcPr marL="91439" marR="91439" marT="45714" marB="45714"/>
                </a:tc>
                <a:tc>
                  <a:txBody>
                    <a:bodyPr/>
                    <a:lstStyle/>
                    <a:p>
                      <a:r>
                        <a:rPr lang="tr-TR" sz="1600" smtClean="0"/>
                        <a:t>serdaroz@konya.edu.tr</a:t>
                      </a:r>
                      <a:endParaRPr lang="tr-TR" sz="1600" dirty="0"/>
                    </a:p>
                  </a:txBody>
                  <a:tcPr marL="91439" marR="91439" marT="45714" marB="45714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795"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4</a:t>
                      </a:r>
                      <a:endParaRPr lang="tr-TR" sz="1600" dirty="0"/>
                    </a:p>
                  </a:txBody>
                  <a:tcPr marL="91439" marR="91439" marT="45714" marB="45714"/>
                </a:tc>
                <a:tc>
                  <a:txBody>
                    <a:bodyPr/>
                    <a:lstStyle/>
                    <a:p>
                      <a:r>
                        <a:rPr lang="tr-TR" sz="1600" smtClean="0"/>
                        <a:t>Pınar Demir</a:t>
                      </a:r>
                      <a:endParaRPr lang="tr-TR" sz="1600" dirty="0"/>
                    </a:p>
                  </a:txBody>
                  <a:tcPr marL="91439" marR="91439" marT="45714" marB="45714"/>
                </a:tc>
                <a:tc>
                  <a:txBody>
                    <a:bodyPr/>
                    <a:lstStyle/>
                    <a:p>
                      <a:r>
                        <a:rPr lang="tr-TR" sz="1600" smtClean="0"/>
                        <a:t>01.02.1969</a:t>
                      </a:r>
                      <a:endParaRPr lang="tr-TR" sz="1600" dirty="0"/>
                    </a:p>
                  </a:txBody>
                  <a:tcPr marL="91439" marR="91439" marT="45714" marB="45714"/>
                </a:tc>
                <a:tc>
                  <a:txBody>
                    <a:bodyPr/>
                    <a:lstStyle/>
                    <a:p>
                      <a:r>
                        <a:rPr lang="tr-TR" sz="1600" smtClean="0"/>
                        <a:t>Denizli</a:t>
                      </a:r>
                      <a:endParaRPr lang="tr-TR" sz="1600" dirty="0"/>
                    </a:p>
                  </a:txBody>
                  <a:tcPr marL="91439" marR="91439" marT="45714" marB="45714"/>
                </a:tc>
                <a:tc>
                  <a:txBody>
                    <a:bodyPr/>
                    <a:lstStyle/>
                    <a:p>
                      <a:r>
                        <a:rPr lang="tr-TR" sz="1600" smtClean="0"/>
                        <a:t>pinard@konya.edu.tr</a:t>
                      </a:r>
                      <a:endParaRPr lang="tr-TR" sz="1600" dirty="0"/>
                    </a:p>
                  </a:txBody>
                  <a:tcPr marL="91439" marR="91439" marT="45714" marB="45714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795"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5</a:t>
                      </a:r>
                      <a:endParaRPr lang="tr-TR" sz="1600" dirty="0"/>
                    </a:p>
                  </a:txBody>
                  <a:tcPr marL="91439" marR="91439" marT="45714" marB="45714"/>
                </a:tc>
                <a:tc>
                  <a:txBody>
                    <a:bodyPr/>
                    <a:lstStyle/>
                    <a:p>
                      <a:r>
                        <a:rPr lang="tr-TR" sz="1600" smtClean="0"/>
                        <a:t>Sema Polat</a:t>
                      </a:r>
                      <a:endParaRPr lang="tr-TR" sz="1600" dirty="0"/>
                    </a:p>
                  </a:txBody>
                  <a:tcPr marL="91439" marR="91439" marT="45714" marB="45714"/>
                </a:tc>
                <a:tc>
                  <a:txBody>
                    <a:bodyPr/>
                    <a:lstStyle/>
                    <a:p>
                      <a:r>
                        <a:rPr lang="tr-TR" sz="1600" smtClean="0"/>
                        <a:t>22.08.1986</a:t>
                      </a:r>
                      <a:endParaRPr lang="tr-TR" sz="1600" dirty="0"/>
                    </a:p>
                  </a:txBody>
                  <a:tcPr marL="91439" marR="91439" marT="45714" marB="45714"/>
                </a:tc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Antalya</a:t>
                      </a:r>
                      <a:endParaRPr lang="tr-TR" sz="1600" dirty="0"/>
                    </a:p>
                  </a:txBody>
                  <a:tcPr marL="91439" marR="91439" marT="45714" marB="45714"/>
                </a:tc>
                <a:tc>
                  <a:txBody>
                    <a:bodyPr/>
                    <a:lstStyle/>
                    <a:p>
                      <a:r>
                        <a:rPr lang="tr-TR" sz="1600" smtClean="0"/>
                        <a:t>spolat@konya.edu.tr</a:t>
                      </a:r>
                      <a:endParaRPr lang="tr-TR" sz="1600" dirty="0"/>
                    </a:p>
                  </a:txBody>
                  <a:tcPr marL="91439" marR="91439" marT="45714" marB="45714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795"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6</a:t>
                      </a:r>
                      <a:endParaRPr lang="tr-TR" sz="1600" dirty="0"/>
                    </a:p>
                  </a:txBody>
                  <a:tcPr marL="91439" marR="91439" marT="45714" marB="45714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600" smtClean="0"/>
                        <a:t>Hakan Gülpınar</a:t>
                      </a:r>
                    </a:p>
                  </a:txBody>
                  <a:tcPr marL="91439" marR="91439" marT="45714" marB="45714"/>
                </a:tc>
                <a:tc>
                  <a:txBody>
                    <a:bodyPr/>
                    <a:lstStyle/>
                    <a:p>
                      <a:r>
                        <a:rPr lang="tr-TR" sz="1600" smtClean="0"/>
                        <a:t>02.12.1978</a:t>
                      </a:r>
                      <a:endParaRPr lang="tr-TR" sz="1600" dirty="0"/>
                    </a:p>
                  </a:txBody>
                  <a:tcPr marL="91439" marR="91439" marT="45714" marB="45714"/>
                </a:tc>
                <a:tc>
                  <a:txBody>
                    <a:bodyPr/>
                    <a:lstStyle/>
                    <a:p>
                      <a:r>
                        <a:rPr lang="tr-TR" sz="1600" smtClean="0"/>
                        <a:t>Konya</a:t>
                      </a:r>
                      <a:endParaRPr lang="tr-TR" sz="1600" dirty="0"/>
                    </a:p>
                  </a:txBody>
                  <a:tcPr marL="91439" marR="91439" marT="45714" marB="45714"/>
                </a:tc>
                <a:tc>
                  <a:txBody>
                    <a:bodyPr/>
                    <a:lstStyle/>
                    <a:p>
                      <a:r>
                        <a:rPr lang="tr-TR" sz="1600" smtClean="0"/>
                        <a:t>hakang@konya.edu.tr</a:t>
                      </a:r>
                      <a:endParaRPr lang="tr-TR" sz="1600" dirty="0"/>
                    </a:p>
                  </a:txBody>
                  <a:tcPr marL="91439" marR="91439" marT="45714" marB="45714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12" name="11 Akış Çizelgesi: İşlem"/>
          <p:cNvSpPr/>
          <p:nvPr/>
        </p:nvSpPr>
        <p:spPr>
          <a:xfrm>
            <a:off x="428625" y="2286000"/>
            <a:ext cx="1071563" cy="571500"/>
          </a:xfrm>
          <a:prstGeom prst="flowChartProcess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tr-TR"/>
          </a:p>
        </p:txBody>
      </p:sp>
      <p:sp>
        <p:nvSpPr>
          <p:cNvPr id="13" name="12 Akış Çizelgesi: İşlem"/>
          <p:cNvSpPr/>
          <p:nvPr/>
        </p:nvSpPr>
        <p:spPr>
          <a:xfrm>
            <a:off x="1571625" y="2286000"/>
            <a:ext cx="1857375" cy="571500"/>
          </a:xfrm>
          <a:prstGeom prst="flowChartProcess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tr-TR"/>
          </a:p>
        </p:txBody>
      </p:sp>
      <p:sp>
        <p:nvSpPr>
          <p:cNvPr id="14" name="13 Akış Çizelgesi: İşlem"/>
          <p:cNvSpPr/>
          <p:nvPr/>
        </p:nvSpPr>
        <p:spPr>
          <a:xfrm>
            <a:off x="3500438" y="2286000"/>
            <a:ext cx="1071562" cy="571500"/>
          </a:xfrm>
          <a:prstGeom prst="flowChartProcess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tr-TR"/>
          </a:p>
        </p:txBody>
      </p:sp>
      <p:sp>
        <p:nvSpPr>
          <p:cNvPr id="15" name="14 Akış Çizelgesi: İşlem"/>
          <p:cNvSpPr/>
          <p:nvPr/>
        </p:nvSpPr>
        <p:spPr>
          <a:xfrm>
            <a:off x="4714875" y="2286000"/>
            <a:ext cx="1071563" cy="571500"/>
          </a:xfrm>
          <a:prstGeom prst="flowChartProcess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tr-TR"/>
          </a:p>
        </p:txBody>
      </p:sp>
      <p:sp>
        <p:nvSpPr>
          <p:cNvPr id="16" name="15 Akış Çizelgesi: İşlem"/>
          <p:cNvSpPr/>
          <p:nvPr/>
        </p:nvSpPr>
        <p:spPr>
          <a:xfrm>
            <a:off x="5929313" y="2286000"/>
            <a:ext cx="1071562" cy="571500"/>
          </a:xfrm>
          <a:prstGeom prst="flowChartProcess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tr-TR"/>
          </a:p>
        </p:txBody>
      </p:sp>
      <p:sp>
        <p:nvSpPr>
          <p:cNvPr id="25661" name="18 Metin kutusu"/>
          <p:cNvSpPr txBox="1">
            <a:spLocks noChangeArrowheads="1"/>
          </p:cNvSpPr>
          <p:nvPr/>
        </p:nvSpPr>
        <p:spPr bwMode="auto">
          <a:xfrm>
            <a:off x="3662363" y="986368"/>
            <a:ext cx="909637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tr-TR" altLang="tr-TR" sz="2800">
                <a:solidFill>
                  <a:srgbClr val="FF0000"/>
                </a:solidFill>
                <a:latin typeface="Constantia" pitchFamily="18" charset="0"/>
              </a:rPr>
              <a:t>Alan</a:t>
            </a:r>
          </a:p>
        </p:txBody>
      </p:sp>
      <p:sp>
        <p:nvSpPr>
          <p:cNvPr id="20" name="19 Akış Çizelgesi: İşlem"/>
          <p:cNvSpPr/>
          <p:nvPr/>
        </p:nvSpPr>
        <p:spPr>
          <a:xfrm>
            <a:off x="428625" y="4572000"/>
            <a:ext cx="7929563" cy="428625"/>
          </a:xfrm>
          <a:prstGeom prst="flowChartProcess">
            <a:avLst/>
          </a:prstGeom>
          <a:noFill/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tr-TR"/>
          </a:p>
        </p:txBody>
      </p:sp>
      <p:sp>
        <p:nvSpPr>
          <p:cNvPr id="21" name="20 Metin kutusu"/>
          <p:cNvSpPr txBox="1"/>
          <p:nvPr/>
        </p:nvSpPr>
        <p:spPr>
          <a:xfrm>
            <a:off x="3898900" y="5595938"/>
            <a:ext cx="989012" cy="5238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r-TR" sz="2800" dirty="0">
                <a:solidFill>
                  <a:srgbClr val="FF0000"/>
                </a:solidFill>
                <a:latin typeface="Constantia" pitchFamily="18" charset="0"/>
              </a:rPr>
              <a:t>Kayıt</a:t>
            </a:r>
          </a:p>
        </p:txBody>
      </p:sp>
      <p:cxnSp>
        <p:nvCxnSpPr>
          <p:cNvPr id="3" name="Düz Ok Bağlayıcısı 2"/>
          <p:cNvCxnSpPr>
            <a:stCxn id="25661" idx="2"/>
            <a:endCxn id="12" idx="0"/>
          </p:cNvCxnSpPr>
          <p:nvPr/>
        </p:nvCxnSpPr>
        <p:spPr>
          <a:xfrm flipH="1">
            <a:off x="964407" y="1510243"/>
            <a:ext cx="3152775" cy="77575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Düz Ok Bağlayıcısı 4"/>
          <p:cNvCxnSpPr>
            <a:endCxn id="13" idx="0"/>
          </p:cNvCxnSpPr>
          <p:nvPr/>
        </p:nvCxnSpPr>
        <p:spPr>
          <a:xfrm flipH="1">
            <a:off x="2500313" y="1510243"/>
            <a:ext cx="1637506" cy="77575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Düz Ok Bağlayıcısı 7"/>
          <p:cNvCxnSpPr>
            <a:endCxn id="14" idx="0"/>
          </p:cNvCxnSpPr>
          <p:nvPr/>
        </p:nvCxnSpPr>
        <p:spPr>
          <a:xfrm flipH="1">
            <a:off x="4036219" y="1510243"/>
            <a:ext cx="101600" cy="77575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Düz Ok Bağlayıcısı 10"/>
          <p:cNvCxnSpPr>
            <a:endCxn id="15" idx="0"/>
          </p:cNvCxnSpPr>
          <p:nvPr/>
        </p:nvCxnSpPr>
        <p:spPr>
          <a:xfrm>
            <a:off x="4137819" y="1510243"/>
            <a:ext cx="1112838" cy="77575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Düz Ok Bağlayıcısı 17"/>
          <p:cNvCxnSpPr>
            <a:stCxn id="25661" idx="2"/>
          </p:cNvCxnSpPr>
          <p:nvPr/>
        </p:nvCxnSpPr>
        <p:spPr>
          <a:xfrm>
            <a:off x="4117182" y="1510243"/>
            <a:ext cx="2347912" cy="77575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Dirsek Bağlayıcısı 23"/>
          <p:cNvCxnSpPr>
            <a:stCxn id="20" idx="3"/>
            <a:endCxn id="21" idx="1"/>
          </p:cNvCxnSpPr>
          <p:nvPr/>
        </p:nvCxnSpPr>
        <p:spPr>
          <a:xfrm flipH="1">
            <a:off x="3898900" y="4786313"/>
            <a:ext cx="4459288" cy="1071563"/>
          </a:xfrm>
          <a:prstGeom prst="bentConnector5">
            <a:avLst>
              <a:gd name="adj1" fmla="val -5126"/>
              <a:gd name="adj2" fmla="val 47778"/>
              <a:gd name="adj3" fmla="val 105126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50176-7E28-4E48-BDCC-E34EC1383F0D}" type="slidenum">
              <a:rPr lang="tr-TR" smtClean="0"/>
              <a:t>23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14742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r-TR" altLang="tr-TR" smtClean="0">
                <a:solidFill>
                  <a:schemeClr val="accent6">
                    <a:tint val="1000"/>
                  </a:schemeClr>
                </a:solidFill>
              </a:rPr>
              <a:t>Veri Türleri</a:t>
            </a:r>
          </a:p>
        </p:txBody>
      </p:sp>
      <p:sp>
        <p:nvSpPr>
          <p:cNvPr id="26627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/>
            <a:r>
              <a:rPr lang="tr-TR" altLang="tr-TR" smtClean="0"/>
              <a:t>Veri tabanında tutulan kayıtların yapısı hakkında bilgi sahibi olmak için alanların bazı özelliklerinin önceden tanımlanması gerekir.</a:t>
            </a:r>
          </a:p>
          <a:p>
            <a:pPr algn="just" eaLnBrk="1" hangingPunct="1"/>
            <a:endParaRPr lang="tr-TR" altLang="tr-TR" smtClean="0"/>
          </a:p>
          <a:p>
            <a:pPr algn="just" eaLnBrk="1" hangingPunct="1"/>
            <a:r>
              <a:rPr lang="tr-TR" altLang="tr-TR" smtClean="0"/>
              <a:t>Örneğin </a:t>
            </a:r>
          </a:p>
          <a:p>
            <a:pPr lvl="1" algn="just"/>
            <a:r>
              <a:rPr lang="tr-TR" altLang="tr-TR" smtClean="0"/>
              <a:t>Öğrenci numarasının mutlaka tam sayı, </a:t>
            </a:r>
          </a:p>
          <a:p>
            <a:pPr lvl="1" algn="just"/>
            <a:r>
              <a:rPr lang="tr-TR" altLang="tr-TR"/>
              <a:t>A</a:t>
            </a:r>
            <a:r>
              <a:rPr lang="tr-TR" altLang="tr-TR" smtClean="0"/>
              <a:t>d soyad bilgilerinin harflerden oluşması gibi</a:t>
            </a:r>
            <a:endParaRPr lang="tr-TR" altLang="tr-TR"/>
          </a:p>
          <a:p>
            <a:pPr marL="365760" lvl="1" indent="0" algn="just">
              <a:buNone/>
            </a:pPr>
            <a:endParaRPr lang="tr-TR" altLang="tr-TR" smtClean="0"/>
          </a:p>
          <a:p>
            <a:pPr marL="365760" lvl="1" indent="0" algn="just">
              <a:buNone/>
            </a:pPr>
            <a:endParaRPr lang="tr-TR" altLang="tr-TR" smtClean="0"/>
          </a:p>
        </p:txBody>
      </p:sp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50176-7E28-4E48-BDCC-E34EC1383F0D}" type="slidenum">
              <a:rPr lang="tr-TR" smtClean="0"/>
              <a:t>24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62553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r-TR"/>
              <a:t>Veri Türleri (Data Type)</a:t>
            </a:r>
            <a:endParaRPr lang="tr-TR" dirty="0"/>
          </a:p>
        </p:txBody>
      </p:sp>
      <p:sp>
        <p:nvSpPr>
          <p:cNvPr id="27651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/>
              <a:t>Bir veritabanı oluşturulurken, önce tablolar ve sonrada bu tablodaki her </a:t>
            </a:r>
            <a:r>
              <a:rPr lang="tr-TR" smtClean="0"/>
              <a:t>bir alanın </a:t>
            </a:r>
            <a:r>
              <a:rPr lang="tr-TR"/>
              <a:t>veri tiplerinin ne olacağı tanımlanmak zorundadır.</a:t>
            </a:r>
            <a:endParaRPr lang="tr-TR" altLang="tr-TR" b="1" smtClean="0"/>
          </a:p>
          <a:p>
            <a:pPr eaLnBrk="1" hangingPunct="1"/>
            <a:endParaRPr lang="tr-TR" altLang="tr-TR" b="1" smtClean="0"/>
          </a:p>
          <a:p>
            <a:pPr eaLnBrk="1" hangingPunct="1"/>
            <a:r>
              <a:rPr lang="tr-TR" altLang="tr-TR" b="1" smtClean="0"/>
              <a:t>Sayısal (Numeric)</a:t>
            </a:r>
          </a:p>
          <a:p>
            <a:pPr eaLnBrk="1" hangingPunct="1"/>
            <a:r>
              <a:rPr lang="tr-TR" altLang="tr-TR" b="1" smtClean="0"/>
              <a:t>Tarih Saat (Date and Time)</a:t>
            </a:r>
          </a:p>
          <a:p>
            <a:pPr eaLnBrk="1" hangingPunct="1"/>
            <a:r>
              <a:rPr lang="tr-TR" altLang="tr-TR" b="1" smtClean="0"/>
              <a:t>Metinsel (String)</a:t>
            </a:r>
          </a:p>
          <a:p>
            <a:pPr eaLnBrk="1" hangingPunct="1"/>
            <a:r>
              <a:rPr lang="tr-TR" altLang="tr-TR" b="1" smtClean="0"/>
              <a:t>Boolean (T/F)</a:t>
            </a:r>
            <a:endParaRPr lang="tr-TR" altLang="tr-TR" smtClean="0"/>
          </a:p>
        </p:txBody>
      </p:sp>
      <p:sp>
        <p:nvSpPr>
          <p:cNvPr id="3" name="Slayt Numarası Yer Tutucus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50176-7E28-4E48-BDCC-E34EC1383F0D}" type="slidenum">
              <a:rPr lang="tr-TR" smtClean="0"/>
              <a:t>25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8000869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Access Veri Tabanı Veri Tipleri</a:t>
            </a:r>
            <a:endParaRPr lang="tr-TR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27651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tr-TR" b="1" smtClean="0">
                <a:solidFill>
                  <a:schemeClr val="tx1"/>
                </a:solidFill>
              </a:rPr>
              <a:t>Metin</a:t>
            </a:r>
            <a:r>
              <a:rPr lang="tr-TR" b="1" smtClean="0"/>
              <a:t>: </a:t>
            </a:r>
            <a:r>
              <a:rPr lang="tr-TR" smtClean="0"/>
              <a:t>Bilgiler </a:t>
            </a:r>
            <a:r>
              <a:rPr lang="tr-TR"/>
              <a:t>harflerden veya hem harf hem de sayılardan </a:t>
            </a:r>
            <a:r>
              <a:rPr lang="tr-TR" smtClean="0"/>
              <a:t>oluşuyorsa kullanılacak </a:t>
            </a:r>
            <a:r>
              <a:rPr lang="tr-TR"/>
              <a:t>veri türüdür. Bu alana boşlukta dahil olmak üzere en fazla </a:t>
            </a:r>
            <a:r>
              <a:rPr lang="tr-TR" smtClean="0"/>
              <a:t>255 karakter </a:t>
            </a:r>
            <a:r>
              <a:rPr lang="tr-TR"/>
              <a:t>bilgi yazılabilir. Bu alana yazılan bilgiler sadece sayılardan da oluşabilir, </a:t>
            </a:r>
            <a:r>
              <a:rPr lang="tr-TR" smtClean="0"/>
              <a:t>ama yazılan </a:t>
            </a:r>
            <a:r>
              <a:rPr lang="tr-TR"/>
              <a:t>sayılar hesaplama işlemlerinde kullanılamazlar</a:t>
            </a:r>
            <a:r>
              <a:rPr lang="tr-TR" smtClean="0"/>
              <a:t>.</a:t>
            </a:r>
          </a:p>
          <a:p>
            <a:pPr algn="just"/>
            <a:endParaRPr lang="tr-TR"/>
          </a:p>
          <a:p>
            <a:pPr algn="just"/>
            <a:r>
              <a:rPr lang="tr-TR" b="1" smtClean="0">
                <a:solidFill>
                  <a:schemeClr val="tx1"/>
                </a:solidFill>
              </a:rPr>
              <a:t>Not</a:t>
            </a:r>
            <a:r>
              <a:rPr lang="tr-TR" b="1" smtClean="0"/>
              <a:t>: </a:t>
            </a:r>
            <a:r>
              <a:rPr lang="tr-TR"/>
              <a:t>Uzun metin yada metin ve sayı bileşimi kullanılabilir. Genelde açıklama </a:t>
            </a:r>
            <a:r>
              <a:rPr lang="tr-TR" smtClean="0"/>
              <a:t>yada </a:t>
            </a:r>
            <a:r>
              <a:rPr lang="tr-TR"/>
              <a:t>uzun bir not yazılacaksa bu alan kullanılır. 64.000 karakterle sınırlıdır</a:t>
            </a:r>
            <a:r>
              <a:rPr lang="tr-TR" smtClean="0"/>
              <a:t>.</a:t>
            </a:r>
          </a:p>
          <a:p>
            <a:pPr algn="just"/>
            <a:endParaRPr lang="tr-TR"/>
          </a:p>
          <a:p>
            <a:pPr algn="just"/>
            <a:r>
              <a:rPr lang="tr-TR" b="1" smtClean="0">
                <a:solidFill>
                  <a:schemeClr val="tx1"/>
                </a:solidFill>
              </a:rPr>
              <a:t>Sayı</a:t>
            </a:r>
            <a:r>
              <a:rPr lang="tr-TR" b="1" smtClean="0"/>
              <a:t>: </a:t>
            </a:r>
            <a:r>
              <a:rPr lang="tr-TR"/>
              <a:t>Öğrenci numarası, öğrencinin sınıfı gibi sayısal bilgiler için </a:t>
            </a:r>
            <a:r>
              <a:rPr lang="tr-TR" smtClean="0"/>
              <a:t>kullanılır. Sayısal </a:t>
            </a:r>
            <a:r>
              <a:rPr lang="tr-TR"/>
              <a:t>alanlar matematiksel hesaplamalarda kullanılabilir. Borç, alacak, </a:t>
            </a:r>
            <a:r>
              <a:rPr lang="tr-TR" smtClean="0"/>
              <a:t>öğrenci harcı </a:t>
            </a:r>
            <a:r>
              <a:rPr lang="tr-TR"/>
              <a:t>gibi</a:t>
            </a:r>
            <a:r>
              <a:rPr lang="tr-TR" smtClean="0"/>
              <a:t>.</a:t>
            </a:r>
          </a:p>
          <a:p>
            <a:pPr algn="just"/>
            <a:endParaRPr lang="tr-TR"/>
          </a:p>
          <a:p>
            <a:pPr algn="just"/>
            <a:r>
              <a:rPr lang="tr-TR" b="1" smtClean="0">
                <a:solidFill>
                  <a:schemeClr val="tx1"/>
                </a:solidFill>
              </a:rPr>
              <a:t>Tarih/Saat</a:t>
            </a:r>
            <a:r>
              <a:rPr lang="tr-TR" b="1" smtClean="0"/>
              <a:t>: </a:t>
            </a:r>
            <a:r>
              <a:rPr lang="tr-TR" smtClean="0"/>
              <a:t>Tarih </a:t>
            </a:r>
            <a:r>
              <a:rPr lang="tr-TR"/>
              <a:t>ve saat </a:t>
            </a:r>
            <a:r>
              <a:rPr lang="tr-TR" smtClean="0"/>
              <a:t>değerleri için kullanılır.</a:t>
            </a:r>
            <a:endParaRPr lang="tr-TR" altLang="tr-TR" smtClean="0"/>
          </a:p>
        </p:txBody>
      </p:sp>
      <p:sp>
        <p:nvSpPr>
          <p:cNvPr id="3" name="Slayt Numarası Yer Tutucus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50176-7E28-4E48-BDCC-E34EC1383F0D}" type="slidenum">
              <a:rPr lang="tr-TR" smtClean="0"/>
              <a:t>26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8598955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Access Veri Tabanı Veri Tipleri</a:t>
            </a:r>
            <a:endParaRPr lang="tr-TR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27651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tr-TR" b="1">
                <a:solidFill>
                  <a:schemeClr val="tx1"/>
                </a:solidFill>
              </a:rPr>
              <a:t>Para </a:t>
            </a:r>
            <a:r>
              <a:rPr lang="tr-TR" b="1" smtClean="0">
                <a:solidFill>
                  <a:schemeClr val="tx1"/>
                </a:solidFill>
              </a:rPr>
              <a:t>Birimi</a:t>
            </a:r>
            <a:r>
              <a:rPr lang="tr-TR" b="1" smtClean="0"/>
              <a:t>: </a:t>
            </a:r>
            <a:r>
              <a:rPr lang="tr-TR"/>
              <a:t>Bir ile dört arasındaki ondalık basamağı olan, </a:t>
            </a:r>
            <a:r>
              <a:rPr lang="tr-TR" smtClean="0"/>
              <a:t>matematik hesaplamalarında </a:t>
            </a:r>
            <a:r>
              <a:rPr lang="tr-TR"/>
              <a:t>kullanılan para birimi değerleri ve sayısal veriler</a:t>
            </a:r>
            <a:r>
              <a:rPr lang="tr-TR" smtClean="0"/>
              <a:t>.</a:t>
            </a:r>
          </a:p>
          <a:p>
            <a:pPr algn="just"/>
            <a:endParaRPr lang="tr-TR"/>
          </a:p>
          <a:p>
            <a:pPr algn="just"/>
            <a:r>
              <a:rPr lang="tr-TR" b="1" smtClean="0">
                <a:solidFill>
                  <a:schemeClr val="tx1"/>
                </a:solidFill>
              </a:rPr>
              <a:t>Otomatik Sayı</a:t>
            </a:r>
            <a:r>
              <a:rPr lang="tr-TR" b="1" smtClean="0"/>
              <a:t>: </a:t>
            </a:r>
            <a:r>
              <a:rPr lang="tr-TR" smtClean="0"/>
              <a:t>Her yeni kayıt için, </a:t>
            </a:r>
            <a:r>
              <a:rPr lang="tr-TR"/>
              <a:t>Access tarafından </a:t>
            </a:r>
            <a:r>
              <a:rPr lang="tr-TR" smtClean="0"/>
              <a:t>atanan benzersiz </a:t>
            </a:r>
            <a:r>
              <a:rPr lang="tr-TR"/>
              <a:t>ardışık </a:t>
            </a:r>
            <a:r>
              <a:rPr lang="tr-TR" smtClean="0"/>
              <a:t>ya </a:t>
            </a:r>
            <a:r>
              <a:rPr lang="tr-TR"/>
              <a:t>da rasgele sayılar. Otomatik sayı </a:t>
            </a:r>
            <a:r>
              <a:rPr lang="tr-TR" smtClean="0"/>
              <a:t>alanları değiştirilemez.</a:t>
            </a:r>
          </a:p>
          <a:p>
            <a:pPr algn="just"/>
            <a:endParaRPr lang="tr-TR"/>
          </a:p>
          <a:p>
            <a:pPr algn="just"/>
            <a:r>
              <a:rPr lang="tr-TR" b="1" smtClean="0">
                <a:solidFill>
                  <a:schemeClr val="tx1"/>
                </a:solidFill>
              </a:rPr>
              <a:t>Evet/Hayır</a:t>
            </a:r>
            <a:r>
              <a:rPr lang="tr-TR" b="1" smtClean="0"/>
              <a:t>: </a:t>
            </a:r>
            <a:r>
              <a:rPr lang="tr-TR"/>
              <a:t>Yalnızca iki değerden birini içeren alanlar Evet / Hayır, Doğru </a:t>
            </a:r>
            <a:r>
              <a:rPr lang="tr-TR" smtClean="0"/>
              <a:t>/ Yanlış</a:t>
            </a:r>
            <a:r>
              <a:rPr lang="tr-TR"/>
              <a:t>, Açık / Kapalı gibi alanlar gibi</a:t>
            </a:r>
            <a:r>
              <a:rPr lang="tr-TR" smtClean="0"/>
              <a:t>.</a:t>
            </a:r>
          </a:p>
          <a:p>
            <a:pPr algn="just"/>
            <a:endParaRPr lang="tr-TR"/>
          </a:p>
          <a:p>
            <a:pPr algn="just"/>
            <a:r>
              <a:rPr lang="tr-TR" b="1">
                <a:solidFill>
                  <a:schemeClr val="tx1"/>
                </a:solidFill>
              </a:rPr>
              <a:t>OLE </a:t>
            </a:r>
            <a:r>
              <a:rPr lang="tr-TR" b="1" smtClean="0">
                <a:solidFill>
                  <a:schemeClr val="tx1"/>
                </a:solidFill>
              </a:rPr>
              <a:t>Nesnesi</a:t>
            </a:r>
            <a:r>
              <a:rPr lang="tr-TR" b="1" smtClean="0"/>
              <a:t>: </a:t>
            </a:r>
            <a:r>
              <a:rPr lang="tr-TR"/>
              <a:t>Access tablosuna bağlanmış ya da </a:t>
            </a:r>
            <a:r>
              <a:rPr lang="tr-TR" smtClean="0"/>
              <a:t>eklenmiş bir </a:t>
            </a:r>
            <a:r>
              <a:rPr lang="tr-TR"/>
              <a:t>nesne</a:t>
            </a:r>
            <a:r>
              <a:rPr lang="tr-TR" smtClean="0"/>
              <a:t>. </a:t>
            </a:r>
          </a:p>
          <a:p>
            <a:pPr algn="just"/>
            <a:endParaRPr lang="tr-TR"/>
          </a:p>
          <a:p>
            <a:pPr algn="just"/>
            <a:r>
              <a:rPr lang="tr-TR" b="1" smtClean="0">
                <a:solidFill>
                  <a:schemeClr val="tx1"/>
                </a:solidFill>
              </a:rPr>
              <a:t>Köprü</a:t>
            </a:r>
            <a:r>
              <a:rPr lang="tr-TR" b="1" smtClean="0"/>
              <a:t>: </a:t>
            </a:r>
            <a:r>
              <a:rPr lang="tr-TR"/>
              <a:t>Tıklandığında kullanıcıyı başka bir dosyaya, dosyadaki bir </a:t>
            </a:r>
            <a:r>
              <a:rPr lang="tr-TR" smtClean="0"/>
              <a:t>konuma veya </a:t>
            </a:r>
            <a:r>
              <a:rPr lang="tr-TR"/>
              <a:t>Internet’teki (www) bir bölgeye yönlendiren bağlantı</a:t>
            </a:r>
            <a:r>
              <a:rPr lang="tr-TR" smtClean="0"/>
              <a:t>.</a:t>
            </a:r>
          </a:p>
          <a:p>
            <a:pPr algn="just"/>
            <a:endParaRPr lang="tr-TR"/>
          </a:p>
          <a:p>
            <a:pPr algn="just"/>
            <a:r>
              <a:rPr lang="tr-TR" b="1">
                <a:solidFill>
                  <a:schemeClr val="tx1"/>
                </a:solidFill>
              </a:rPr>
              <a:t>Arama </a:t>
            </a:r>
            <a:r>
              <a:rPr lang="tr-TR" b="1" smtClean="0">
                <a:solidFill>
                  <a:schemeClr val="tx1"/>
                </a:solidFill>
              </a:rPr>
              <a:t>Sihirbazı</a:t>
            </a:r>
            <a:r>
              <a:rPr lang="tr-TR" b="1" smtClean="0"/>
              <a:t>: </a:t>
            </a:r>
            <a:r>
              <a:rPr lang="tr-TR"/>
              <a:t>Değerleri başka tablo, sorgu ya da değerler </a:t>
            </a:r>
            <a:r>
              <a:rPr lang="tr-TR" smtClean="0"/>
              <a:t>listesindeki değerlerden </a:t>
            </a:r>
            <a:r>
              <a:rPr lang="tr-TR"/>
              <a:t>seçilen bir alan </a:t>
            </a:r>
            <a:r>
              <a:rPr lang="tr-TR" smtClean="0"/>
              <a:t>oluşturmanıza yardımcı </a:t>
            </a:r>
            <a:r>
              <a:rPr lang="tr-TR"/>
              <a:t>olan sihirbaz.</a:t>
            </a:r>
            <a:endParaRPr lang="tr-TR" altLang="tr-TR" smtClean="0"/>
          </a:p>
        </p:txBody>
      </p:sp>
      <p:sp>
        <p:nvSpPr>
          <p:cNvPr id="3" name="Slayt Numarası Yer Tutucus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50176-7E28-4E48-BDCC-E34EC1383F0D}" type="slidenum">
              <a:rPr lang="tr-TR" smtClean="0"/>
              <a:t>27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7725837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r-TR" altLang="tr-TR" smtClean="0">
                <a:solidFill>
                  <a:schemeClr val="accent6">
                    <a:tint val="1000"/>
                  </a:schemeClr>
                </a:solidFill>
              </a:rPr>
              <a:t>Anahtar (Key)</a:t>
            </a:r>
          </a:p>
        </p:txBody>
      </p:sp>
      <p:sp>
        <p:nvSpPr>
          <p:cNvPr id="45059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tr-TR" altLang="tr-TR" smtClean="0"/>
              <a:t>Anahtar bir veya birden fazla alanın bir satır için niteleyici olarak girilmesi için zorlanan bir çeşit zorlayıcıdır. </a:t>
            </a:r>
          </a:p>
          <a:p>
            <a:pPr eaLnBrk="1" hangingPunct="1"/>
            <a:endParaRPr lang="tr-TR" altLang="tr-TR" smtClean="0"/>
          </a:p>
          <a:p>
            <a:pPr eaLnBrk="1" hangingPunct="1"/>
            <a:r>
              <a:rPr lang="tr-TR" altLang="tr-TR" smtClean="0"/>
              <a:t>2 çeşit anahtar vardır:</a:t>
            </a:r>
          </a:p>
          <a:p>
            <a:pPr lvl="1" eaLnBrk="1" hangingPunct="1"/>
            <a:r>
              <a:rPr lang="tr-TR" altLang="tr-TR" smtClean="0"/>
              <a:t>Birincil Anahtar (Primary Key)</a:t>
            </a:r>
          </a:p>
          <a:p>
            <a:pPr lvl="1" eaLnBrk="1" hangingPunct="1"/>
            <a:r>
              <a:rPr lang="tr-TR" altLang="tr-TR" smtClean="0"/>
              <a:t>Yabancı Anahtar (Foreign Key)</a:t>
            </a:r>
          </a:p>
        </p:txBody>
      </p:sp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50176-7E28-4E48-BDCC-E34EC1383F0D}" type="slidenum">
              <a:rPr lang="tr-TR" smtClean="0"/>
              <a:t>28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11783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r-TR" altLang="tr-TR" smtClean="0">
                <a:solidFill>
                  <a:schemeClr val="accent6">
                    <a:tint val="1000"/>
                  </a:schemeClr>
                </a:solidFill>
              </a:rPr>
              <a:t>Birincil anahtar</a:t>
            </a:r>
          </a:p>
        </p:txBody>
      </p:sp>
      <p:sp>
        <p:nvSpPr>
          <p:cNvPr id="4608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eaLnBrk="1" hangingPunct="1"/>
            <a:r>
              <a:rPr lang="tr-TR" altLang="tr-TR" smtClean="0"/>
              <a:t>Bir kayıta ulaşmayı sağlayacak anahtar veridir.</a:t>
            </a:r>
          </a:p>
          <a:p>
            <a:pPr eaLnBrk="1" hangingPunct="1"/>
            <a:endParaRPr lang="tr-TR" altLang="tr-TR" smtClean="0"/>
          </a:p>
          <a:p>
            <a:r>
              <a:rPr lang="tr-TR"/>
              <a:t>Bir tablonun birincil anahtarı, tabloda </a:t>
            </a:r>
            <a:r>
              <a:rPr lang="tr-TR">
                <a:solidFill>
                  <a:schemeClr val="tx1"/>
                </a:solidFill>
              </a:rPr>
              <a:t>depoladığınız her satırı benzersiz şekilde tanımlayan </a:t>
            </a:r>
            <a:r>
              <a:rPr lang="tr-TR"/>
              <a:t>bir alandan oluşur. </a:t>
            </a:r>
            <a:endParaRPr lang="tr-TR" smtClean="0"/>
          </a:p>
          <a:p>
            <a:endParaRPr lang="tr-TR"/>
          </a:p>
          <a:p>
            <a:r>
              <a:rPr lang="tr-TR"/>
              <a:t>Birincil anahtarlar </a:t>
            </a:r>
            <a:r>
              <a:rPr lang="tr-TR">
                <a:solidFill>
                  <a:schemeClr val="tx1"/>
                </a:solidFill>
              </a:rPr>
              <a:t>hiçbir zaman NULL(boş) veya birbiri ile ayni olan değerleri içeremez. </a:t>
            </a:r>
            <a:endParaRPr lang="tr-TR" smtClean="0">
              <a:solidFill>
                <a:schemeClr val="tx1"/>
              </a:solidFill>
            </a:endParaRPr>
          </a:p>
          <a:p>
            <a:endParaRPr lang="tr-TR" altLang="tr-TR" smtClean="0"/>
          </a:p>
          <a:p>
            <a:pPr algn="just" eaLnBrk="1" hangingPunct="1"/>
            <a:r>
              <a:rPr lang="tr-TR" altLang="tr-TR" smtClean="0"/>
              <a:t>Örneğin öğrenciler arasında onlarca Ali olabilir. Arama yaparken istediğimiz Ali’yi bulmak için her bir öğrenciye başka özel bir değer verilmelidir. </a:t>
            </a:r>
          </a:p>
          <a:p>
            <a:pPr eaLnBrk="1" hangingPunct="1"/>
            <a:endParaRPr lang="tr-TR" altLang="tr-TR" smtClean="0"/>
          </a:p>
          <a:p>
            <a:pPr lvl="1"/>
            <a:r>
              <a:rPr lang="tr-TR" altLang="tr-TR"/>
              <a:t>Ö</a:t>
            </a:r>
            <a:r>
              <a:rPr lang="tr-TR" altLang="tr-TR" smtClean="0"/>
              <a:t>ğrenci numarası</a:t>
            </a:r>
          </a:p>
          <a:p>
            <a:pPr lvl="1"/>
            <a:r>
              <a:rPr lang="tr-TR" altLang="tr-TR" smtClean="0"/>
              <a:t>Personel kodu</a:t>
            </a:r>
          </a:p>
          <a:p>
            <a:pPr lvl="1"/>
            <a:r>
              <a:rPr lang="tr-TR" altLang="tr-TR" smtClean="0"/>
              <a:t>Kitap seri numarası</a:t>
            </a:r>
          </a:p>
          <a:p>
            <a:pPr lvl="1"/>
            <a:r>
              <a:rPr lang="tr-TR" altLang="tr-TR" smtClean="0"/>
              <a:t>İşlem kodu</a:t>
            </a:r>
          </a:p>
          <a:p>
            <a:pPr eaLnBrk="1" hangingPunct="1"/>
            <a:endParaRPr lang="tr-TR" altLang="tr-TR" smtClean="0"/>
          </a:p>
        </p:txBody>
      </p:sp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50176-7E28-4E48-BDCC-E34EC1383F0D}" type="slidenum">
              <a:rPr lang="tr-TR" smtClean="0"/>
              <a:t>29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86822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TEMEL KAVRAMLAR</a:t>
            </a:r>
            <a:endParaRPr lang="tr-TR">
              <a:solidFill>
                <a:schemeClr val="accent2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r-TR" sz="2800">
                <a:solidFill>
                  <a:schemeClr val="accent5"/>
                </a:solidFill>
              </a:rPr>
              <a:t>Veritabanı (Database)</a:t>
            </a:r>
          </a:p>
          <a:p>
            <a:pPr algn="just"/>
            <a:r>
              <a:rPr lang="tr-TR"/>
              <a:t>Veritabanı, herhangi bir konuda birbiriyle ilişkili ve </a:t>
            </a:r>
            <a:r>
              <a:rPr lang="tr-TR" altLang="tr-TR" smtClean="0"/>
              <a:t>kullanım </a:t>
            </a:r>
            <a:r>
              <a:rPr lang="tr-TR" altLang="tr-TR"/>
              <a:t>amacına uygun olarak düzenlenmiş </a:t>
            </a:r>
            <a:r>
              <a:rPr lang="tr-TR" smtClean="0"/>
              <a:t>bilgiler </a:t>
            </a:r>
            <a:r>
              <a:rPr lang="tr-TR"/>
              <a:t>topluluğudur. </a:t>
            </a:r>
            <a:endParaRPr lang="tr-TR" smtClean="0"/>
          </a:p>
          <a:p>
            <a:pPr algn="just"/>
            <a:r>
              <a:rPr lang="tr-TR"/>
              <a:t>Veri tabanı, bir kuruluşun uygulama programlarının kullandığı </a:t>
            </a:r>
            <a:r>
              <a:rPr lang="tr-TR" smtClean="0"/>
              <a:t>operasyonel verilerin bütünüdür.</a:t>
            </a:r>
          </a:p>
          <a:p>
            <a:pPr algn="just"/>
            <a:r>
              <a:rPr lang="tr-TR" smtClean="0"/>
              <a:t>Veritabanı </a:t>
            </a:r>
            <a:r>
              <a:rPr lang="tr-TR"/>
              <a:t>kavramı günümüzde hemen hemen tüm alanlarda </a:t>
            </a:r>
            <a:r>
              <a:rPr lang="tr-TR" smtClean="0"/>
              <a:t>kullanılmaktadır (okul, banka, üniversite, hastane,…). </a:t>
            </a:r>
            <a:endParaRPr lang="tr-TR"/>
          </a:p>
          <a:p>
            <a:endParaRPr lang="tr-TR"/>
          </a:p>
          <a:p>
            <a:pPr marL="0" indent="0">
              <a:buNone/>
            </a:pPr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50176-7E28-4E48-BDCC-E34EC1383F0D}" type="slidenum">
              <a:rPr lang="tr-TR" smtClean="0"/>
              <a:t>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26660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r-TR" altLang="tr-TR" smtClean="0">
                <a:solidFill>
                  <a:schemeClr val="accent6">
                    <a:tint val="1000"/>
                  </a:schemeClr>
                </a:solidFill>
              </a:rPr>
              <a:t>Yabancı anahtar</a:t>
            </a:r>
          </a:p>
        </p:txBody>
      </p:sp>
      <p:sp>
        <p:nvSpPr>
          <p:cNvPr id="47107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 eaLnBrk="1" hangingPunct="1"/>
            <a:r>
              <a:rPr lang="tr-TR" altLang="tr-TR" smtClean="0"/>
              <a:t>Bir tabloya girilebilecek kayıtları başka bir tablonun belli bir alanındaki verilerle sınırlandırmaya ve ilişkilendirmeye yarar.</a:t>
            </a:r>
          </a:p>
          <a:p>
            <a:pPr lvl="1" eaLnBrk="1" hangingPunct="1"/>
            <a:endParaRPr lang="tr-TR" altLang="tr-TR" smtClean="0"/>
          </a:p>
          <a:p>
            <a:pPr>
              <a:lnSpc>
                <a:spcPct val="110000"/>
              </a:lnSpc>
            </a:pPr>
            <a:r>
              <a:rPr lang="tr-TR"/>
              <a:t>Birincil anahtarlar hiçbir zaman NULL(boş) veya birbiri ile ayni olan değerleri içeremezken, </a:t>
            </a:r>
            <a:r>
              <a:rPr lang="tr-TR">
                <a:solidFill>
                  <a:schemeClr val="tx1"/>
                </a:solidFill>
              </a:rPr>
              <a:t>yabancı anahtarlar birbirleri ile aynı olan değerler içerebilirler. </a:t>
            </a:r>
            <a:endParaRPr lang="tr-TR" smtClean="0">
              <a:solidFill>
                <a:schemeClr val="tx1"/>
              </a:solidFill>
            </a:endParaRPr>
          </a:p>
          <a:p>
            <a:pPr>
              <a:lnSpc>
                <a:spcPct val="110000"/>
              </a:lnSpc>
            </a:pPr>
            <a:endParaRPr lang="tr-TR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r>
              <a:rPr lang="tr-TR"/>
              <a:t>Bir tabloda </a:t>
            </a:r>
            <a:r>
              <a:rPr lang="tr-TR">
                <a:solidFill>
                  <a:schemeClr val="tx1"/>
                </a:solidFill>
              </a:rPr>
              <a:t>birden fazla yabancı anahtar </a:t>
            </a:r>
            <a:r>
              <a:rPr lang="tr-TR"/>
              <a:t>kullanılabilir. </a:t>
            </a:r>
          </a:p>
          <a:p>
            <a:pPr marL="365760" lvl="1" indent="0" eaLnBrk="1" hangingPunct="1">
              <a:buNone/>
            </a:pPr>
            <a:endParaRPr lang="tr-TR" altLang="tr-TR" sz="2400">
              <a:solidFill>
                <a:schemeClr val="tx2"/>
              </a:solidFill>
            </a:endParaRPr>
          </a:p>
          <a:p>
            <a:pPr algn="just" eaLnBrk="1" hangingPunct="1"/>
            <a:r>
              <a:rPr lang="tr-TR" altLang="tr-TR" smtClean="0"/>
              <a:t>Örneğin öğrencilerin not verilerinin girildikleri tablodaki her satıra öğrenci bilgileri tablosundaki öğrenci no ile eşleşen bir değer girilmesi gibi.</a:t>
            </a:r>
          </a:p>
        </p:txBody>
      </p:sp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50176-7E28-4E48-BDCC-E34EC1383F0D}" type="slidenum">
              <a:rPr lang="tr-TR" smtClean="0"/>
              <a:t>30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41958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7544" y="1628799"/>
            <a:ext cx="8352928" cy="1368153"/>
          </a:xfrm>
        </p:spPr>
        <p:txBody>
          <a:bodyPr>
            <a:normAutofit fontScale="85000" lnSpcReduction="20000"/>
          </a:bodyPr>
          <a:lstStyle/>
          <a:p>
            <a:pPr algn="just">
              <a:lnSpc>
                <a:spcPct val="150000"/>
              </a:lnSpc>
            </a:pPr>
            <a:r>
              <a:rPr lang="tr-TR"/>
              <a:t>Yabancı </a:t>
            </a:r>
            <a:r>
              <a:rPr lang="tr-TR" smtClean="0"/>
              <a:t>anahtar </a:t>
            </a:r>
            <a:r>
              <a:rPr lang="tr-TR" dirty="0">
                <a:solidFill>
                  <a:schemeClr val="tx1"/>
                </a:solidFill>
              </a:rPr>
              <a:t>birincil anahtarların kopyası </a:t>
            </a:r>
            <a:r>
              <a:rPr lang="tr-TR">
                <a:solidFill>
                  <a:schemeClr val="tx1"/>
                </a:solidFill>
              </a:rPr>
              <a:t>olarak </a:t>
            </a:r>
            <a:r>
              <a:rPr lang="tr-TR" smtClean="0">
                <a:solidFill>
                  <a:schemeClr val="tx1"/>
                </a:solidFill>
              </a:rPr>
              <a:t>düşünülebilir</a:t>
            </a:r>
            <a:r>
              <a:rPr lang="tr-TR" smtClean="0"/>
              <a:t>. </a:t>
            </a:r>
            <a:r>
              <a:rPr lang="tr-TR" dirty="0"/>
              <a:t>Tablolar arasındaki ilişkileri birincil anahtar ve yabancı anahtarları kullanarak oluştururuz.</a:t>
            </a:r>
          </a:p>
          <a:p>
            <a:pPr>
              <a:lnSpc>
                <a:spcPct val="150000"/>
              </a:lnSpc>
            </a:pPr>
            <a:endParaRPr lang="tr-TR" dirty="0"/>
          </a:p>
        </p:txBody>
      </p:sp>
      <p:graphicFrame>
        <p:nvGraphicFramePr>
          <p:cNvPr id="15" name="36 Tablo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8191040"/>
              </p:ext>
            </p:extLst>
          </p:nvPr>
        </p:nvGraphicFramePr>
        <p:xfrm>
          <a:off x="952655" y="3861048"/>
          <a:ext cx="3727384" cy="20206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834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5628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2091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3184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32048">
                <a:tc>
                  <a:txBody>
                    <a:bodyPr/>
                    <a:lstStyle/>
                    <a:p>
                      <a:r>
                        <a:rPr lang="tr-TR" sz="1400" dirty="0" smtClean="0"/>
                        <a:t>Numara(</a:t>
                      </a:r>
                      <a:r>
                        <a:rPr lang="tr-TR" sz="1400" dirty="0" err="1" smtClean="0"/>
                        <a:t>Pk</a:t>
                      </a:r>
                      <a:r>
                        <a:rPr lang="tr-TR" sz="1400" dirty="0" smtClean="0"/>
                        <a:t>)</a:t>
                      </a:r>
                      <a:endParaRPr lang="tr-TR" sz="1400" dirty="0"/>
                    </a:p>
                  </a:txBody>
                  <a:tcPr marL="68597" marR="68597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400" dirty="0" smtClean="0"/>
                        <a:t>Ad</a:t>
                      </a:r>
                    </a:p>
                  </a:txBody>
                  <a:tcPr marL="68597" marR="68597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400" dirty="0" err="1" smtClean="0"/>
                        <a:t>Soyad</a:t>
                      </a:r>
                      <a:endParaRPr lang="tr-TR" sz="1400" dirty="0" smtClean="0"/>
                    </a:p>
                  </a:txBody>
                  <a:tcPr marL="68597" marR="68597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400" dirty="0" err="1" smtClean="0"/>
                        <a:t>Sinif</a:t>
                      </a:r>
                      <a:endParaRPr lang="tr-TR" sz="1400" dirty="0" smtClean="0"/>
                    </a:p>
                  </a:txBody>
                  <a:tcPr marL="68597" marR="68597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2149">
                <a:tc>
                  <a:txBody>
                    <a:bodyPr/>
                    <a:lstStyle/>
                    <a:p>
                      <a:r>
                        <a:rPr lang="tr-TR" sz="1400" dirty="0" smtClean="0"/>
                        <a:t>12</a:t>
                      </a:r>
                      <a:endParaRPr lang="tr-TR" sz="1400" dirty="0"/>
                    </a:p>
                  </a:txBody>
                  <a:tcPr marL="68597" marR="68597"/>
                </a:tc>
                <a:tc>
                  <a:txBody>
                    <a:bodyPr/>
                    <a:lstStyle/>
                    <a:p>
                      <a:r>
                        <a:rPr lang="tr-TR" sz="1400" dirty="0" smtClean="0"/>
                        <a:t>Nadire</a:t>
                      </a:r>
                      <a:endParaRPr lang="tr-TR" sz="1400" dirty="0"/>
                    </a:p>
                  </a:txBody>
                  <a:tcPr marL="68597" marR="68597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400" baseline="0" dirty="0" smtClean="0"/>
                        <a:t>Demirci</a:t>
                      </a:r>
                      <a:endParaRPr lang="tr-TR" sz="1400" dirty="0" smtClean="0"/>
                    </a:p>
                    <a:p>
                      <a:endParaRPr lang="tr-TR" sz="1400" dirty="0"/>
                    </a:p>
                  </a:txBody>
                  <a:tcPr marL="68597" marR="68597"/>
                </a:tc>
                <a:tc>
                  <a:txBody>
                    <a:bodyPr/>
                    <a:lstStyle/>
                    <a:p>
                      <a:r>
                        <a:rPr lang="tr-TR" sz="1400" dirty="0" smtClean="0"/>
                        <a:t>11-C</a:t>
                      </a:r>
                      <a:endParaRPr lang="tr-TR" sz="1400" dirty="0"/>
                    </a:p>
                  </a:txBody>
                  <a:tcPr marL="68597" marR="68597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92149">
                <a:tc>
                  <a:txBody>
                    <a:bodyPr/>
                    <a:lstStyle/>
                    <a:p>
                      <a:r>
                        <a:rPr lang="tr-TR" sz="1400" dirty="0" smtClean="0"/>
                        <a:t>23</a:t>
                      </a:r>
                      <a:endParaRPr lang="tr-TR" sz="1400" dirty="0"/>
                    </a:p>
                  </a:txBody>
                  <a:tcPr marL="68597" marR="68597"/>
                </a:tc>
                <a:tc>
                  <a:txBody>
                    <a:bodyPr/>
                    <a:lstStyle/>
                    <a:p>
                      <a:r>
                        <a:rPr lang="tr-TR" sz="1400" dirty="0" smtClean="0"/>
                        <a:t>İrem</a:t>
                      </a:r>
                      <a:endParaRPr lang="tr-TR" sz="1400" dirty="0"/>
                    </a:p>
                  </a:txBody>
                  <a:tcPr marL="68597" marR="68597"/>
                </a:tc>
                <a:tc>
                  <a:txBody>
                    <a:bodyPr/>
                    <a:lstStyle/>
                    <a:p>
                      <a:r>
                        <a:rPr lang="tr-TR" sz="1400" dirty="0" smtClean="0"/>
                        <a:t>Bulak</a:t>
                      </a:r>
                      <a:endParaRPr lang="tr-TR" sz="1400" dirty="0"/>
                    </a:p>
                  </a:txBody>
                  <a:tcPr marL="68597" marR="68597"/>
                </a:tc>
                <a:tc>
                  <a:txBody>
                    <a:bodyPr/>
                    <a:lstStyle/>
                    <a:p>
                      <a:r>
                        <a:rPr lang="tr-TR" sz="1400" dirty="0" smtClean="0"/>
                        <a:t>11-C</a:t>
                      </a:r>
                      <a:endParaRPr lang="tr-TR" sz="1400" dirty="0"/>
                    </a:p>
                  </a:txBody>
                  <a:tcPr marL="68597" marR="68597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92149">
                <a:tc>
                  <a:txBody>
                    <a:bodyPr/>
                    <a:lstStyle/>
                    <a:p>
                      <a:r>
                        <a:rPr lang="tr-TR" sz="1400" dirty="0" smtClean="0"/>
                        <a:t>7</a:t>
                      </a:r>
                      <a:endParaRPr lang="tr-TR" sz="1400" dirty="0"/>
                    </a:p>
                  </a:txBody>
                  <a:tcPr marL="68597" marR="68597"/>
                </a:tc>
                <a:tc>
                  <a:txBody>
                    <a:bodyPr/>
                    <a:lstStyle/>
                    <a:p>
                      <a:r>
                        <a:rPr lang="tr-TR" sz="1400" dirty="0" smtClean="0"/>
                        <a:t>Esma</a:t>
                      </a:r>
                      <a:endParaRPr lang="tr-TR" sz="1400" dirty="0"/>
                    </a:p>
                  </a:txBody>
                  <a:tcPr marL="68597" marR="68597"/>
                </a:tc>
                <a:tc>
                  <a:txBody>
                    <a:bodyPr/>
                    <a:lstStyle/>
                    <a:p>
                      <a:r>
                        <a:rPr lang="tr-TR" sz="1400" dirty="0" smtClean="0"/>
                        <a:t>Gül</a:t>
                      </a:r>
                      <a:endParaRPr lang="tr-TR" sz="1400" dirty="0"/>
                    </a:p>
                  </a:txBody>
                  <a:tcPr marL="68597" marR="68597"/>
                </a:tc>
                <a:tc>
                  <a:txBody>
                    <a:bodyPr/>
                    <a:lstStyle/>
                    <a:p>
                      <a:r>
                        <a:rPr lang="tr-TR" sz="1400" dirty="0" smtClean="0"/>
                        <a:t>11-C</a:t>
                      </a:r>
                      <a:endParaRPr lang="tr-TR" sz="1400" dirty="0"/>
                    </a:p>
                  </a:txBody>
                  <a:tcPr marL="68597" marR="68597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25" name="36 Tablo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02410193"/>
              </p:ext>
            </p:extLst>
          </p:nvPr>
        </p:nvGraphicFramePr>
        <p:xfrm>
          <a:off x="5382301" y="3645024"/>
          <a:ext cx="2917083" cy="303092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834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1030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020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4824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32048">
                <a:tc>
                  <a:txBody>
                    <a:bodyPr/>
                    <a:lstStyle/>
                    <a:p>
                      <a:r>
                        <a:rPr lang="tr-TR" sz="1400" dirty="0" smtClean="0"/>
                        <a:t>Numara(</a:t>
                      </a:r>
                      <a:r>
                        <a:rPr lang="tr-TR" sz="1400" dirty="0" err="1" smtClean="0"/>
                        <a:t>Fk</a:t>
                      </a:r>
                      <a:r>
                        <a:rPr lang="tr-TR" sz="1400" dirty="0" smtClean="0"/>
                        <a:t>)</a:t>
                      </a:r>
                      <a:endParaRPr lang="tr-TR" sz="1400" dirty="0"/>
                    </a:p>
                  </a:txBody>
                  <a:tcPr marL="68597" marR="68597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400" dirty="0" smtClean="0"/>
                        <a:t>Ders</a:t>
                      </a:r>
                    </a:p>
                  </a:txBody>
                  <a:tcPr marL="68597" marR="68597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400" dirty="0" smtClean="0"/>
                        <a:t>Not1</a:t>
                      </a:r>
                    </a:p>
                  </a:txBody>
                  <a:tcPr marL="68597" marR="68597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400" dirty="0" smtClean="0"/>
                        <a:t>Not2</a:t>
                      </a:r>
                    </a:p>
                  </a:txBody>
                  <a:tcPr marL="68597" marR="68597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2149">
                <a:tc>
                  <a:txBody>
                    <a:bodyPr/>
                    <a:lstStyle/>
                    <a:p>
                      <a:r>
                        <a:rPr lang="tr-TR" sz="1400" dirty="0" smtClean="0"/>
                        <a:t>12</a:t>
                      </a:r>
                      <a:endParaRPr lang="tr-TR" sz="1400" dirty="0"/>
                    </a:p>
                  </a:txBody>
                  <a:tcPr marL="68597" marR="68597"/>
                </a:tc>
                <a:tc>
                  <a:txBody>
                    <a:bodyPr/>
                    <a:lstStyle/>
                    <a:p>
                      <a:r>
                        <a:rPr lang="tr-TR" sz="1400" dirty="0" err="1" smtClean="0"/>
                        <a:t>VeriTabanı</a:t>
                      </a:r>
                      <a:endParaRPr lang="tr-TR" sz="1400" dirty="0"/>
                    </a:p>
                  </a:txBody>
                  <a:tcPr marL="68597" marR="68597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400" baseline="0" dirty="0" smtClean="0"/>
                        <a:t>100</a:t>
                      </a:r>
                      <a:endParaRPr lang="tr-TR" sz="1400" dirty="0" smtClean="0"/>
                    </a:p>
                    <a:p>
                      <a:endParaRPr lang="tr-TR" sz="1400" dirty="0"/>
                    </a:p>
                  </a:txBody>
                  <a:tcPr marL="68597" marR="68597"/>
                </a:tc>
                <a:tc>
                  <a:txBody>
                    <a:bodyPr/>
                    <a:lstStyle/>
                    <a:p>
                      <a:r>
                        <a:rPr lang="tr-TR" sz="1400" dirty="0" smtClean="0"/>
                        <a:t>50</a:t>
                      </a:r>
                      <a:endParaRPr lang="tr-TR" sz="1400" dirty="0"/>
                    </a:p>
                  </a:txBody>
                  <a:tcPr marL="68597" marR="68597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92149">
                <a:tc>
                  <a:txBody>
                    <a:bodyPr/>
                    <a:lstStyle/>
                    <a:p>
                      <a:r>
                        <a:rPr lang="tr-TR" sz="1400" dirty="0" smtClean="0"/>
                        <a:t>12</a:t>
                      </a:r>
                      <a:endParaRPr lang="tr-TR" sz="1400" dirty="0"/>
                    </a:p>
                  </a:txBody>
                  <a:tcPr marL="68597" marR="68597"/>
                </a:tc>
                <a:tc>
                  <a:txBody>
                    <a:bodyPr/>
                    <a:lstStyle/>
                    <a:p>
                      <a:r>
                        <a:rPr lang="tr-TR" sz="1400" dirty="0" smtClean="0"/>
                        <a:t>Seç Mat</a:t>
                      </a:r>
                      <a:endParaRPr lang="tr-TR" sz="1400" dirty="0"/>
                    </a:p>
                  </a:txBody>
                  <a:tcPr marL="68597" marR="68597"/>
                </a:tc>
                <a:tc>
                  <a:txBody>
                    <a:bodyPr/>
                    <a:lstStyle/>
                    <a:p>
                      <a:r>
                        <a:rPr lang="tr-TR" sz="1400" dirty="0" smtClean="0"/>
                        <a:t>60</a:t>
                      </a:r>
                      <a:endParaRPr lang="tr-TR" sz="1400" dirty="0"/>
                    </a:p>
                  </a:txBody>
                  <a:tcPr marL="68597" marR="68597"/>
                </a:tc>
                <a:tc>
                  <a:txBody>
                    <a:bodyPr/>
                    <a:lstStyle/>
                    <a:p>
                      <a:r>
                        <a:rPr lang="tr-TR" sz="1400" dirty="0" smtClean="0"/>
                        <a:t>60</a:t>
                      </a:r>
                      <a:endParaRPr lang="tr-TR" sz="1400" dirty="0"/>
                    </a:p>
                  </a:txBody>
                  <a:tcPr marL="68597" marR="68597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92149">
                <a:tc>
                  <a:txBody>
                    <a:bodyPr/>
                    <a:lstStyle/>
                    <a:p>
                      <a:r>
                        <a:rPr lang="tr-TR" sz="1400" dirty="0" smtClean="0"/>
                        <a:t>7</a:t>
                      </a:r>
                      <a:endParaRPr lang="tr-TR" sz="1400" dirty="0"/>
                    </a:p>
                  </a:txBody>
                  <a:tcPr marL="68597" marR="68597"/>
                </a:tc>
                <a:tc>
                  <a:txBody>
                    <a:bodyPr/>
                    <a:lstStyle/>
                    <a:p>
                      <a:r>
                        <a:rPr lang="tr-TR" sz="1400" dirty="0" smtClean="0"/>
                        <a:t>Seç Mat</a:t>
                      </a:r>
                      <a:endParaRPr lang="tr-TR" sz="1400" dirty="0"/>
                    </a:p>
                  </a:txBody>
                  <a:tcPr marL="68597" marR="68597"/>
                </a:tc>
                <a:tc>
                  <a:txBody>
                    <a:bodyPr/>
                    <a:lstStyle/>
                    <a:p>
                      <a:r>
                        <a:rPr lang="tr-TR" sz="1400" dirty="0" smtClean="0"/>
                        <a:t>20</a:t>
                      </a:r>
                      <a:endParaRPr lang="tr-TR" sz="1400" dirty="0"/>
                    </a:p>
                  </a:txBody>
                  <a:tcPr marL="68597" marR="68597"/>
                </a:tc>
                <a:tc>
                  <a:txBody>
                    <a:bodyPr/>
                    <a:lstStyle/>
                    <a:p>
                      <a:r>
                        <a:rPr lang="tr-TR" sz="1400" dirty="0" smtClean="0"/>
                        <a:t>80</a:t>
                      </a:r>
                      <a:endParaRPr lang="tr-TR" sz="1400" dirty="0"/>
                    </a:p>
                  </a:txBody>
                  <a:tcPr marL="68597" marR="68597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92149">
                <a:tc>
                  <a:txBody>
                    <a:bodyPr/>
                    <a:lstStyle/>
                    <a:p>
                      <a:r>
                        <a:rPr lang="tr-TR" sz="1400" dirty="0" smtClean="0"/>
                        <a:t>7</a:t>
                      </a:r>
                      <a:endParaRPr lang="tr-TR" sz="1400" dirty="0"/>
                    </a:p>
                  </a:txBody>
                  <a:tcPr marL="68597" marR="68597"/>
                </a:tc>
                <a:tc>
                  <a:txBody>
                    <a:bodyPr/>
                    <a:lstStyle/>
                    <a:p>
                      <a:r>
                        <a:rPr lang="tr-TR" sz="1400" dirty="0" err="1" smtClean="0"/>
                        <a:t>VeriTabanı</a:t>
                      </a:r>
                      <a:endParaRPr lang="tr-TR" sz="1400" dirty="0"/>
                    </a:p>
                  </a:txBody>
                  <a:tcPr marL="68597" marR="68597"/>
                </a:tc>
                <a:tc>
                  <a:txBody>
                    <a:bodyPr/>
                    <a:lstStyle/>
                    <a:p>
                      <a:r>
                        <a:rPr lang="tr-TR" sz="1400" dirty="0" smtClean="0"/>
                        <a:t>55</a:t>
                      </a:r>
                      <a:endParaRPr lang="tr-TR" sz="1400" dirty="0"/>
                    </a:p>
                  </a:txBody>
                  <a:tcPr marL="68597" marR="68597"/>
                </a:tc>
                <a:tc>
                  <a:txBody>
                    <a:bodyPr/>
                    <a:lstStyle/>
                    <a:p>
                      <a:r>
                        <a:rPr lang="tr-TR" sz="1400" dirty="0" smtClean="0"/>
                        <a:t>63</a:t>
                      </a:r>
                      <a:endParaRPr lang="tr-TR" sz="1400" dirty="0"/>
                    </a:p>
                  </a:txBody>
                  <a:tcPr marL="68597" marR="68597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92149">
                <a:tc>
                  <a:txBody>
                    <a:bodyPr/>
                    <a:lstStyle/>
                    <a:p>
                      <a:r>
                        <a:rPr lang="tr-TR" sz="1400" dirty="0" smtClean="0"/>
                        <a:t>7</a:t>
                      </a:r>
                      <a:endParaRPr lang="tr-TR" sz="1400" dirty="0"/>
                    </a:p>
                  </a:txBody>
                  <a:tcPr marL="68597" marR="68597"/>
                </a:tc>
                <a:tc>
                  <a:txBody>
                    <a:bodyPr/>
                    <a:lstStyle/>
                    <a:p>
                      <a:r>
                        <a:rPr lang="tr-TR" sz="1400" dirty="0" smtClean="0"/>
                        <a:t>Kimya</a:t>
                      </a:r>
                      <a:endParaRPr lang="tr-TR" sz="1400" dirty="0"/>
                    </a:p>
                  </a:txBody>
                  <a:tcPr marL="68597" marR="68597"/>
                </a:tc>
                <a:tc>
                  <a:txBody>
                    <a:bodyPr/>
                    <a:lstStyle/>
                    <a:p>
                      <a:r>
                        <a:rPr lang="tr-TR" sz="1400" dirty="0" smtClean="0"/>
                        <a:t>40</a:t>
                      </a:r>
                      <a:endParaRPr lang="tr-TR" sz="1400" dirty="0"/>
                    </a:p>
                  </a:txBody>
                  <a:tcPr marL="68597" marR="68597"/>
                </a:tc>
                <a:tc>
                  <a:txBody>
                    <a:bodyPr/>
                    <a:lstStyle/>
                    <a:p>
                      <a:r>
                        <a:rPr lang="tr-TR" sz="1400" dirty="0" smtClean="0"/>
                        <a:t>85</a:t>
                      </a:r>
                      <a:endParaRPr lang="tr-TR" sz="1400" dirty="0"/>
                    </a:p>
                  </a:txBody>
                  <a:tcPr marL="68597" marR="68597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cxnSp>
        <p:nvCxnSpPr>
          <p:cNvPr id="36" name="Düz Ok Bağlayıcısı 35"/>
          <p:cNvCxnSpPr/>
          <p:nvPr/>
        </p:nvCxnSpPr>
        <p:spPr>
          <a:xfrm>
            <a:off x="5868481" y="2996952"/>
            <a:ext cx="0" cy="64807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Düz Ok Bağlayıcısı 38"/>
          <p:cNvCxnSpPr/>
          <p:nvPr/>
        </p:nvCxnSpPr>
        <p:spPr>
          <a:xfrm>
            <a:off x="1384816" y="3259559"/>
            <a:ext cx="0" cy="64807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Düz Bağlayıcı 40"/>
          <p:cNvCxnSpPr/>
          <p:nvPr/>
        </p:nvCxnSpPr>
        <p:spPr>
          <a:xfrm flipV="1">
            <a:off x="1384815" y="2996953"/>
            <a:ext cx="4483666" cy="26260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4 Akış Çizelgesi: İşlem"/>
          <p:cNvSpPr/>
          <p:nvPr/>
        </p:nvSpPr>
        <p:spPr bwMode="auto">
          <a:xfrm>
            <a:off x="2249136" y="3427164"/>
            <a:ext cx="1026719" cy="386364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r-TR" dirty="0" err="1" smtClean="0"/>
              <a:t>Ogrenci</a:t>
            </a:r>
            <a:endParaRPr lang="tr-TR" dirty="0"/>
          </a:p>
        </p:txBody>
      </p:sp>
      <p:sp>
        <p:nvSpPr>
          <p:cNvPr id="13" name="8 Akış Çizelgesi: İşlem"/>
          <p:cNvSpPr/>
          <p:nvPr/>
        </p:nvSpPr>
        <p:spPr bwMode="auto">
          <a:xfrm>
            <a:off x="6527170" y="3240470"/>
            <a:ext cx="997157" cy="343126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r-TR" dirty="0" smtClean="0"/>
              <a:t>Notlar</a:t>
            </a:r>
            <a:endParaRPr lang="tr-TR" dirty="0"/>
          </a:p>
        </p:txBody>
      </p:sp>
      <p:sp>
        <p:nvSpPr>
          <p:cNvPr id="11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r-TR" altLang="tr-TR" smtClean="0">
                <a:solidFill>
                  <a:schemeClr val="accent6">
                    <a:tint val="1000"/>
                  </a:schemeClr>
                </a:solidFill>
              </a:rPr>
              <a:t>Birincil anahtar - Yabancı anahtar</a:t>
            </a:r>
          </a:p>
        </p:txBody>
      </p:sp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50176-7E28-4E48-BDCC-E34EC1383F0D}" type="slidenum">
              <a:rPr lang="tr-TR" smtClean="0"/>
              <a:t>31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168120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Veri Kısıtlamaları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50000"/>
              </a:lnSpc>
            </a:pPr>
            <a:r>
              <a:rPr lang="tr-TR" dirty="0"/>
              <a:t>Tablo tasarlarken kullanılan verilerin tutarlılığını sağlamak ve ne tür değerlere sahip olabileceğini </a:t>
            </a:r>
            <a:r>
              <a:rPr lang="tr-TR"/>
              <a:t>belirlemek </a:t>
            </a:r>
            <a:r>
              <a:rPr lang="tr-TR" smtClean="0"/>
              <a:t>için </a:t>
            </a:r>
            <a:r>
              <a:rPr lang="tr-TR" dirty="0"/>
              <a:t>kısıtlamalar getirilebilir</a:t>
            </a:r>
            <a:r>
              <a:rPr lang="tr-TR"/>
              <a:t>. </a:t>
            </a:r>
            <a:endParaRPr lang="tr-TR" smtClean="0"/>
          </a:p>
          <a:p>
            <a:pPr algn="just">
              <a:lnSpc>
                <a:spcPct val="150000"/>
              </a:lnSpc>
            </a:pPr>
            <a:endParaRPr lang="tr-TR" dirty="0"/>
          </a:p>
          <a:p>
            <a:pPr>
              <a:lnSpc>
                <a:spcPct val="150000"/>
              </a:lnSpc>
            </a:pPr>
            <a:r>
              <a:rPr lang="tr-TR" dirty="0"/>
              <a:t>Veri kısıtlamaları sırasında kullanılan </a:t>
            </a:r>
            <a:r>
              <a:rPr lang="tr-TR"/>
              <a:t>bazı </a:t>
            </a:r>
            <a:r>
              <a:rPr lang="tr-TR" smtClean="0"/>
              <a:t>sınırlayıcılar: Not </a:t>
            </a:r>
            <a:r>
              <a:rPr lang="tr-TR" dirty="0" err="1"/>
              <a:t>Null</a:t>
            </a:r>
            <a:r>
              <a:rPr lang="tr-TR" dirty="0"/>
              <a:t>, </a:t>
            </a:r>
            <a:r>
              <a:rPr lang="tr-TR" dirty="0" err="1"/>
              <a:t>Default</a:t>
            </a:r>
            <a:r>
              <a:rPr lang="tr-TR" dirty="0"/>
              <a:t>, </a:t>
            </a:r>
            <a:r>
              <a:rPr lang="tr-TR" dirty="0" err="1"/>
              <a:t>Unique</a:t>
            </a:r>
            <a:r>
              <a:rPr lang="tr-TR" dirty="0"/>
              <a:t> ve </a:t>
            </a:r>
            <a:r>
              <a:rPr lang="tr-TR" dirty="0" err="1"/>
              <a:t>Check’tir</a:t>
            </a:r>
            <a:r>
              <a:rPr lang="tr-TR" dirty="0"/>
              <a:t>. </a:t>
            </a: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50176-7E28-4E48-BDCC-E34EC1383F0D}" type="slidenum">
              <a:rPr lang="tr-TR" smtClean="0"/>
              <a:t>32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071269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Veri Kısıtlamaları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11560" y="1628800"/>
            <a:ext cx="8208912" cy="5040560"/>
          </a:xfrm>
        </p:spPr>
        <p:txBody>
          <a:bodyPr>
            <a:normAutofit fontScale="85000" lnSpcReduction="20000"/>
          </a:bodyPr>
          <a:lstStyle/>
          <a:p>
            <a:pPr algn="just">
              <a:lnSpc>
                <a:spcPct val="170000"/>
              </a:lnSpc>
            </a:pPr>
            <a:r>
              <a:rPr lang="tr-TR" b="1" smtClean="0">
                <a:solidFill>
                  <a:schemeClr val="tx1"/>
                </a:solidFill>
              </a:rPr>
              <a:t>Not null</a:t>
            </a:r>
            <a:r>
              <a:rPr lang="tr-TR" b="1" smtClean="0"/>
              <a:t>; </a:t>
            </a:r>
            <a:r>
              <a:rPr lang="tr-TR" dirty="0"/>
              <a:t>Veri girişi yapılacak bir tablodaki sütunun değer alıp (NULL) almaması (NOT NULL) gerektiğini belirlemek için kullanılan kısıtlamadır. </a:t>
            </a:r>
          </a:p>
          <a:p>
            <a:pPr algn="just">
              <a:lnSpc>
                <a:spcPct val="170000"/>
              </a:lnSpc>
            </a:pPr>
            <a:r>
              <a:rPr lang="tr-TR" b="1" smtClean="0">
                <a:solidFill>
                  <a:schemeClr val="tx1"/>
                </a:solidFill>
              </a:rPr>
              <a:t>Default</a:t>
            </a:r>
            <a:r>
              <a:rPr lang="tr-TR" b="1" smtClean="0"/>
              <a:t>; </a:t>
            </a:r>
            <a:r>
              <a:rPr lang="tr-TR" dirty="0"/>
              <a:t>Veri girişi sırasında bir alanın alabileceği varsayılan bir değer atamak için kullanılır. </a:t>
            </a:r>
          </a:p>
          <a:p>
            <a:pPr algn="just">
              <a:lnSpc>
                <a:spcPct val="170000"/>
              </a:lnSpc>
            </a:pPr>
            <a:r>
              <a:rPr lang="tr-TR" b="1" smtClean="0">
                <a:solidFill>
                  <a:schemeClr val="tx1"/>
                </a:solidFill>
              </a:rPr>
              <a:t>Unique</a:t>
            </a:r>
            <a:r>
              <a:rPr lang="tr-TR" b="1" smtClean="0"/>
              <a:t>; </a:t>
            </a:r>
            <a:r>
              <a:rPr lang="tr-TR" smtClean="0"/>
              <a:t>Tabloya girilen </a:t>
            </a:r>
            <a:r>
              <a:rPr lang="tr-TR" dirty="0"/>
              <a:t>verinin tekrarsız olmasını sağlamak için kullanılır. </a:t>
            </a:r>
          </a:p>
          <a:p>
            <a:pPr algn="just">
              <a:lnSpc>
                <a:spcPct val="170000"/>
              </a:lnSpc>
            </a:pPr>
            <a:r>
              <a:rPr lang="tr-TR" b="1" smtClean="0">
                <a:solidFill>
                  <a:schemeClr val="tx1"/>
                </a:solidFill>
              </a:rPr>
              <a:t>Check</a:t>
            </a:r>
            <a:r>
              <a:rPr lang="tr-TR" smtClean="0"/>
              <a:t>; </a:t>
            </a:r>
            <a:r>
              <a:rPr lang="tr-TR" dirty="0"/>
              <a:t>Kontrol kısıtlayıcı olarak da adlandırılır. Veri girişlerinin belirtilen kriterlere göre yapılmasını sağlar. Örneğin kişinin T.C. Kimlik numarası girilirken 11 haneden fazla değer </a:t>
            </a:r>
            <a:r>
              <a:rPr lang="tr-TR"/>
              <a:t>girilmesi </a:t>
            </a:r>
            <a:r>
              <a:rPr lang="tr-TR" smtClean="0"/>
              <a:t>engellenebilir.</a:t>
            </a:r>
            <a:endParaRPr lang="tr-TR" dirty="0"/>
          </a:p>
          <a:p>
            <a:pPr>
              <a:lnSpc>
                <a:spcPct val="170000"/>
              </a:lnSpc>
            </a:pP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50176-7E28-4E48-BDCC-E34EC1383F0D}" type="slidenum">
              <a:rPr lang="tr-TR" smtClean="0"/>
              <a:t>33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355962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tin Yer Tutucusu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Başlık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Birinci Haftanın Sonu</a:t>
            </a:r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50176-7E28-4E48-BDCC-E34EC1383F0D}" type="slidenum">
              <a:rPr lang="tr-TR" smtClean="0"/>
              <a:t>34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941075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TEMEL KAVRAMLAR</a:t>
            </a:r>
            <a:endParaRPr lang="tr-TR">
              <a:solidFill>
                <a:schemeClr val="accent2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r-TR" sz="2800" smtClean="0">
                <a:solidFill>
                  <a:schemeClr val="accent5"/>
                </a:solidFill>
              </a:rPr>
              <a:t>Veritabanı </a:t>
            </a:r>
            <a:r>
              <a:rPr lang="tr-TR" sz="2800">
                <a:solidFill>
                  <a:schemeClr val="accent5"/>
                </a:solidFill>
              </a:rPr>
              <a:t>Yönetim </a:t>
            </a:r>
            <a:r>
              <a:rPr lang="tr-TR" sz="2800" smtClean="0">
                <a:solidFill>
                  <a:schemeClr val="accent5"/>
                </a:solidFill>
              </a:rPr>
              <a:t>Sistemi</a:t>
            </a:r>
          </a:p>
          <a:p>
            <a:pPr marL="0" indent="0">
              <a:buNone/>
            </a:pPr>
            <a:endParaRPr lang="tr-TR" sz="2800">
              <a:solidFill>
                <a:schemeClr val="accent5"/>
              </a:solidFill>
            </a:endParaRPr>
          </a:p>
          <a:p>
            <a:pPr marL="0" indent="0" algn="just">
              <a:buNone/>
            </a:pPr>
            <a:r>
              <a:rPr lang="tr-TR" smtClean="0"/>
              <a:t>Bir </a:t>
            </a:r>
            <a:r>
              <a:rPr lang="tr-TR"/>
              <a:t>veritabanını </a:t>
            </a:r>
            <a:r>
              <a:rPr lang="tr-TR" smtClean="0"/>
              <a:t>oluşturmak</a:t>
            </a:r>
            <a:r>
              <a:rPr lang="tr-TR"/>
              <a:t>, </a:t>
            </a:r>
            <a:r>
              <a:rPr lang="tr-TR" smtClean="0"/>
              <a:t>düzenlemek, saklamak</a:t>
            </a:r>
            <a:r>
              <a:rPr lang="tr-TR"/>
              <a:t>, çoğaltmak, </a:t>
            </a:r>
            <a:r>
              <a:rPr lang="tr-TR" smtClean="0"/>
              <a:t>güncellemek ve </a:t>
            </a:r>
            <a:r>
              <a:rPr lang="tr-TR"/>
              <a:t>yönetmek için kullanılan </a:t>
            </a:r>
            <a:r>
              <a:rPr lang="tr-TR" smtClean="0"/>
              <a:t>yazılım sistemidir.</a:t>
            </a:r>
            <a:endParaRPr lang="tr-TR"/>
          </a:p>
          <a:p>
            <a:endParaRPr lang="tr-TR" smtClean="0"/>
          </a:p>
          <a:p>
            <a:pPr algn="just"/>
            <a:r>
              <a:rPr lang="tr-TR" smtClean="0"/>
              <a:t>“Veri Tabanı Sistemi</a:t>
            </a:r>
            <a:r>
              <a:rPr lang="tr-TR"/>
              <a:t>” ya da </a:t>
            </a:r>
            <a:r>
              <a:rPr lang="tr-TR" smtClean="0"/>
              <a:t>“Veri Tabanı Yönetim Sistemi </a:t>
            </a:r>
            <a:r>
              <a:rPr lang="tr-TR"/>
              <a:t>(VTYS) – </a:t>
            </a:r>
            <a:r>
              <a:rPr lang="tr-TR" smtClean="0"/>
              <a:t>Data Base Management System </a:t>
            </a:r>
            <a:r>
              <a:rPr lang="tr-TR"/>
              <a:t>(DBMS)” </a:t>
            </a:r>
            <a:r>
              <a:rPr lang="tr-TR" smtClean="0"/>
              <a:t>denir.</a:t>
            </a:r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50176-7E28-4E48-BDCC-E34EC1383F0D}" type="slidenum">
              <a:rPr lang="tr-TR" smtClean="0"/>
              <a:t>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07402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>
                <a:solidFill>
                  <a:schemeClr val="accent2">
                    <a:lumMod val="20000"/>
                    <a:lumOff val="80000"/>
                  </a:schemeClr>
                </a:solidFill>
              </a:rPr>
              <a:t>Veritabanı Yönetim Sistemlerinin</a:t>
            </a:r>
            <a:br>
              <a:rPr lang="tr-TR">
                <a:solidFill>
                  <a:schemeClr val="accent2">
                    <a:lumMod val="20000"/>
                    <a:lumOff val="80000"/>
                  </a:schemeClr>
                </a:solidFill>
              </a:rPr>
            </a:br>
            <a:r>
              <a:rPr lang="tr-TR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Avantajları/Dezavantajları</a:t>
            </a:r>
            <a:endParaRPr lang="tr-TR">
              <a:solidFill>
                <a:schemeClr val="accent2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/>
            <a:r>
              <a:rPr lang="tr-TR"/>
              <a:t>Aynı veri </a:t>
            </a:r>
            <a:r>
              <a:rPr lang="tr-TR" smtClean="0"/>
              <a:t>farklı yerlerde tekrar tekrar tutulmaz</a:t>
            </a:r>
            <a:r>
              <a:rPr lang="tr-TR"/>
              <a:t>; </a:t>
            </a:r>
            <a:r>
              <a:rPr lang="tr-TR" b="1"/>
              <a:t>veri tekrarı (“data redundancy”) </a:t>
            </a:r>
            <a:r>
              <a:rPr lang="tr-TR"/>
              <a:t>azaltılır ya da yok edilir</a:t>
            </a:r>
            <a:r>
              <a:rPr lang="tr-TR" smtClean="0"/>
              <a:t>.</a:t>
            </a:r>
          </a:p>
          <a:p>
            <a:pPr algn="just"/>
            <a:endParaRPr lang="tr-TR"/>
          </a:p>
          <a:p>
            <a:pPr algn="just"/>
            <a:r>
              <a:rPr lang="tr-TR" b="1" smtClean="0"/>
              <a:t>Veri </a:t>
            </a:r>
            <a:r>
              <a:rPr lang="tr-TR" b="1"/>
              <a:t>tutarlılığı (“data consistency”) : </a:t>
            </a:r>
            <a:r>
              <a:rPr lang="tr-TR" smtClean="0"/>
              <a:t>Bir </a:t>
            </a:r>
            <a:r>
              <a:rPr lang="tr-TR"/>
              <a:t>yerde güncellenen bir </a:t>
            </a:r>
            <a:r>
              <a:rPr lang="tr-TR" smtClean="0"/>
              <a:t>adres bilgisi </a:t>
            </a:r>
            <a:r>
              <a:rPr lang="tr-TR"/>
              <a:t>başka yerde güncellenmeden </a:t>
            </a:r>
            <a:r>
              <a:rPr lang="tr-TR" smtClean="0"/>
              <a:t>kalmasını ve </a:t>
            </a:r>
            <a:r>
              <a:rPr lang="tr-TR"/>
              <a:t>bu </a:t>
            </a:r>
            <a:r>
              <a:rPr lang="tr-TR" smtClean="0"/>
              <a:t>durumun veri </a:t>
            </a:r>
            <a:r>
              <a:rPr lang="tr-TR"/>
              <a:t>tutarsızlığına (“</a:t>
            </a:r>
            <a:r>
              <a:rPr lang="tr-TR" smtClean="0"/>
              <a:t>data inconsistency</a:t>
            </a:r>
            <a:r>
              <a:rPr lang="tr-TR"/>
              <a:t>”) yol </a:t>
            </a:r>
            <a:r>
              <a:rPr lang="tr-TR" smtClean="0"/>
              <a:t>açmasını engeller.</a:t>
            </a:r>
          </a:p>
          <a:p>
            <a:pPr algn="just"/>
            <a:endParaRPr lang="tr-TR" smtClean="0"/>
          </a:p>
          <a:p>
            <a:pPr algn="just"/>
            <a:r>
              <a:rPr lang="tr-TR" smtClean="0"/>
              <a:t>Bir </a:t>
            </a:r>
            <a:r>
              <a:rPr lang="tr-TR"/>
              <a:t>VTYS’de </a:t>
            </a:r>
            <a:r>
              <a:rPr lang="tr-TR" smtClean="0"/>
              <a:t>verinin </a:t>
            </a:r>
            <a:r>
              <a:rPr lang="tr-TR"/>
              <a:t>tutarlılığını </a:t>
            </a:r>
            <a:r>
              <a:rPr lang="tr-TR" smtClean="0"/>
              <a:t>ve bütünlüğünü </a:t>
            </a:r>
            <a:r>
              <a:rPr lang="tr-TR"/>
              <a:t>bozmadan aynı veritabanlarına saniyede yüzlerce, binlerce </a:t>
            </a:r>
            <a:r>
              <a:rPr lang="tr-TR" smtClean="0"/>
              <a:t>erişim yapılabilir.</a:t>
            </a:r>
          </a:p>
          <a:p>
            <a:pPr algn="just"/>
            <a:endParaRPr lang="tr-TR"/>
          </a:p>
          <a:p>
            <a:pPr algn="just"/>
            <a:r>
              <a:rPr lang="tr-TR" b="1" smtClean="0"/>
              <a:t>Veri </a:t>
            </a:r>
            <a:r>
              <a:rPr lang="tr-TR" b="1"/>
              <a:t>bütünlüğü (“data integrity”): </a:t>
            </a:r>
            <a:r>
              <a:rPr lang="tr-TR"/>
              <a:t>Bir tablodan bir öğrenci kaydı silinirse, </a:t>
            </a:r>
            <a:r>
              <a:rPr lang="tr-TR" smtClean="0"/>
              <a:t>öğrenci varolduğu </a:t>
            </a:r>
            <a:r>
              <a:rPr lang="tr-TR"/>
              <a:t>diğer tüm tablolardan silinmelidir</a:t>
            </a:r>
            <a:r>
              <a:rPr lang="tr-TR" smtClean="0"/>
              <a:t>.</a:t>
            </a:r>
          </a:p>
          <a:p>
            <a:pPr algn="just"/>
            <a:endParaRPr lang="tr-TR"/>
          </a:p>
          <a:p>
            <a:pPr algn="just"/>
            <a:r>
              <a:rPr lang="tr-TR" b="1" smtClean="0"/>
              <a:t>Veri </a:t>
            </a:r>
            <a:r>
              <a:rPr lang="tr-TR" b="1"/>
              <a:t>güvenliği (“data security”) </a:t>
            </a:r>
            <a:r>
              <a:rPr lang="tr-TR" b="1" smtClean="0"/>
              <a:t>:</a:t>
            </a:r>
            <a:r>
              <a:rPr lang="tr-TR" smtClean="0"/>
              <a:t> </a:t>
            </a:r>
            <a:r>
              <a:rPr lang="tr-TR"/>
              <a:t>Veri tabanına </a:t>
            </a:r>
            <a:r>
              <a:rPr lang="tr-TR" smtClean="0"/>
              <a:t>girmek için </a:t>
            </a:r>
            <a:r>
              <a:rPr lang="tr-TR"/>
              <a:t>kullanıcı adı ve şifreyle </a:t>
            </a:r>
            <a:r>
              <a:rPr lang="tr-TR" smtClean="0"/>
              <a:t>korunur, kişiler </a:t>
            </a:r>
            <a:r>
              <a:rPr lang="tr-TR"/>
              <a:t>sadece </a:t>
            </a:r>
            <a:r>
              <a:rPr lang="tr-TR" smtClean="0"/>
              <a:t>kendilerini ilgilendiren </a:t>
            </a:r>
            <a:r>
              <a:rPr lang="tr-TR"/>
              <a:t>tabloları </a:t>
            </a:r>
            <a:r>
              <a:rPr lang="tr-TR" smtClean="0"/>
              <a:t>görebilirler.</a:t>
            </a:r>
          </a:p>
          <a:p>
            <a:pPr algn="just"/>
            <a:endParaRPr lang="tr-TR"/>
          </a:p>
          <a:p>
            <a:pPr algn="just"/>
            <a:r>
              <a:rPr lang="tr-TR" b="1" smtClean="0"/>
              <a:t>Veri </a:t>
            </a:r>
            <a:r>
              <a:rPr lang="tr-TR" b="1"/>
              <a:t>Bağımsızlığı (“data independence”) : </a:t>
            </a:r>
            <a:r>
              <a:rPr lang="tr-TR"/>
              <a:t>Programcı, kullandığı </a:t>
            </a:r>
            <a:r>
              <a:rPr lang="tr-TR" smtClean="0"/>
              <a:t>verilerin yapısı </a:t>
            </a:r>
            <a:r>
              <a:rPr lang="tr-TR"/>
              <a:t>ve organizasyonu ile ilgilenmek </a:t>
            </a:r>
            <a:r>
              <a:rPr lang="tr-TR" smtClean="0"/>
              <a:t>durumunda değildir</a:t>
            </a:r>
            <a:r>
              <a:rPr lang="tr-TR"/>
              <a:t>. </a:t>
            </a:r>
            <a:endParaRPr lang="tr-TR" smtClean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50176-7E28-4E48-BDCC-E34EC1383F0D}" type="slidenum">
              <a:rPr lang="tr-TR" smtClean="0"/>
              <a:t>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593570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>
                <a:solidFill>
                  <a:schemeClr val="accent2">
                    <a:lumMod val="20000"/>
                    <a:lumOff val="80000"/>
                  </a:schemeClr>
                </a:solidFill>
              </a:rPr>
              <a:t>Veritabanı Yönetim Sistemlerinin</a:t>
            </a:r>
            <a:br>
              <a:rPr lang="tr-TR">
                <a:solidFill>
                  <a:schemeClr val="accent2">
                    <a:lumMod val="20000"/>
                    <a:lumOff val="80000"/>
                  </a:schemeClr>
                </a:solidFill>
              </a:rPr>
            </a:br>
            <a:r>
              <a:rPr lang="tr-TR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Avantajları/Dezavantajları</a:t>
            </a:r>
            <a:endParaRPr lang="tr-TR">
              <a:solidFill>
                <a:schemeClr val="accent2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tr-TR" smtClean="0"/>
          </a:p>
          <a:p>
            <a:r>
              <a:rPr lang="tr-TR" smtClean="0"/>
              <a:t>Lisans ücretleri</a:t>
            </a:r>
          </a:p>
          <a:p>
            <a:endParaRPr lang="tr-TR" smtClean="0"/>
          </a:p>
          <a:p>
            <a:r>
              <a:rPr lang="tr-TR" smtClean="0"/>
              <a:t>Kurulum ve Bakım maliyetleri</a:t>
            </a:r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50176-7E28-4E48-BDCC-E34EC1383F0D}" type="slidenum">
              <a:rPr lang="tr-TR" smtClean="0"/>
              <a:t>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550506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>
                <a:solidFill>
                  <a:schemeClr val="accent2">
                    <a:lumMod val="20000"/>
                    <a:lumOff val="80000"/>
                  </a:schemeClr>
                </a:solidFill>
              </a:rPr>
              <a:t>Yaygın Kullanılan</a:t>
            </a:r>
            <a:br>
              <a:rPr lang="tr-TR">
                <a:solidFill>
                  <a:schemeClr val="accent2">
                    <a:lumMod val="20000"/>
                    <a:lumOff val="80000"/>
                  </a:schemeClr>
                </a:solidFill>
              </a:rPr>
            </a:br>
            <a:r>
              <a:rPr lang="tr-TR">
                <a:solidFill>
                  <a:schemeClr val="accent2">
                    <a:lumMod val="20000"/>
                    <a:lumOff val="80000"/>
                  </a:schemeClr>
                </a:solidFill>
              </a:rPr>
              <a:t>Veritabanı Yönetim Sistemleri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r-TR"/>
              <a:t>Microsoft Access</a:t>
            </a:r>
          </a:p>
          <a:p>
            <a:pPr marL="0" indent="0">
              <a:buNone/>
            </a:pPr>
            <a:r>
              <a:rPr lang="tr-TR"/>
              <a:t>Microsoft SQL Server</a:t>
            </a:r>
          </a:p>
          <a:p>
            <a:pPr marL="0" indent="0">
              <a:buNone/>
            </a:pPr>
            <a:r>
              <a:rPr lang="tr-TR"/>
              <a:t>Oracle</a:t>
            </a:r>
          </a:p>
          <a:p>
            <a:pPr marL="0" indent="0">
              <a:buNone/>
            </a:pPr>
            <a:r>
              <a:rPr lang="tr-TR"/>
              <a:t>PostgeSQL</a:t>
            </a:r>
          </a:p>
          <a:p>
            <a:pPr marL="0" indent="0">
              <a:buNone/>
            </a:pPr>
            <a:r>
              <a:rPr lang="tr-TR"/>
              <a:t>MySQL</a:t>
            </a:r>
          </a:p>
          <a:p>
            <a:pPr marL="0" indent="0">
              <a:buNone/>
            </a:pPr>
            <a:r>
              <a:rPr lang="tr-TR" smtClean="0"/>
              <a:t>Informix</a:t>
            </a:r>
          </a:p>
          <a:p>
            <a:pPr marL="0" indent="0">
              <a:buNone/>
            </a:pPr>
            <a:r>
              <a:rPr lang="tr-TR" smtClean="0"/>
              <a:t>IBM DB2</a:t>
            </a:r>
            <a:endParaRPr lang="tr-TR"/>
          </a:p>
          <a:p>
            <a:pPr marL="0" indent="0">
              <a:buNone/>
            </a:pPr>
            <a:r>
              <a:rPr lang="tr-TR"/>
              <a:t>…</a:t>
            </a: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50176-7E28-4E48-BDCC-E34EC1383F0D}" type="slidenum">
              <a:rPr lang="tr-TR" smtClean="0"/>
              <a:t>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773170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Access Veritabanı </a:t>
            </a:r>
            <a:r>
              <a:rPr lang="tr-TR">
                <a:solidFill>
                  <a:schemeClr val="accent2">
                    <a:lumMod val="20000"/>
                    <a:lumOff val="80000"/>
                  </a:schemeClr>
                </a:solidFill>
              </a:rPr>
              <a:t>Yönetim </a:t>
            </a:r>
            <a:r>
              <a:rPr lang="tr-TR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Sistemi</a:t>
            </a:r>
            <a:endParaRPr lang="tr-TR">
              <a:solidFill>
                <a:schemeClr val="accent2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/>
              <a:t>Microsoft Office ürünüdür.</a:t>
            </a:r>
          </a:p>
          <a:p>
            <a:r>
              <a:rPr lang="tr-TR"/>
              <a:t>Küçük ölçekli uygulamalar içindir.</a:t>
            </a:r>
          </a:p>
          <a:p>
            <a:r>
              <a:rPr lang="tr-TR"/>
              <a:t>Tablo başına 2 GB’ a kadar veri depolayabilir. </a:t>
            </a:r>
          </a:p>
          <a:p>
            <a:r>
              <a:rPr lang="tr-TR"/>
              <a:t>Aynı anda 255 bağlantıya izin verebilir.</a:t>
            </a:r>
          </a:p>
          <a:p>
            <a:r>
              <a:rPr lang="tr-TR"/>
              <a:t>Windows </a:t>
            </a:r>
            <a:r>
              <a:rPr lang="tr-TR" smtClean="0"/>
              <a:t>platformunda kullanılır.</a:t>
            </a:r>
            <a:endParaRPr lang="tr-TR"/>
          </a:p>
        </p:txBody>
      </p:sp>
      <p:pic>
        <p:nvPicPr>
          <p:cNvPr id="5122" name="Picture 2" descr="http://www.pngmart.com/files/3/MS-Access-PNG-Photos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0232" y="4445359"/>
            <a:ext cx="1728192" cy="17281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50176-7E28-4E48-BDCC-E34EC1383F0D}" type="slidenum">
              <a:rPr lang="tr-TR" smtClean="0"/>
              <a:t>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222988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SQL Server Veritabanı </a:t>
            </a:r>
            <a:r>
              <a:rPr lang="tr-TR">
                <a:solidFill>
                  <a:schemeClr val="accent2">
                    <a:lumMod val="20000"/>
                    <a:lumOff val="80000"/>
                  </a:schemeClr>
                </a:solidFill>
              </a:rPr>
              <a:t>Yönetim </a:t>
            </a:r>
            <a:r>
              <a:rPr lang="tr-TR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Sistemi</a:t>
            </a:r>
            <a:endParaRPr lang="tr-TR">
              <a:solidFill>
                <a:schemeClr val="accent2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/>
              <a:t>Orta ve büyük ölçekli işlemler </a:t>
            </a:r>
            <a:endParaRPr lang="tr-TR" smtClean="0"/>
          </a:p>
          <a:p>
            <a:r>
              <a:rPr lang="tr-TR" smtClean="0"/>
              <a:t>Kullanım </a:t>
            </a:r>
            <a:r>
              <a:rPr lang="tr-TR"/>
              <a:t>kolaylığı, güvenilirliği, işlem </a:t>
            </a:r>
            <a:r>
              <a:rPr lang="tr-TR" smtClean="0"/>
              <a:t>gücü</a:t>
            </a:r>
            <a:endParaRPr lang="tr-TR"/>
          </a:p>
          <a:p>
            <a:r>
              <a:rPr lang="tr-TR"/>
              <a:t>Tablo başına 4 TB veri </a:t>
            </a:r>
            <a:r>
              <a:rPr lang="tr-TR" smtClean="0"/>
              <a:t>depolama</a:t>
            </a:r>
            <a:endParaRPr lang="tr-TR"/>
          </a:p>
          <a:p>
            <a:r>
              <a:rPr lang="tr-TR"/>
              <a:t>“Transaction logging”, “trigger” </a:t>
            </a:r>
            <a:r>
              <a:rPr lang="tr-TR" smtClean="0"/>
              <a:t>ve “stored </a:t>
            </a:r>
            <a:r>
              <a:rPr lang="tr-TR"/>
              <a:t>procedure” özelliklerine sahip</a:t>
            </a:r>
            <a:r>
              <a:rPr lang="tr-TR" smtClean="0"/>
              <a:t>.</a:t>
            </a:r>
          </a:p>
          <a:p>
            <a:endParaRPr lang="tr-TR"/>
          </a:p>
          <a:p>
            <a:pPr marL="0" indent="0">
              <a:buNone/>
            </a:pPr>
            <a:r>
              <a:rPr lang="fr-FR">
                <a:solidFill>
                  <a:srgbClr val="040404"/>
                </a:solidFill>
                <a:latin typeface="Calibri"/>
                <a:cs typeface="Calibri"/>
              </a:rPr>
              <a:t>S</a:t>
            </a:r>
            <a:r>
              <a:rPr lang="fr-FR" spc="4">
                <a:solidFill>
                  <a:srgbClr val="040404"/>
                </a:solidFill>
                <a:latin typeface="Calibri"/>
                <a:cs typeface="Calibri"/>
              </a:rPr>
              <a:t>Q</a:t>
            </a:r>
            <a:r>
              <a:rPr lang="fr-FR">
                <a:solidFill>
                  <a:srgbClr val="040404"/>
                </a:solidFill>
                <a:latin typeface="Calibri"/>
                <a:cs typeface="Calibri"/>
              </a:rPr>
              <a:t>L</a:t>
            </a:r>
            <a:r>
              <a:rPr lang="fr-FR" spc="-14">
                <a:solidFill>
                  <a:srgbClr val="040404"/>
                </a:solidFill>
                <a:latin typeface="Calibri"/>
                <a:cs typeface="Calibri"/>
              </a:rPr>
              <a:t> </a:t>
            </a:r>
            <a:r>
              <a:rPr lang="fr-FR">
                <a:solidFill>
                  <a:srgbClr val="040404"/>
                </a:solidFill>
                <a:latin typeface="Calibri"/>
                <a:cs typeface="Calibri"/>
              </a:rPr>
              <a:t>S</a:t>
            </a:r>
            <a:r>
              <a:rPr lang="fr-FR" spc="4">
                <a:solidFill>
                  <a:srgbClr val="040404"/>
                </a:solidFill>
                <a:latin typeface="Calibri"/>
                <a:cs typeface="Calibri"/>
              </a:rPr>
              <a:t>e</a:t>
            </a:r>
            <a:r>
              <a:rPr lang="fr-FR" spc="25">
                <a:solidFill>
                  <a:srgbClr val="040404"/>
                </a:solidFill>
                <a:latin typeface="Calibri"/>
                <a:cs typeface="Calibri"/>
              </a:rPr>
              <a:t>r</a:t>
            </a:r>
            <a:r>
              <a:rPr lang="fr-FR" spc="-29">
                <a:solidFill>
                  <a:srgbClr val="040404"/>
                </a:solidFill>
                <a:latin typeface="Calibri"/>
                <a:cs typeface="Calibri"/>
              </a:rPr>
              <a:t>v</a:t>
            </a:r>
            <a:r>
              <a:rPr lang="fr-FR" spc="4">
                <a:solidFill>
                  <a:srgbClr val="040404"/>
                </a:solidFill>
                <a:latin typeface="Calibri"/>
                <a:cs typeface="Calibri"/>
              </a:rPr>
              <a:t>e</a:t>
            </a:r>
            <a:r>
              <a:rPr lang="fr-FR">
                <a:solidFill>
                  <a:srgbClr val="040404"/>
                </a:solidFill>
                <a:latin typeface="Calibri"/>
                <a:cs typeface="Calibri"/>
              </a:rPr>
              <a:t>r </a:t>
            </a:r>
            <a:r>
              <a:rPr lang="fr-FR" spc="4">
                <a:solidFill>
                  <a:srgbClr val="040404"/>
                </a:solidFill>
                <a:latin typeface="Calibri"/>
                <a:cs typeface="Calibri"/>
              </a:rPr>
              <a:t>E</a:t>
            </a:r>
            <a:r>
              <a:rPr lang="fr-FR" spc="-25">
                <a:solidFill>
                  <a:srgbClr val="040404"/>
                </a:solidFill>
                <a:latin typeface="Calibri"/>
                <a:cs typeface="Calibri"/>
              </a:rPr>
              <a:t>nt</a:t>
            </a:r>
            <a:r>
              <a:rPr lang="fr-FR" spc="4">
                <a:solidFill>
                  <a:srgbClr val="040404"/>
                </a:solidFill>
                <a:latin typeface="Calibri"/>
                <a:cs typeface="Calibri"/>
              </a:rPr>
              <a:t>e</a:t>
            </a:r>
            <a:r>
              <a:rPr lang="fr-FR">
                <a:solidFill>
                  <a:srgbClr val="040404"/>
                </a:solidFill>
                <a:latin typeface="Calibri"/>
                <a:cs typeface="Calibri"/>
              </a:rPr>
              <a:t>rprise</a:t>
            </a:r>
            <a:r>
              <a:rPr lang="fr-FR" spc="-9">
                <a:solidFill>
                  <a:srgbClr val="040404"/>
                </a:solidFill>
                <a:latin typeface="Calibri"/>
                <a:cs typeface="Calibri"/>
              </a:rPr>
              <a:t> </a:t>
            </a:r>
            <a:r>
              <a:rPr lang="fr-FR" spc="-29" smtClean="0">
                <a:solidFill>
                  <a:srgbClr val="040404"/>
                </a:solidFill>
                <a:latin typeface="Calibri"/>
                <a:cs typeface="Calibri"/>
              </a:rPr>
              <a:t>E</a:t>
            </a:r>
            <a:r>
              <a:rPr lang="fr-FR" smtClean="0">
                <a:solidFill>
                  <a:srgbClr val="040404"/>
                </a:solidFill>
                <a:latin typeface="Calibri"/>
                <a:cs typeface="Calibri"/>
              </a:rPr>
              <a:t>diti</a:t>
            </a:r>
            <a:r>
              <a:rPr lang="fr-FR" spc="-4" smtClean="0">
                <a:solidFill>
                  <a:srgbClr val="040404"/>
                </a:solidFill>
                <a:latin typeface="Calibri"/>
                <a:cs typeface="Calibri"/>
              </a:rPr>
              <a:t>o</a:t>
            </a:r>
            <a:r>
              <a:rPr lang="fr-FR" smtClean="0">
                <a:solidFill>
                  <a:srgbClr val="040404"/>
                </a:solidFill>
                <a:latin typeface="Calibri"/>
                <a:cs typeface="Calibri"/>
              </a:rPr>
              <a:t>n</a:t>
            </a:r>
            <a:endParaRPr lang="tr-TR" smtClean="0">
              <a:solidFill>
                <a:srgbClr val="040404"/>
              </a:solidFill>
              <a:latin typeface="Calibri"/>
              <a:cs typeface="Calibri"/>
            </a:endParaRPr>
          </a:p>
          <a:p>
            <a:pPr marL="0" indent="0">
              <a:buNone/>
            </a:pPr>
            <a:r>
              <a:rPr lang="tr-TR" smtClean="0">
                <a:solidFill>
                  <a:srgbClr val="040404"/>
                </a:solidFill>
                <a:latin typeface="Calibri"/>
                <a:cs typeface="Calibri"/>
              </a:rPr>
              <a:t>2017 </a:t>
            </a:r>
            <a:r>
              <a:rPr lang="fr-FR" smtClean="0">
                <a:solidFill>
                  <a:srgbClr val="040404"/>
                </a:solidFill>
                <a:latin typeface="Calibri"/>
                <a:cs typeface="Calibri"/>
              </a:rPr>
              <a:t>Lisans Fi</a:t>
            </a:r>
            <a:r>
              <a:rPr lang="fr-FR" spc="-29" smtClean="0">
                <a:solidFill>
                  <a:srgbClr val="040404"/>
                </a:solidFill>
                <a:latin typeface="Calibri"/>
                <a:cs typeface="Calibri"/>
              </a:rPr>
              <a:t>y</a:t>
            </a:r>
            <a:r>
              <a:rPr lang="fr-FR" spc="-19" smtClean="0">
                <a:solidFill>
                  <a:srgbClr val="040404"/>
                </a:solidFill>
                <a:latin typeface="Calibri"/>
                <a:cs typeface="Calibri"/>
              </a:rPr>
              <a:t>a</a:t>
            </a:r>
            <a:r>
              <a:rPr lang="fr-FR" smtClean="0">
                <a:solidFill>
                  <a:srgbClr val="040404"/>
                </a:solidFill>
                <a:latin typeface="Calibri"/>
                <a:cs typeface="Calibri"/>
              </a:rPr>
              <a:t>tı</a:t>
            </a:r>
            <a:r>
              <a:rPr lang="tr-TR" smtClean="0">
                <a:solidFill>
                  <a:srgbClr val="040404"/>
                </a:solidFill>
                <a:latin typeface="Calibri"/>
                <a:cs typeface="Calibri"/>
              </a:rPr>
              <a:t> </a:t>
            </a:r>
            <a:r>
              <a:rPr lang="tr-TR" b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$14256</a:t>
            </a:r>
            <a:endParaRPr lang="fr-FR" b="1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Calibri"/>
            </a:endParaRPr>
          </a:p>
          <a:p>
            <a:endParaRPr lang="tr-TR"/>
          </a:p>
        </p:txBody>
      </p:sp>
      <p:pic>
        <p:nvPicPr>
          <p:cNvPr id="1032" name="Picture 8" descr="https://png2.kisspng.com/sh/c72557e3516b5ea25b8da5e06fe34522/L0KzQYm3VMEyN5hqj5H0aYP2gLBuTf1qa6N0i9HvdD32gb20kBVzfpZ3RelybnTyh8S0kBVzfpZ3RaQ5MEiwgoO0hPF1aZNmReVucobogn68gfNmOGhrfdVuOXblSHACVsg0OmQAUaMAMkO3RYKCUMI5PGc4RuJ3Zx==/kisspng-microsoft-sql-server-windows-server-2008-r2-databa-server-5ace07fece9fb8.9683239915234519028463.pn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933" r="20654"/>
          <a:stretch/>
        </p:blipFill>
        <p:spPr bwMode="auto">
          <a:xfrm>
            <a:off x="5076056" y="3645024"/>
            <a:ext cx="3724915" cy="29429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50176-7E28-4E48-BDCC-E34EC1383F0D}" type="slidenum">
              <a:rPr lang="tr-TR" smtClean="0"/>
              <a:t>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25243724"/>
      </p:ext>
    </p:extLst>
  </p:cSld>
  <p:clrMapOvr>
    <a:masterClrMapping/>
  </p:clrMapOvr>
</p:sld>
</file>

<file path=ppt/theme/theme1.xml><?xml version="1.0" encoding="utf-8"?>
<a:theme xmlns:a="http://schemas.openxmlformats.org/drawingml/2006/main" name="Hasır">
  <a:themeElements>
    <a:clrScheme name="Cumba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fis 2">
      <a:majorFont>
        <a:latin typeface="Calibri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mbria"/>
        <a:ea typeface=""/>
        <a:cs typeface=""/>
        <a:font script="Jpan" typeface="HG明朝B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Hasır">
      <a:fillStyleLst>
        <a:solidFill>
          <a:schemeClr val="phClr"/>
        </a:solidFill>
        <a:gradFill rotWithShape="1">
          <a:gsLst>
            <a:gs pos="0">
              <a:schemeClr val="phClr">
                <a:tint val="79000"/>
                <a:satMod val="180000"/>
              </a:schemeClr>
            </a:gs>
            <a:gs pos="65000">
              <a:schemeClr val="phClr">
                <a:tint val="52000"/>
                <a:satMod val="250000"/>
              </a:schemeClr>
            </a:gs>
            <a:gs pos="100000">
              <a:schemeClr val="phClr">
                <a:tint val="29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8700000"/>
            </a:lightRig>
          </a:scene3d>
          <a:sp3d contourW="12700" prstMaterial="dkEdge">
            <a:bevelT w="0" h="0" prst="relaxedInset"/>
            <a:contourClr>
              <a:schemeClr val="phClr">
                <a:shade val="65000"/>
                <a:satMod val="15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13200000"/>
            </a:lightRig>
          </a:scene3d>
          <a:sp3d prstMaterial="dkEdge">
            <a:bevelT w="63500" h="50800" prst="relaxedIns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hade val="95000"/>
                <a:satMod val="200000"/>
              </a:schemeClr>
            </a:gs>
            <a:gs pos="53000">
              <a:schemeClr val="phClr">
                <a:shade val="60000"/>
                <a:satMod val="220000"/>
              </a:schemeClr>
            </a:gs>
            <a:gs pos="100000">
              <a:schemeClr val="phClr">
                <a:shade val="45000"/>
                <a:satMod val="22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3000"/>
                <a:shade val="97000"/>
                <a:satMod val="230000"/>
              </a:schemeClr>
            </a:gs>
            <a:gs pos="100000">
              <a:schemeClr val="phClr">
                <a:shade val="35000"/>
                <a:satMod val="250000"/>
              </a:schemeClr>
            </a:gs>
          </a:gsLst>
          <a:path path="circle">
            <a:fillToRect l="15000" t="50000" r="85000" b="6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Thatch</Template>
  <TotalTime>561</TotalTime>
  <Words>1574</Words>
  <Application>Microsoft Office PowerPoint</Application>
  <PresentationFormat>Ekran Gösterisi (4:3)</PresentationFormat>
  <Paragraphs>335</Paragraphs>
  <Slides>34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6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34</vt:i4>
      </vt:variant>
    </vt:vector>
  </HeadingPairs>
  <TitlesOfParts>
    <vt:vector size="41" baseType="lpstr">
      <vt:lpstr>Arial</vt:lpstr>
      <vt:lpstr>Calibri</vt:lpstr>
      <vt:lpstr>Cambria</vt:lpstr>
      <vt:lpstr>Constantia</vt:lpstr>
      <vt:lpstr>Tw Cen MT</vt:lpstr>
      <vt:lpstr>Wingdings 2</vt:lpstr>
      <vt:lpstr>Hasır</vt:lpstr>
      <vt:lpstr>VERİ TABANI</vt:lpstr>
      <vt:lpstr>TEMEL KAVRAMLAR</vt:lpstr>
      <vt:lpstr>TEMEL KAVRAMLAR</vt:lpstr>
      <vt:lpstr>TEMEL KAVRAMLAR</vt:lpstr>
      <vt:lpstr>Veritabanı Yönetim Sistemlerinin Avantajları/Dezavantajları</vt:lpstr>
      <vt:lpstr>Veritabanı Yönetim Sistemlerinin Avantajları/Dezavantajları</vt:lpstr>
      <vt:lpstr>Yaygın Kullanılan Veritabanı Yönetim Sistemleri</vt:lpstr>
      <vt:lpstr>Access Veritabanı Yönetim Sistemi</vt:lpstr>
      <vt:lpstr>SQL Server Veritabanı Yönetim Sistemi</vt:lpstr>
      <vt:lpstr>MySQL Veritabanı Yönetim Sistemi</vt:lpstr>
      <vt:lpstr>Oracle Veritabanı Yönetim Sistemi</vt:lpstr>
      <vt:lpstr>IBM DB2 Veritabanı Yönetim Sistemi</vt:lpstr>
      <vt:lpstr>Informix Veritabanı Yönetim Sistemi</vt:lpstr>
      <vt:lpstr>PostgreSQL Veritabanı Yönetim Sistemi</vt:lpstr>
      <vt:lpstr>Veri Tabanı Yönetim Sistemlerinin Sınıflandırılması</vt:lpstr>
      <vt:lpstr>İlişkisel veritabanları</vt:lpstr>
      <vt:lpstr>İlişkisel veritabanları</vt:lpstr>
      <vt:lpstr>Veri Tabanının Yapısı</vt:lpstr>
      <vt:lpstr>Veri Tabanının Yapısı</vt:lpstr>
      <vt:lpstr>Veri Tabanının Yapısı</vt:lpstr>
      <vt:lpstr>Tablo</vt:lpstr>
      <vt:lpstr>Tablo</vt:lpstr>
      <vt:lpstr>Tablo</vt:lpstr>
      <vt:lpstr>Veri Türleri</vt:lpstr>
      <vt:lpstr>Veri Türleri (Data Type)</vt:lpstr>
      <vt:lpstr>Access Veri Tabanı Veri Tipleri</vt:lpstr>
      <vt:lpstr>Access Veri Tabanı Veri Tipleri</vt:lpstr>
      <vt:lpstr>Anahtar (Key)</vt:lpstr>
      <vt:lpstr>Birincil anahtar</vt:lpstr>
      <vt:lpstr>Yabancı anahtar</vt:lpstr>
      <vt:lpstr>Birincil anahtar - Yabancı anahtar</vt:lpstr>
      <vt:lpstr>Veri Kısıtlamaları </vt:lpstr>
      <vt:lpstr>Veri Kısıtlamaları </vt:lpstr>
      <vt:lpstr>Birinci Haftanın Sonu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VERİ TABANI</dc:title>
  <dc:creator>Yemre</dc:creator>
  <cp:lastModifiedBy>Yunus Emre</cp:lastModifiedBy>
  <cp:revision>33</cp:revision>
  <dcterms:created xsi:type="dcterms:W3CDTF">2018-09-29T12:48:21Z</dcterms:created>
  <dcterms:modified xsi:type="dcterms:W3CDTF">2018-10-03T14:39:46Z</dcterms:modified>
</cp:coreProperties>
</file>