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7" r:id="rId3"/>
    <p:sldId id="258" r:id="rId4"/>
    <p:sldId id="288" r:id="rId5"/>
    <p:sldId id="260" r:id="rId6"/>
    <p:sldId id="289" r:id="rId7"/>
    <p:sldId id="259" r:id="rId8"/>
    <p:sldId id="261" r:id="rId9"/>
    <p:sldId id="265" r:id="rId10"/>
    <p:sldId id="262" r:id="rId11"/>
    <p:sldId id="267" r:id="rId12"/>
    <p:sldId id="263" r:id="rId13"/>
    <p:sldId id="264" r:id="rId14"/>
    <p:sldId id="266" r:id="rId15"/>
    <p:sldId id="277" r:id="rId16"/>
    <p:sldId id="278" r:id="rId17"/>
    <p:sldId id="279" r:id="rId18"/>
    <p:sldId id="290" r:id="rId19"/>
    <p:sldId id="291" r:id="rId20"/>
    <p:sldId id="268" r:id="rId21"/>
    <p:sldId id="269" r:id="rId22"/>
    <p:sldId id="270" r:id="rId23"/>
    <p:sldId id="271" r:id="rId24"/>
    <p:sldId id="272" r:id="rId25"/>
    <p:sldId id="273" r:id="rId26"/>
    <p:sldId id="292" r:id="rId27"/>
    <p:sldId id="293" r:id="rId28"/>
    <p:sldId id="274" r:id="rId29"/>
    <p:sldId id="275" r:id="rId30"/>
    <p:sldId id="276" r:id="rId31"/>
    <p:sldId id="294" r:id="rId32"/>
    <p:sldId id="295" r:id="rId33"/>
    <p:sldId id="296" r:id="rId34"/>
    <p:sldId id="297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5" autoAdjust="0"/>
    <p:restoredTop sz="94660"/>
  </p:normalViewPr>
  <p:slideViewPr>
    <p:cSldViewPr>
      <p:cViewPr varScale="1">
        <p:scale>
          <a:sx n="88" d="100"/>
          <a:sy n="8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23F7E-3BFD-4015-95A7-8E28B4FF795E}" type="datetimeFigureOut">
              <a:rPr lang="tr-TR" smtClean="0"/>
              <a:t>3.10.2018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77AA4-2687-489A-8DF0-99B1F612B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7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7162-AA9D-47EE-85F9-EFC9E7547CD1}" type="datetimeFigureOut">
              <a:rPr lang="tr-TR" smtClean="0"/>
              <a:t>3.10.2018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230DB-DAE0-4EBD-9FF4-9CAFB28DE5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941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AB03-BE8B-4A80-B77C-B390A052B416}" type="datetime1">
              <a:rPr lang="tr-TR" smtClean="0"/>
              <a:t>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2282-4B97-4446-8C30-2ECF5BC0B742}" type="datetime1">
              <a:rPr lang="tr-TR" smtClean="0"/>
              <a:t>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2C8D3-8B32-4FD8-83EA-935EED64755E}" type="datetime1">
              <a:rPr lang="tr-TR" smtClean="0"/>
              <a:t>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61C2-6940-44CB-95A0-C191EC3CAD8D}" type="datetime1">
              <a:rPr lang="tr-TR" smtClean="0"/>
              <a:t>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E31B-9812-4275-892A-2ED99FCDC257}" type="datetime1">
              <a:rPr lang="tr-TR" smtClean="0"/>
              <a:t>3.10.2018</a:t>
            </a:fld>
            <a:endParaRPr lang="tr-T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E74A-5ADA-49E3-A16C-B1DFD1E3ECD6}" type="datetime1">
              <a:rPr lang="tr-TR" smtClean="0"/>
              <a:t>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861E-5A35-42F6-B594-551A5C2FF94E}" type="datetime1">
              <a:rPr lang="tr-TR" smtClean="0"/>
              <a:t>3.10.2018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BD56-B510-45E5-91AB-854A90611089}" type="datetime1">
              <a:rPr lang="tr-TR" smtClean="0"/>
              <a:t>3.10.2018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893D8-2291-4253-A397-0440C95300D9}" type="datetime1">
              <a:rPr lang="tr-TR" smtClean="0"/>
              <a:t>3.10.2018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8BD6-E270-43B2-9660-528FF8AEC063}" type="datetime1">
              <a:rPr lang="tr-TR" smtClean="0"/>
              <a:t>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559AD-EB36-4467-98C8-24B821E29F28}" type="datetime1">
              <a:rPr lang="tr-TR" smtClean="0"/>
              <a:t>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632743-932A-48F9-B2B7-E15A50308F00}" type="datetime1">
              <a:rPr lang="tr-TR" smtClean="0"/>
              <a:t>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550176-7E28-4E48-BDCC-E34EC1383F0D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938535"/>
          </a:xfrm>
        </p:spPr>
        <p:txBody>
          <a:bodyPr/>
          <a:lstStyle/>
          <a:p>
            <a:r>
              <a:rPr lang="tr-TR" smtClean="0">
                <a:solidFill>
                  <a:schemeClr val="accent2">
                    <a:lumMod val="50000"/>
                  </a:schemeClr>
                </a:solidFill>
              </a:rPr>
              <a:t>VERİ TABANI</a:t>
            </a:r>
            <a:endParaRPr lang="tr-TR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8600" y="3284984"/>
            <a:ext cx="4419600" cy="1515616"/>
          </a:xfrm>
        </p:spPr>
        <p:txBody>
          <a:bodyPr>
            <a:normAutofit fontScale="62500" lnSpcReduction="20000"/>
          </a:bodyPr>
          <a:lstStyle/>
          <a:p>
            <a:r>
              <a:rPr lang="tr-TR" sz="5700" dirty="0" smtClean="0">
                <a:latin typeface="Calibri" pitchFamily="34" charset="0"/>
                <a:cs typeface="Calibri" pitchFamily="34" charset="0"/>
              </a:rPr>
              <a:t>GİRİŞ</a:t>
            </a:r>
          </a:p>
          <a:p>
            <a:endParaRPr lang="tr-TR" sz="5700" dirty="0" smtClean="0">
              <a:latin typeface="Calibri" pitchFamily="34" charset="0"/>
              <a:cs typeface="Calibri" pitchFamily="34" charset="0"/>
            </a:endParaRPr>
          </a:p>
          <a:p>
            <a:r>
              <a:rPr lang="tr-TR" sz="3600" dirty="0" err="1" smtClean="0">
                <a:latin typeface="Calibri" pitchFamily="34" charset="0"/>
                <a:cs typeface="Calibri" pitchFamily="34" charset="0"/>
              </a:rPr>
              <a:t>Öğr.Gör</a:t>
            </a:r>
            <a:r>
              <a:rPr lang="tr-TR" sz="3600" dirty="0" smtClean="0">
                <a:latin typeface="Calibri" pitchFamily="34" charset="0"/>
                <a:cs typeface="Calibri" pitchFamily="34" charset="0"/>
              </a:rPr>
              <a:t>. Yunus Emre GÖKTEPE</a:t>
            </a:r>
            <a:endParaRPr lang="tr-TR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25144"/>
            <a:ext cx="1944216" cy="1791958"/>
          </a:xfrm>
          <a:prstGeom prst="rect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11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MySQL Veritabanı </a:t>
            </a: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Yönetim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Sistemi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/>
              <a:t>Açık kaynak </a:t>
            </a:r>
            <a:r>
              <a:rPr lang="tr-TR" smtClean="0"/>
              <a:t>kodlu</a:t>
            </a:r>
            <a:endParaRPr lang="tr-TR"/>
          </a:p>
          <a:p>
            <a:r>
              <a:rPr lang="tr-TR"/>
              <a:t>Windows/Unix/Linux,…işletim </a:t>
            </a:r>
            <a:r>
              <a:rPr lang="tr-TR" smtClean="0"/>
              <a:t>sistemlerinde çalışır (platform </a:t>
            </a:r>
            <a:r>
              <a:rPr lang="tr-TR"/>
              <a:t>bağımsız)</a:t>
            </a:r>
          </a:p>
          <a:p>
            <a:r>
              <a:rPr lang="tr-TR" smtClean="0"/>
              <a:t>Tablo </a:t>
            </a:r>
            <a:r>
              <a:rPr lang="tr-TR"/>
              <a:t>başına 4 TB veri depolayabilir.</a:t>
            </a:r>
          </a:p>
          <a:p>
            <a:r>
              <a:rPr lang="tr-TR" smtClean="0"/>
              <a:t>PHP tabanlı web uygulamaları</a:t>
            </a:r>
            <a:endParaRPr lang="tr-TR"/>
          </a:p>
        </p:txBody>
      </p:sp>
      <p:pic>
        <p:nvPicPr>
          <p:cNvPr id="6148" name="Picture 4" descr="https://png2.kisspng.com/sh/0b1d45aa88e4cc554b062acc8425ccc3/L0KzQYm3VME5N5Z1j5H0aYP2gLBuTf16e6JxRdZqdHHlccTsTf1ieppmfNQ2cHjzfcrohP1qdl5nhNHwLUXkdIiBU8I2aWE4TqM5LkC6SIqAWcY2OWY3TKICM0K4Q4e8VsIveJ9s/kisspng-mysql-database-mariadb-phpmyadmin-blog-5ad78325a03610.0789796515240732536562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7" b="22474"/>
          <a:stretch/>
        </p:blipFill>
        <p:spPr bwMode="auto">
          <a:xfrm>
            <a:off x="5076056" y="4437112"/>
            <a:ext cx="3382616" cy="1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579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Oracle Veritabanı </a:t>
            </a: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Yönetim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Sistemi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/>
              <a:t>en güçlü ve en güvenilir </a:t>
            </a:r>
            <a:r>
              <a:rPr lang="es-ES" smtClean="0"/>
              <a:t>veritabanı</a:t>
            </a:r>
            <a:endParaRPr lang="tr-TR" smtClean="0"/>
          </a:p>
          <a:p>
            <a:r>
              <a:rPr lang="tr-TR"/>
              <a:t>Birçok işletim sistemi üzerinde kullanılabilir.</a:t>
            </a:r>
          </a:p>
          <a:p>
            <a:r>
              <a:rPr lang="tr-TR"/>
              <a:t>Çok yüksek ölçekli uygulamalar için tercih edilir. </a:t>
            </a:r>
          </a:p>
          <a:p>
            <a:r>
              <a:rPr lang="tr-TR"/>
              <a:t>Oluşturulabilecek tablo sayısı sınırsızdır.</a:t>
            </a:r>
          </a:p>
          <a:p>
            <a:r>
              <a:rPr lang="tr-TR"/>
              <a:t>Çok yüksek maliyet..!</a:t>
            </a:r>
          </a:p>
          <a:p>
            <a:endParaRPr lang="tr-TR" smtClean="0"/>
          </a:p>
          <a:p>
            <a:endParaRPr lang="tr-TR"/>
          </a:p>
          <a:p>
            <a:r>
              <a:rPr lang="tr-TR" smtClean="0"/>
              <a:t>Lisans ücreti </a:t>
            </a:r>
            <a:r>
              <a:rPr lang="tr-TR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$47500 </a:t>
            </a:r>
            <a:r>
              <a:rPr lang="tr-TR" smtClean="0"/>
              <a:t>ü bulabilir</a:t>
            </a:r>
          </a:p>
          <a:p>
            <a:endParaRPr lang="tr-TR"/>
          </a:p>
        </p:txBody>
      </p:sp>
      <p:pic>
        <p:nvPicPr>
          <p:cNvPr id="3076" name="Picture 4" descr="https://png2.kisspng.com/sh/532c7c524b34f6db3c5f983fa9845b83/L0KzQYm3VcI2N5xrR91yc4Pzfri0jCJia51qRdV4coDygrL7if9vNZD3edV1ZT3nccXogvF0bV5xh9l4LX7ohMT8igRmNZ10f9G2YXmwRbO3WMhjaWU8e6Q9NUixRYOCVsM1QWQ2TaQCMki5Roq5VcA5PV91htk=/kisspng-oracle-corporation-oracle-database-logo-netsuite-logo-ai-5b088ba47c2458.529634931527286692508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373216"/>
            <a:ext cx="4169796" cy="1009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15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IBM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DB2 Veritabanı </a:t>
            </a: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Yönetim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Sistemi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/>
              <a:t>IBM tarafından geliştirilmiştir.</a:t>
            </a:r>
          </a:p>
          <a:p>
            <a:r>
              <a:rPr lang="tr-TR"/>
              <a:t>Windows/Unix/Linux,… işletim sistemlerinde çalışır.</a:t>
            </a:r>
          </a:p>
          <a:p>
            <a:r>
              <a:rPr lang="tr-TR"/>
              <a:t>“Transaction logging”, “trigger” ve “stored procedure”</a:t>
            </a:r>
          </a:p>
          <a:p>
            <a:pPr marL="0" indent="0">
              <a:buNone/>
            </a:pPr>
            <a:r>
              <a:rPr lang="tr-TR"/>
              <a:t>özelliklerine sahiptir.</a:t>
            </a:r>
          </a:p>
        </p:txBody>
      </p:sp>
      <p:pic>
        <p:nvPicPr>
          <p:cNvPr id="2052" name="Picture 4" descr="https://png2.kisspng.com/sh/503586c2f7eefccf30faf1356d042e5e/L0KzQYm3VME5N5VrfZH0aYP2gLBuTfljdV5peqQ2ZHH3cbPokBUua5DyiOd9ZYKwg7FtlQdiepYyiAN1LXnlfX68gfQ4Omlnfqo8ZHa2Q3A3VsUxP2U2SqMAMkSzRYG4UcE2PGE3RuJ3Zx==/kisspng-ibm-db2-database-computer-software-sql-ibm-5ad728bf83df33.06507412152405011154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208" y="3717032"/>
            <a:ext cx="278092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860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Informix Veritabanı </a:t>
            </a: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Yönetim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Sistemi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/>
              <a:t>2001 yılında IBM Informix’ i satın aldı. </a:t>
            </a:r>
          </a:p>
          <a:p>
            <a:r>
              <a:rPr lang="tr-TR"/>
              <a:t>Ücretli ve güçlü bir veritabanı.</a:t>
            </a:r>
          </a:p>
          <a:p>
            <a:r>
              <a:rPr lang="tr-TR"/>
              <a:t>Orta ölçekli </a:t>
            </a:r>
            <a:r>
              <a:rPr lang="tr-TR" smtClean="0"/>
              <a:t>işletmelerin kullanımına uygun</a:t>
            </a:r>
            <a:endParaRPr lang="tr-TR"/>
          </a:p>
        </p:txBody>
      </p:sp>
      <p:sp>
        <p:nvSpPr>
          <p:cNvPr id="4" name="object 8"/>
          <p:cNvSpPr/>
          <p:nvPr/>
        </p:nvSpPr>
        <p:spPr>
          <a:xfrm>
            <a:off x="5220072" y="4869160"/>
            <a:ext cx="3368674" cy="11953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0484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PostgreSQL Veritabanı </a:t>
            </a: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Yönetim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Sistemi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/>
              <a:t>UNIX, Linux ve Windows </a:t>
            </a:r>
            <a:r>
              <a:rPr lang="tr-TR" smtClean="0"/>
              <a:t>platformlarında çalışır</a:t>
            </a:r>
          </a:p>
          <a:p>
            <a:r>
              <a:rPr lang="tr-TR" smtClean="0"/>
              <a:t>Ücretsiz</a:t>
            </a:r>
            <a:r>
              <a:rPr lang="tr-TR"/>
              <a:t>, açık kaynak kodlu. </a:t>
            </a:r>
          </a:p>
          <a:p>
            <a:r>
              <a:rPr lang="tr-TR"/>
              <a:t>Çok güçlü işlem yapısı.</a:t>
            </a:r>
          </a:p>
          <a:p>
            <a:r>
              <a:rPr lang="tr-TR"/>
              <a:t>Tablo başına 64 TB veri depolama.</a:t>
            </a:r>
          </a:p>
          <a:p>
            <a:r>
              <a:rPr lang="tr-TR"/>
              <a:t>“Transaction”, “trigger” </a:t>
            </a:r>
            <a:r>
              <a:rPr lang="tr-TR" smtClean="0"/>
              <a:t>ve “stored </a:t>
            </a:r>
            <a:r>
              <a:rPr lang="tr-TR"/>
              <a:t>procedure” özelliklerine sahip.</a:t>
            </a:r>
          </a:p>
          <a:p>
            <a:endParaRPr lang="tr-TR"/>
          </a:p>
          <a:p>
            <a:endParaRPr lang="tr-TR"/>
          </a:p>
        </p:txBody>
      </p:sp>
      <p:sp>
        <p:nvSpPr>
          <p:cNvPr id="4" name="object 9"/>
          <p:cNvSpPr/>
          <p:nvPr/>
        </p:nvSpPr>
        <p:spPr>
          <a:xfrm>
            <a:off x="6084168" y="3933056"/>
            <a:ext cx="2536825" cy="2528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70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6">
                    <a:tint val="1000"/>
                  </a:schemeClr>
                </a:solidFill>
              </a:rPr>
              <a:t>Veri Tabanı Yönetim Sistemlerinin Sınıflandırılması</a:t>
            </a:r>
            <a:endParaRPr lang="tr-TR" dirty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Veri Modeline Göre</a:t>
            </a:r>
          </a:p>
          <a:p>
            <a:pPr lvl="1" eaLnBrk="1" hangingPunct="1"/>
            <a:r>
              <a:rPr lang="tr-TR" altLang="tr-TR" smtClean="0"/>
              <a:t>Hiyerarşik</a:t>
            </a:r>
          </a:p>
          <a:p>
            <a:pPr lvl="1" eaLnBrk="1" hangingPunct="1"/>
            <a:r>
              <a:rPr lang="tr-TR" altLang="tr-TR" smtClean="0"/>
              <a:t>Ağ</a:t>
            </a:r>
          </a:p>
          <a:p>
            <a:pPr lvl="1" eaLnBrk="1" hangingPunct="1"/>
            <a:r>
              <a:rPr lang="tr-TR" altLang="tr-TR" smtClean="0"/>
              <a:t>İlişkisel</a:t>
            </a:r>
          </a:p>
          <a:p>
            <a:pPr lvl="1" eaLnBrk="1" hangingPunct="1"/>
            <a:r>
              <a:rPr lang="tr-TR" altLang="tr-TR" smtClean="0"/>
              <a:t>Nesneye Yönelik</a:t>
            </a:r>
          </a:p>
          <a:p>
            <a:pPr eaLnBrk="1" hangingPunct="1"/>
            <a:r>
              <a:rPr lang="tr-TR" altLang="tr-TR" smtClean="0"/>
              <a:t>Kullanıcı Sayısına Göre</a:t>
            </a:r>
          </a:p>
          <a:p>
            <a:pPr lvl="1" eaLnBrk="1" hangingPunct="1"/>
            <a:r>
              <a:rPr lang="tr-TR" altLang="tr-TR" smtClean="0"/>
              <a:t>Tek kullanıcılı</a:t>
            </a:r>
          </a:p>
          <a:p>
            <a:pPr lvl="1" eaLnBrk="1" hangingPunct="1"/>
            <a:r>
              <a:rPr lang="tr-TR" altLang="tr-TR" smtClean="0"/>
              <a:t>Çok kullanıcılı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3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İlişkisel veritabanları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Bu sistemde veriler tablolar halinde saklanır.</a:t>
            </a:r>
          </a:p>
          <a:p>
            <a:pPr eaLnBrk="1" hangingPunct="1"/>
            <a:r>
              <a:rPr lang="tr-TR" altLang="tr-TR" smtClean="0"/>
              <a:t>Tablolar arasındaki bağlantılar matematiksel ilişkilerle gösterilir.</a:t>
            </a:r>
          </a:p>
          <a:p>
            <a:pPr eaLnBrk="1" hangingPunct="1"/>
            <a:r>
              <a:rPr lang="tr-TR" altLang="tr-TR" smtClean="0"/>
              <a:t>Günümüzdeki hemen hemen tüm veri tabanı programları bu yapıdadır.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65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İlişkisel veritabanları</a:t>
            </a:r>
          </a:p>
        </p:txBody>
      </p:sp>
      <p:pic>
        <p:nvPicPr>
          <p:cNvPr id="16387" name="3 İçerik Yer Tutucusu" descr="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1412776"/>
            <a:ext cx="5877272" cy="5277901"/>
          </a:xfr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9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Veri Tabanının Yapısı</a:t>
            </a:r>
            <a:endParaRPr lang="tr-TR" altLang="tr-TR" smtClean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>
                <a:solidFill>
                  <a:schemeClr val="accent5"/>
                </a:solidFill>
              </a:rPr>
              <a:t>Veritabanı (DataBase)</a:t>
            </a:r>
          </a:p>
          <a:p>
            <a:pPr algn="just"/>
            <a:r>
              <a:rPr lang="tr-TR" smtClean="0"/>
              <a:t>En </a:t>
            </a:r>
            <a:r>
              <a:rPr lang="tr-TR"/>
              <a:t>genel tanımıyla, kullanım amacına uygun </a:t>
            </a:r>
            <a:r>
              <a:rPr lang="tr-TR" smtClean="0"/>
              <a:t>olarak düzenlenmiş </a:t>
            </a:r>
            <a:r>
              <a:rPr lang="tr-TR"/>
              <a:t>veriler topluluğudur. Müşteri adres defterleri, ürün satış </a:t>
            </a:r>
            <a:r>
              <a:rPr lang="tr-TR" smtClean="0"/>
              <a:t>bilgilerinin saklandığı </a:t>
            </a:r>
            <a:r>
              <a:rPr lang="tr-TR"/>
              <a:t>dosyalar, öğrenciler ve öğrenciler ait harç ve not bilgileri gibi, personel </a:t>
            </a:r>
            <a:r>
              <a:rPr lang="tr-TR" smtClean="0"/>
              <a:t>bilgi dosyaları </a:t>
            </a:r>
            <a:r>
              <a:rPr lang="tr-TR"/>
              <a:t>gibi bilgi düzenleri veritabanlarına örnek olarak verilebilir.</a:t>
            </a:r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03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/>
              <a:t>Veri Tabanının Yapısı</a:t>
            </a:r>
            <a:endParaRPr lang="tr-TR" altLang="tr-TR" smtClean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/>
              <a:t>Tablo ve </a:t>
            </a:r>
            <a:r>
              <a:rPr lang="tr-TR" sz="2800" b="1" smtClean="0"/>
              <a:t>Elemanları</a:t>
            </a:r>
          </a:p>
          <a:p>
            <a:pPr algn="just"/>
            <a:r>
              <a:rPr lang="tr-TR"/>
              <a:t>Tablo verilerin </a:t>
            </a:r>
            <a:r>
              <a:rPr lang="tr-TR">
                <a:solidFill>
                  <a:schemeClr val="tx1"/>
                </a:solidFill>
              </a:rPr>
              <a:t>satırlar (row) </a:t>
            </a:r>
            <a:r>
              <a:rPr lang="tr-TR"/>
              <a:t>ve </a:t>
            </a:r>
            <a:r>
              <a:rPr lang="tr-TR">
                <a:solidFill>
                  <a:schemeClr val="tx1"/>
                </a:solidFill>
              </a:rPr>
              <a:t>sütunlar (colomn) </a:t>
            </a:r>
            <a:r>
              <a:rPr lang="tr-TR"/>
              <a:t>halinde </a:t>
            </a:r>
            <a:r>
              <a:rPr lang="tr-TR" smtClean="0"/>
              <a:t>düzenlenmesiyle oluşan </a:t>
            </a:r>
            <a:r>
              <a:rPr lang="tr-TR"/>
              <a:t>veri grubudur. Veritabanları bir veya daha fazla tablodan oluşurlar</a:t>
            </a:r>
            <a:r>
              <a:rPr lang="tr-TR" smtClean="0"/>
              <a:t>.</a:t>
            </a:r>
          </a:p>
          <a:p>
            <a:pPr algn="just"/>
            <a:r>
              <a:rPr lang="tr-TR"/>
              <a:t>Tablonun satırlarındaki her bir bilgi </a:t>
            </a:r>
            <a:r>
              <a:rPr lang="tr-TR">
                <a:solidFill>
                  <a:schemeClr val="tx1"/>
                </a:solidFill>
              </a:rPr>
              <a:t>kayıt (record</a:t>
            </a:r>
            <a:r>
              <a:rPr lang="tr-TR" smtClean="0">
                <a:solidFill>
                  <a:schemeClr val="tx1"/>
                </a:solidFill>
              </a:rPr>
              <a:t>)</a:t>
            </a:r>
            <a:r>
              <a:rPr lang="tr-TR" smtClean="0"/>
              <a:t>, sütunlar </a:t>
            </a:r>
            <a:r>
              <a:rPr lang="tr-TR"/>
              <a:t>ise </a:t>
            </a:r>
            <a:r>
              <a:rPr lang="tr-TR">
                <a:solidFill>
                  <a:schemeClr val="tx1"/>
                </a:solidFill>
              </a:rPr>
              <a:t>alan (field)</a:t>
            </a:r>
            <a:r>
              <a:rPr lang="tr-TR"/>
              <a:t> olarak isimlendirilir. </a:t>
            </a:r>
            <a:endParaRPr lang="tr-TR" smtClean="0"/>
          </a:p>
          <a:p>
            <a:pPr algn="just"/>
            <a:r>
              <a:rPr lang="tr-TR" smtClean="0"/>
              <a:t>Bir </a:t>
            </a:r>
            <a:r>
              <a:rPr lang="tr-TR"/>
              <a:t>tabloda yer alan her bir kayıt bir </a:t>
            </a:r>
            <a:r>
              <a:rPr lang="tr-TR" smtClean="0"/>
              <a:t>satıra karşılık </a:t>
            </a:r>
            <a:r>
              <a:rPr lang="tr-TR"/>
              <a:t>gelir</a:t>
            </a:r>
            <a:r>
              <a:rPr lang="tr-TR" smtClean="0"/>
              <a:t>.</a:t>
            </a:r>
            <a:r>
              <a:rPr lang="tr-TR"/>
              <a:t> </a:t>
            </a:r>
            <a:endParaRPr lang="tr-TR" smtClean="0"/>
          </a:p>
          <a:p>
            <a:pPr algn="just"/>
            <a:r>
              <a:rPr lang="tr-TR" smtClean="0"/>
              <a:t>Her </a:t>
            </a:r>
            <a:r>
              <a:rPr lang="tr-TR"/>
              <a:t>bir sütunun </a:t>
            </a:r>
            <a:r>
              <a:rPr lang="tr-TR" smtClean="0"/>
              <a:t>adı ile </a:t>
            </a:r>
            <a:r>
              <a:rPr lang="tr-TR"/>
              <a:t>birlikte diğer bilgilerinin </a:t>
            </a:r>
            <a:r>
              <a:rPr lang="tr-TR" smtClean="0"/>
              <a:t>(tutulacak bilginin max uzunluğu, ne tür </a:t>
            </a:r>
            <a:r>
              <a:rPr lang="tr-TR"/>
              <a:t>bilgi </a:t>
            </a:r>
            <a:r>
              <a:rPr lang="tr-TR" smtClean="0"/>
              <a:t>saklanacağı </a:t>
            </a:r>
            <a:r>
              <a:rPr lang="tr-TR"/>
              <a:t>vs.) </a:t>
            </a:r>
            <a:r>
              <a:rPr lang="tr-TR" smtClean="0"/>
              <a:t>içeren </a:t>
            </a:r>
            <a:r>
              <a:rPr lang="tr-TR"/>
              <a:t>tanıma </a:t>
            </a:r>
            <a:r>
              <a:rPr lang="tr-TR">
                <a:solidFill>
                  <a:schemeClr val="tx1"/>
                </a:solidFill>
              </a:rPr>
              <a:t>alan </a:t>
            </a:r>
            <a:r>
              <a:rPr lang="tr-TR"/>
              <a:t>denir.</a:t>
            </a:r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8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TEMEL KAVRAMLAR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>
                <a:solidFill>
                  <a:schemeClr val="accent5"/>
                </a:solidFill>
              </a:rPr>
              <a:t>Geleneksel Dosya Sistemleri</a:t>
            </a:r>
          </a:p>
          <a:p>
            <a:pPr algn="just"/>
            <a:r>
              <a:rPr lang="tr-TR"/>
              <a:t>Veritabanı yönetim sistemleri öncesinde veri depolamak için kullanılan sistemlerdir.</a:t>
            </a:r>
          </a:p>
          <a:p>
            <a:endParaRPr lang="tr-TR"/>
          </a:p>
          <a:p>
            <a:pPr marL="0" indent="0">
              <a:buNone/>
            </a:pPr>
            <a:r>
              <a:rPr lang="tr-TR" sz="2800" smtClean="0">
                <a:solidFill>
                  <a:schemeClr val="accent5"/>
                </a:solidFill>
              </a:rPr>
              <a:t>Eksiklikleri</a:t>
            </a:r>
            <a:endParaRPr lang="tr-TR">
              <a:solidFill>
                <a:schemeClr val="accent5"/>
              </a:solidFill>
            </a:endParaRPr>
          </a:p>
          <a:p>
            <a:r>
              <a:rPr lang="tr-TR"/>
              <a:t>Veri tekrarı</a:t>
            </a:r>
          </a:p>
          <a:p>
            <a:r>
              <a:rPr lang="tr-TR"/>
              <a:t>Veri güncellenmesi birkaç dosyada</a:t>
            </a:r>
          </a:p>
          <a:p>
            <a:r>
              <a:rPr lang="tr-TR" smtClean="0"/>
              <a:t>Belleğin </a:t>
            </a:r>
            <a:r>
              <a:rPr lang="tr-TR"/>
              <a:t>tekrarlı bilgi nedeniyle israfı </a:t>
            </a:r>
          </a:p>
          <a:p>
            <a:r>
              <a:rPr lang="tr-TR"/>
              <a:t>Sadece belirli bir dilin kullanılması</a:t>
            </a:r>
          </a:p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Veri Tabanının Yapısı</a:t>
            </a:r>
          </a:p>
        </p:txBody>
      </p:sp>
      <p:sp>
        <p:nvSpPr>
          <p:cNvPr id="4" name="3 Teneke"/>
          <p:cNvSpPr/>
          <p:nvPr/>
        </p:nvSpPr>
        <p:spPr>
          <a:xfrm>
            <a:off x="857250" y="1556792"/>
            <a:ext cx="1428750" cy="1214438"/>
          </a:xfrm>
          <a:prstGeom prst="can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Veri tabanı</a:t>
            </a:r>
          </a:p>
        </p:txBody>
      </p:sp>
      <p:grpSp>
        <p:nvGrpSpPr>
          <p:cNvPr id="22532" name="6 Grup"/>
          <p:cNvGrpSpPr>
            <a:grpSpLocks/>
          </p:cNvGrpSpPr>
          <p:nvPr/>
        </p:nvGrpSpPr>
        <p:grpSpPr bwMode="auto">
          <a:xfrm>
            <a:off x="857250" y="3786188"/>
            <a:ext cx="1071563" cy="857250"/>
            <a:chOff x="785786" y="3500438"/>
            <a:chExt cx="1071570" cy="857256"/>
          </a:xfrm>
          <a:solidFill>
            <a:schemeClr val="accent4">
              <a:lumMod val="75000"/>
            </a:schemeClr>
          </a:solidFill>
        </p:grpSpPr>
        <p:sp>
          <p:nvSpPr>
            <p:cNvPr id="5" name="4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/>
                <a:t>Tablo</a:t>
              </a:r>
            </a:p>
          </p:txBody>
        </p:sp>
        <p:sp>
          <p:nvSpPr>
            <p:cNvPr id="6" name="5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2533" name="7 Grup"/>
          <p:cNvGrpSpPr>
            <a:grpSpLocks/>
          </p:cNvGrpSpPr>
          <p:nvPr/>
        </p:nvGrpSpPr>
        <p:grpSpPr bwMode="auto">
          <a:xfrm>
            <a:off x="2428875" y="3786188"/>
            <a:ext cx="1071563" cy="857250"/>
            <a:chOff x="785786" y="3500438"/>
            <a:chExt cx="1071570" cy="857256"/>
          </a:xfrm>
          <a:solidFill>
            <a:schemeClr val="accent4">
              <a:lumMod val="75000"/>
            </a:schemeClr>
          </a:solidFill>
        </p:grpSpPr>
        <p:sp>
          <p:nvSpPr>
            <p:cNvPr id="9" name="8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/>
                <a:t>Tablo</a:t>
              </a:r>
            </a:p>
          </p:txBody>
        </p:sp>
        <p:sp>
          <p:nvSpPr>
            <p:cNvPr id="10" name="9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2534" name="10 Grup"/>
          <p:cNvGrpSpPr>
            <a:grpSpLocks/>
          </p:cNvGrpSpPr>
          <p:nvPr/>
        </p:nvGrpSpPr>
        <p:grpSpPr bwMode="auto">
          <a:xfrm>
            <a:off x="4000500" y="3786188"/>
            <a:ext cx="1071563" cy="857250"/>
            <a:chOff x="785786" y="3500438"/>
            <a:chExt cx="1071570" cy="857256"/>
          </a:xfrm>
          <a:solidFill>
            <a:schemeClr val="accent4">
              <a:lumMod val="75000"/>
            </a:schemeClr>
          </a:solidFill>
        </p:grpSpPr>
        <p:sp>
          <p:nvSpPr>
            <p:cNvPr id="12" name="11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/>
                <a:t>Tablo</a:t>
              </a:r>
            </a:p>
          </p:txBody>
        </p:sp>
        <p:sp>
          <p:nvSpPr>
            <p:cNvPr id="13" name="12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2535" name="13 Grup"/>
          <p:cNvGrpSpPr>
            <a:grpSpLocks/>
          </p:cNvGrpSpPr>
          <p:nvPr/>
        </p:nvGrpSpPr>
        <p:grpSpPr bwMode="auto">
          <a:xfrm>
            <a:off x="5572125" y="3786188"/>
            <a:ext cx="1071563" cy="857250"/>
            <a:chOff x="785786" y="3500438"/>
            <a:chExt cx="1071570" cy="857256"/>
          </a:xfrm>
          <a:solidFill>
            <a:schemeClr val="accent4">
              <a:lumMod val="75000"/>
            </a:schemeClr>
          </a:solidFill>
        </p:grpSpPr>
        <p:sp>
          <p:nvSpPr>
            <p:cNvPr id="15" name="14 Akış Çizelgesi: İşlem"/>
            <p:cNvSpPr/>
            <p:nvPr/>
          </p:nvSpPr>
          <p:spPr>
            <a:xfrm>
              <a:off x="785786" y="3500438"/>
              <a:ext cx="1071570" cy="21431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/>
                <a:t>Tablo</a:t>
              </a:r>
            </a:p>
          </p:txBody>
        </p:sp>
        <p:sp>
          <p:nvSpPr>
            <p:cNvPr id="16" name="15 Akış Çizelgesi: İşlem"/>
            <p:cNvSpPr/>
            <p:nvPr/>
          </p:nvSpPr>
          <p:spPr>
            <a:xfrm>
              <a:off x="785786" y="3714751"/>
              <a:ext cx="1071570" cy="642943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grpSp>
        <p:nvGrpSpPr>
          <p:cNvPr id="22536" name="16 Grup"/>
          <p:cNvGrpSpPr>
            <a:grpSpLocks/>
          </p:cNvGrpSpPr>
          <p:nvPr/>
        </p:nvGrpSpPr>
        <p:grpSpPr bwMode="auto">
          <a:xfrm>
            <a:off x="7215188" y="3714750"/>
            <a:ext cx="1071562" cy="857250"/>
            <a:chOff x="785786" y="3500438"/>
            <a:chExt cx="1071570" cy="857256"/>
          </a:xfrm>
          <a:solidFill>
            <a:schemeClr val="accent4">
              <a:lumMod val="75000"/>
            </a:schemeClr>
          </a:solidFill>
        </p:grpSpPr>
        <p:sp>
          <p:nvSpPr>
            <p:cNvPr id="18" name="17 Akış Çizelgesi: İşlem"/>
            <p:cNvSpPr/>
            <p:nvPr/>
          </p:nvSpPr>
          <p:spPr>
            <a:xfrm>
              <a:off x="785786" y="3500438"/>
              <a:ext cx="1071570" cy="214315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dirty="0"/>
                <a:t>Tablo</a:t>
              </a:r>
            </a:p>
          </p:txBody>
        </p:sp>
        <p:sp>
          <p:nvSpPr>
            <p:cNvPr id="19" name="18 Akış Çizelgesi: İşlem"/>
            <p:cNvSpPr/>
            <p:nvPr/>
          </p:nvSpPr>
          <p:spPr>
            <a:xfrm>
              <a:off x="785786" y="3714753"/>
              <a:ext cx="1071570" cy="642941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r-TR"/>
            </a:p>
          </p:txBody>
        </p:sp>
      </p:grpSp>
      <p:cxnSp>
        <p:nvCxnSpPr>
          <p:cNvPr id="21" name="20 Düz Bağlayıcı"/>
          <p:cNvCxnSpPr>
            <a:stCxn id="5" idx="0"/>
            <a:endCxn id="4" idx="3"/>
          </p:cNvCxnSpPr>
          <p:nvPr/>
        </p:nvCxnSpPr>
        <p:spPr>
          <a:xfrm flipV="1">
            <a:off x="1393032" y="2771230"/>
            <a:ext cx="178593" cy="1014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Bağlayıcı"/>
          <p:cNvCxnSpPr>
            <a:stCxn id="4" idx="3"/>
            <a:endCxn id="18" idx="0"/>
          </p:cNvCxnSpPr>
          <p:nvPr/>
        </p:nvCxnSpPr>
        <p:spPr>
          <a:xfrm>
            <a:off x="1571625" y="2771230"/>
            <a:ext cx="6179344" cy="943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Düz Bağlayıcı"/>
          <p:cNvCxnSpPr>
            <a:stCxn id="4" idx="3"/>
            <a:endCxn id="9" idx="0"/>
          </p:cNvCxnSpPr>
          <p:nvPr/>
        </p:nvCxnSpPr>
        <p:spPr>
          <a:xfrm>
            <a:off x="1571625" y="2771230"/>
            <a:ext cx="1393032" cy="1014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Düz Bağlayıcı"/>
          <p:cNvCxnSpPr>
            <a:stCxn id="4" idx="3"/>
            <a:endCxn id="12" idx="0"/>
          </p:cNvCxnSpPr>
          <p:nvPr/>
        </p:nvCxnSpPr>
        <p:spPr>
          <a:xfrm>
            <a:off x="1571625" y="2771230"/>
            <a:ext cx="2964657" cy="1014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Bağlayıcı"/>
          <p:cNvCxnSpPr>
            <a:stCxn id="4" idx="3"/>
            <a:endCxn id="15" idx="0"/>
          </p:cNvCxnSpPr>
          <p:nvPr/>
        </p:nvCxnSpPr>
        <p:spPr>
          <a:xfrm>
            <a:off x="1571625" y="2771230"/>
            <a:ext cx="4536282" cy="1014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Bağlayıcı"/>
          <p:cNvCxnSpPr>
            <a:stCxn id="13" idx="2"/>
          </p:cNvCxnSpPr>
          <p:nvPr/>
        </p:nvCxnSpPr>
        <p:spPr>
          <a:xfrm rot="16200000" flipH="1">
            <a:off x="4303713" y="4875213"/>
            <a:ext cx="500062" cy="36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3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365506"/>
              </p:ext>
            </p:extLst>
          </p:nvPr>
        </p:nvGraphicFramePr>
        <p:xfrm>
          <a:off x="2928938" y="5072063"/>
          <a:ext cx="364331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592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Alan</a:t>
                      </a:r>
                      <a:r>
                        <a:rPr lang="tr-TR" sz="14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 1</a:t>
                      </a:r>
                      <a:endParaRPr lang="tr-TR" sz="14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Alan</a:t>
                      </a:r>
                      <a:r>
                        <a:rPr lang="tr-TR" sz="14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 2</a:t>
                      </a:r>
                      <a:endParaRPr lang="tr-TR" sz="1400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Alan</a:t>
                      </a:r>
                      <a:r>
                        <a:rPr lang="tr-TR" sz="14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tr-TR" sz="1400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Alan</a:t>
                      </a:r>
                      <a:r>
                        <a:rPr lang="tr-TR" sz="14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tr-TR" sz="1400" dirty="0" smtClean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9" marR="91439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92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</a:t>
                      </a:r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592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</a:t>
                      </a:r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592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</a:t>
                      </a:r>
                      <a:endParaRPr lang="tr-TR" sz="14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39" marR="914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Metin kutusu 1"/>
          <p:cNvSpPr txBox="1"/>
          <p:nvPr/>
        </p:nvSpPr>
        <p:spPr>
          <a:xfrm>
            <a:off x="1220975" y="5649829"/>
            <a:ext cx="672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kayıt</a:t>
            </a:r>
            <a:endParaRPr lang="tr-TR"/>
          </a:p>
        </p:txBody>
      </p:sp>
      <p:cxnSp>
        <p:nvCxnSpPr>
          <p:cNvPr id="7" name="Düz Ok Bağlayıcısı 6"/>
          <p:cNvCxnSpPr>
            <a:stCxn id="2" idx="3"/>
          </p:cNvCxnSpPr>
          <p:nvPr/>
        </p:nvCxnSpPr>
        <p:spPr>
          <a:xfrm flipV="1">
            <a:off x="1893210" y="5517232"/>
            <a:ext cx="1053191" cy="317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>
            <a:stCxn id="2" idx="3"/>
          </p:cNvCxnSpPr>
          <p:nvPr/>
        </p:nvCxnSpPr>
        <p:spPr>
          <a:xfrm>
            <a:off x="1893210" y="5834495"/>
            <a:ext cx="10531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stCxn id="2" idx="3"/>
          </p:cNvCxnSpPr>
          <p:nvPr/>
        </p:nvCxnSpPr>
        <p:spPr>
          <a:xfrm>
            <a:off x="1893210" y="5834495"/>
            <a:ext cx="1053191" cy="330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Tablo</a:t>
            </a: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Bir veritabanı tablolarda saklanan verilerden oluşur.</a:t>
            </a:r>
          </a:p>
          <a:p>
            <a:pPr algn="just" eaLnBrk="1" hangingPunct="1"/>
            <a:r>
              <a:rPr lang="tr-TR" altLang="tr-TR" smtClean="0"/>
              <a:t>Tablolar verilerin satırlar ve sütunlar halinde düzenlenmesiyle oluşan veri grubudur.</a:t>
            </a:r>
          </a:p>
          <a:p>
            <a:pPr algn="just" eaLnBrk="1" hangingPunct="1"/>
            <a:r>
              <a:rPr lang="tr-TR" altLang="tr-TR" smtClean="0"/>
              <a:t>Örneğin ders içeriği ve öğrenci bilgilerini veritabanında saklamak için 2 tablo oluşturulabilir:</a:t>
            </a:r>
          </a:p>
          <a:p>
            <a:pPr lvl="1" algn="just" eaLnBrk="1" hangingPunct="1"/>
            <a:r>
              <a:rPr lang="tr-TR" altLang="tr-TR" smtClean="0"/>
              <a:t>Ogrenci_bilgileri</a:t>
            </a:r>
          </a:p>
          <a:p>
            <a:pPr lvl="1" algn="just" eaLnBrk="1" hangingPunct="1"/>
            <a:r>
              <a:rPr lang="tr-TR" altLang="tr-TR" smtClean="0"/>
              <a:t>icerik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1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Tablo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Tablo içindeki her bir  bilgi kayıt,</a:t>
            </a:r>
          </a:p>
          <a:p>
            <a:pPr eaLnBrk="1" hangingPunct="1"/>
            <a:r>
              <a:rPr lang="tr-TR" altLang="tr-TR" smtClean="0"/>
              <a:t>Sütunlar ise </a:t>
            </a:r>
            <a:r>
              <a:rPr lang="tr-TR" altLang="tr-TR" smtClean="0">
                <a:solidFill>
                  <a:schemeClr val="accent1"/>
                </a:solidFill>
              </a:rPr>
              <a:t>alan</a:t>
            </a:r>
            <a:r>
              <a:rPr lang="tr-TR" altLang="tr-TR" smtClean="0"/>
              <a:t> olarak isimlendirilir.</a:t>
            </a:r>
          </a:p>
          <a:p>
            <a:pPr eaLnBrk="1" hangingPunct="1"/>
            <a:r>
              <a:rPr lang="tr-TR" altLang="tr-TR" smtClean="0"/>
              <a:t>Örneğin öğrenci bilgileri tablosunda</a:t>
            </a:r>
          </a:p>
          <a:p>
            <a:pPr lvl="1" eaLnBrk="1" hangingPunct="1"/>
            <a:r>
              <a:rPr lang="tr-TR" altLang="tr-TR" smtClean="0"/>
              <a:t>Öğrenci numarası, </a:t>
            </a:r>
          </a:p>
          <a:p>
            <a:pPr lvl="1" eaLnBrk="1" hangingPunct="1"/>
            <a:r>
              <a:rPr lang="tr-TR" altLang="tr-TR" smtClean="0"/>
              <a:t>adı soyadı, </a:t>
            </a:r>
          </a:p>
          <a:p>
            <a:pPr lvl="1" eaLnBrk="1" hangingPunct="1"/>
            <a:r>
              <a:rPr lang="tr-TR" altLang="tr-TR" smtClean="0"/>
              <a:t>doğum tarihi, </a:t>
            </a:r>
          </a:p>
          <a:p>
            <a:pPr lvl="1" eaLnBrk="1" hangingPunct="1"/>
            <a:r>
              <a:rPr lang="tr-TR" altLang="tr-TR" smtClean="0"/>
              <a:t>doğum yeri, </a:t>
            </a:r>
          </a:p>
          <a:p>
            <a:pPr lvl="1" eaLnBrk="1" hangingPunct="1"/>
            <a:r>
              <a:rPr lang="tr-TR" altLang="tr-TR" smtClean="0"/>
              <a:t>e-mail adresi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  bilgileri yer alabilir: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70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Tablo</a:t>
            </a: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389437"/>
          </a:xfrm>
        </p:spPr>
        <p:txBody>
          <a:bodyPr/>
          <a:lstStyle/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  <a:p>
            <a:pPr lvl="1" eaLnBrk="1" hangingPunct="1"/>
            <a:endParaRPr lang="tr-TR" altLang="tr-TR" smtClean="0"/>
          </a:p>
        </p:txBody>
      </p:sp>
      <p:sp>
        <p:nvSpPr>
          <p:cNvPr id="10" name="9 Şeritli Sağ Ok"/>
          <p:cNvSpPr/>
          <p:nvPr/>
        </p:nvSpPr>
        <p:spPr>
          <a:xfrm>
            <a:off x="4929188" y="3357563"/>
            <a:ext cx="714375" cy="3571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5605" name="10 Metin kutusu"/>
          <p:cNvSpPr txBox="1">
            <a:spLocks noChangeArrowheads="1"/>
          </p:cNvSpPr>
          <p:nvPr/>
        </p:nvSpPr>
        <p:spPr bwMode="auto">
          <a:xfrm>
            <a:off x="5857875" y="3214688"/>
            <a:ext cx="909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>
                <a:solidFill>
                  <a:schemeClr val="accent1"/>
                </a:solidFill>
                <a:latin typeface="Constantia" pitchFamily="18" charset="0"/>
              </a:rPr>
              <a:t>Alan</a:t>
            </a:r>
          </a:p>
        </p:txBody>
      </p:sp>
      <p:graphicFrame>
        <p:nvGraphicFramePr>
          <p:cNvPr id="7" name="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61284"/>
              </p:ext>
            </p:extLst>
          </p:nvPr>
        </p:nvGraphicFramePr>
        <p:xfrm>
          <a:off x="500063" y="2357438"/>
          <a:ext cx="771525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78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Ogr</a:t>
                      </a:r>
                      <a:r>
                        <a:rPr lang="tr-TR" sz="1800" dirty="0" smtClean="0"/>
                        <a:t>_no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Ad_</a:t>
                      </a:r>
                      <a:r>
                        <a:rPr lang="tr-TR" sz="1800" dirty="0" err="1" smtClean="0"/>
                        <a:t>soyad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d_tarih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d_yeri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e-mail </a:t>
                      </a:r>
                      <a:endParaRPr lang="tr-TR" sz="18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Ali Uğur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11.11.1982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Konya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augur@konya.edu.tr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Zerrin Pınar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21.10.1978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İzmir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zpinar@konya.edu.tr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3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Serdar  Öz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08.08.1980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Bursa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serdaroz@konya.edu.tr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4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Pınar Demir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01.02.1969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Denizli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pinard@konya.edu.tr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5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Sema Polat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22.08.1986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Antalya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spolat@konya.edu.tr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6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smtClean="0"/>
                        <a:t>Hakan Gülpınar</a:t>
                      </a: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02.12.1978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Konya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tr-TR" sz="1600" smtClean="0"/>
                        <a:t>hakang@konya.edu.tr</a:t>
                      </a:r>
                      <a:endParaRPr lang="tr-TR" sz="1600" dirty="0"/>
                    </a:p>
                  </a:txBody>
                  <a:tcPr marL="91439" marR="91439"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11 Akış Çizelgesi: İşlem"/>
          <p:cNvSpPr/>
          <p:nvPr/>
        </p:nvSpPr>
        <p:spPr>
          <a:xfrm>
            <a:off x="428625" y="2286000"/>
            <a:ext cx="1071563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3" name="12 Akış Çizelgesi: İşlem"/>
          <p:cNvSpPr/>
          <p:nvPr/>
        </p:nvSpPr>
        <p:spPr>
          <a:xfrm>
            <a:off x="1571625" y="2286000"/>
            <a:ext cx="1857375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4" name="13 Akış Çizelgesi: İşlem"/>
          <p:cNvSpPr/>
          <p:nvPr/>
        </p:nvSpPr>
        <p:spPr>
          <a:xfrm>
            <a:off x="3500438" y="2286000"/>
            <a:ext cx="1071562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5" name="14 Akış Çizelgesi: İşlem"/>
          <p:cNvSpPr/>
          <p:nvPr/>
        </p:nvSpPr>
        <p:spPr>
          <a:xfrm>
            <a:off x="4714875" y="2286000"/>
            <a:ext cx="1071563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6" name="15 Akış Çizelgesi: İşlem"/>
          <p:cNvSpPr/>
          <p:nvPr/>
        </p:nvSpPr>
        <p:spPr>
          <a:xfrm>
            <a:off x="5929313" y="2286000"/>
            <a:ext cx="1071562" cy="571500"/>
          </a:xfrm>
          <a:prstGeom prst="flowChart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5661" name="18 Metin kutusu"/>
          <p:cNvSpPr txBox="1">
            <a:spLocks noChangeArrowheads="1"/>
          </p:cNvSpPr>
          <p:nvPr/>
        </p:nvSpPr>
        <p:spPr bwMode="auto">
          <a:xfrm>
            <a:off x="3662363" y="986368"/>
            <a:ext cx="909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>
                <a:solidFill>
                  <a:srgbClr val="FF0000"/>
                </a:solidFill>
                <a:latin typeface="Constantia" pitchFamily="18" charset="0"/>
              </a:rPr>
              <a:t>Alan</a:t>
            </a:r>
          </a:p>
        </p:txBody>
      </p:sp>
      <p:sp>
        <p:nvSpPr>
          <p:cNvPr id="20" name="19 Akış Çizelgesi: İşlem"/>
          <p:cNvSpPr/>
          <p:nvPr/>
        </p:nvSpPr>
        <p:spPr>
          <a:xfrm>
            <a:off x="428625" y="4572000"/>
            <a:ext cx="7929563" cy="428625"/>
          </a:xfrm>
          <a:prstGeom prst="flowChartProcess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21" name="20 Metin kutusu"/>
          <p:cNvSpPr txBox="1"/>
          <p:nvPr/>
        </p:nvSpPr>
        <p:spPr>
          <a:xfrm>
            <a:off x="3898900" y="5595938"/>
            <a:ext cx="9890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>
                <a:solidFill>
                  <a:srgbClr val="FF0000"/>
                </a:solidFill>
                <a:latin typeface="Constantia" pitchFamily="18" charset="0"/>
              </a:rPr>
              <a:t>Kayıt</a:t>
            </a:r>
          </a:p>
        </p:txBody>
      </p:sp>
      <p:cxnSp>
        <p:nvCxnSpPr>
          <p:cNvPr id="3" name="Düz Ok Bağlayıcısı 2"/>
          <p:cNvCxnSpPr>
            <a:stCxn id="25661" idx="2"/>
            <a:endCxn id="12" idx="0"/>
          </p:cNvCxnSpPr>
          <p:nvPr/>
        </p:nvCxnSpPr>
        <p:spPr>
          <a:xfrm flipH="1">
            <a:off x="964407" y="1510243"/>
            <a:ext cx="3152775" cy="77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Düz Ok Bağlayıcısı 4"/>
          <p:cNvCxnSpPr>
            <a:endCxn id="13" idx="0"/>
          </p:cNvCxnSpPr>
          <p:nvPr/>
        </p:nvCxnSpPr>
        <p:spPr>
          <a:xfrm flipH="1">
            <a:off x="2500313" y="1510243"/>
            <a:ext cx="1637506" cy="77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>
            <a:endCxn id="14" idx="0"/>
          </p:cNvCxnSpPr>
          <p:nvPr/>
        </p:nvCxnSpPr>
        <p:spPr>
          <a:xfrm flipH="1">
            <a:off x="4036219" y="1510243"/>
            <a:ext cx="101600" cy="77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>
            <a:endCxn id="15" idx="0"/>
          </p:cNvCxnSpPr>
          <p:nvPr/>
        </p:nvCxnSpPr>
        <p:spPr>
          <a:xfrm>
            <a:off x="4137819" y="1510243"/>
            <a:ext cx="1112838" cy="77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>
            <a:stCxn id="25661" idx="2"/>
          </p:cNvCxnSpPr>
          <p:nvPr/>
        </p:nvCxnSpPr>
        <p:spPr>
          <a:xfrm>
            <a:off x="4117182" y="1510243"/>
            <a:ext cx="2347912" cy="775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irsek Bağlayıcısı 23"/>
          <p:cNvCxnSpPr>
            <a:stCxn id="20" idx="3"/>
            <a:endCxn id="21" idx="1"/>
          </p:cNvCxnSpPr>
          <p:nvPr/>
        </p:nvCxnSpPr>
        <p:spPr>
          <a:xfrm flipH="1">
            <a:off x="3898900" y="4786313"/>
            <a:ext cx="4459288" cy="1071563"/>
          </a:xfrm>
          <a:prstGeom prst="bentConnector5">
            <a:avLst>
              <a:gd name="adj1" fmla="val -5126"/>
              <a:gd name="adj2" fmla="val 47778"/>
              <a:gd name="adj3" fmla="val 1051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47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Veri Türleri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Veri tabanında tutulan kayıtların yapısı hakkında bilgi sahibi olmak için alanların bazı özelliklerinin önceden tanımlanması gerekir.</a:t>
            </a:r>
          </a:p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Örneğin </a:t>
            </a:r>
          </a:p>
          <a:p>
            <a:pPr lvl="1" algn="just"/>
            <a:r>
              <a:rPr lang="tr-TR" altLang="tr-TR" smtClean="0"/>
              <a:t>Öğrenci numarasının mutlaka tam sayı, </a:t>
            </a:r>
          </a:p>
          <a:p>
            <a:pPr lvl="1" algn="just"/>
            <a:r>
              <a:rPr lang="tr-TR" altLang="tr-TR"/>
              <a:t>A</a:t>
            </a:r>
            <a:r>
              <a:rPr lang="tr-TR" altLang="tr-TR" smtClean="0"/>
              <a:t>d soyad bilgilerinin harflerden oluşması gibi</a:t>
            </a:r>
            <a:endParaRPr lang="tr-TR" altLang="tr-TR"/>
          </a:p>
          <a:p>
            <a:pPr marL="365760" lvl="1" indent="0" algn="just">
              <a:buNone/>
            </a:pPr>
            <a:endParaRPr lang="tr-TR" altLang="tr-TR" smtClean="0"/>
          </a:p>
          <a:p>
            <a:pPr marL="365760" lvl="1" indent="0" algn="just">
              <a:buNone/>
            </a:pPr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5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/>
              <a:t>Veri Türleri (Data Type)</a:t>
            </a:r>
            <a:endParaRPr lang="tr-TR" dirty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/>
              <a:t>Bir veritabanı oluşturulurken, önce tablolar ve sonrada bu tablodaki her </a:t>
            </a:r>
            <a:r>
              <a:rPr lang="tr-TR" smtClean="0"/>
              <a:t>bir alanın </a:t>
            </a:r>
            <a:r>
              <a:rPr lang="tr-TR"/>
              <a:t>veri tiplerinin ne olacağı tanımlanmak zorundadır.</a:t>
            </a:r>
            <a:endParaRPr lang="tr-TR" altLang="tr-TR" b="1" smtClean="0"/>
          </a:p>
          <a:p>
            <a:pPr eaLnBrk="1" hangingPunct="1"/>
            <a:endParaRPr lang="tr-TR" altLang="tr-TR" b="1" smtClean="0"/>
          </a:p>
          <a:p>
            <a:pPr eaLnBrk="1" hangingPunct="1"/>
            <a:r>
              <a:rPr lang="tr-TR" altLang="tr-TR" b="1" smtClean="0"/>
              <a:t>Sayısal (Numeric)</a:t>
            </a:r>
          </a:p>
          <a:p>
            <a:pPr eaLnBrk="1" hangingPunct="1"/>
            <a:r>
              <a:rPr lang="tr-TR" altLang="tr-TR" b="1" smtClean="0"/>
              <a:t>Tarih Saat (Date and Time)</a:t>
            </a:r>
          </a:p>
          <a:p>
            <a:pPr eaLnBrk="1" hangingPunct="1"/>
            <a:r>
              <a:rPr lang="tr-TR" altLang="tr-TR" b="1" smtClean="0"/>
              <a:t>Metinsel (String)</a:t>
            </a:r>
          </a:p>
          <a:p>
            <a:pPr eaLnBrk="1" hangingPunct="1"/>
            <a:r>
              <a:rPr lang="tr-TR" altLang="tr-TR" b="1" smtClean="0"/>
              <a:t>Boolean (T/F)</a:t>
            </a:r>
            <a:endParaRPr lang="tr-TR" altLang="tr-TR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008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Access Veri Tabanı Veri Tipleri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tr-TR" b="1" smtClean="0">
                <a:solidFill>
                  <a:schemeClr val="tx1"/>
                </a:solidFill>
              </a:rPr>
              <a:t>Metin</a:t>
            </a:r>
            <a:r>
              <a:rPr lang="tr-TR" b="1" smtClean="0"/>
              <a:t>: </a:t>
            </a:r>
            <a:r>
              <a:rPr lang="tr-TR" smtClean="0"/>
              <a:t>Bilgiler </a:t>
            </a:r>
            <a:r>
              <a:rPr lang="tr-TR"/>
              <a:t>harflerden veya hem harf hem de sayılardan </a:t>
            </a:r>
            <a:r>
              <a:rPr lang="tr-TR" smtClean="0"/>
              <a:t>oluşuyorsa kullanılacak </a:t>
            </a:r>
            <a:r>
              <a:rPr lang="tr-TR"/>
              <a:t>veri türüdür. Bu alana boşlukta dahil olmak üzere en fazla </a:t>
            </a:r>
            <a:r>
              <a:rPr lang="tr-TR" smtClean="0"/>
              <a:t>255 karakter </a:t>
            </a:r>
            <a:r>
              <a:rPr lang="tr-TR"/>
              <a:t>bilgi yazılabilir. Bu alana yazılan bilgiler sadece sayılardan da oluşabilir, </a:t>
            </a:r>
            <a:r>
              <a:rPr lang="tr-TR" smtClean="0"/>
              <a:t>ama yazılan </a:t>
            </a:r>
            <a:r>
              <a:rPr lang="tr-TR"/>
              <a:t>sayılar hesaplama işlemlerinde kullanılamazlar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 smtClean="0">
                <a:solidFill>
                  <a:schemeClr val="tx1"/>
                </a:solidFill>
              </a:rPr>
              <a:t>Not</a:t>
            </a:r>
            <a:r>
              <a:rPr lang="tr-TR" b="1" smtClean="0"/>
              <a:t>: </a:t>
            </a:r>
            <a:r>
              <a:rPr lang="tr-TR"/>
              <a:t>Uzun metin yada metin ve sayı bileşimi kullanılabilir. Genelde açıklama </a:t>
            </a:r>
            <a:r>
              <a:rPr lang="tr-TR" smtClean="0"/>
              <a:t>yada </a:t>
            </a:r>
            <a:r>
              <a:rPr lang="tr-TR"/>
              <a:t>uzun bir not yazılacaksa bu alan kullanılır. 64.000 karakterle sınırlıdır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 smtClean="0">
                <a:solidFill>
                  <a:schemeClr val="tx1"/>
                </a:solidFill>
              </a:rPr>
              <a:t>Sayı</a:t>
            </a:r>
            <a:r>
              <a:rPr lang="tr-TR" b="1" smtClean="0"/>
              <a:t>: </a:t>
            </a:r>
            <a:r>
              <a:rPr lang="tr-TR"/>
              <a:t>Öğrenci numarası, öğrencinin sınıfı gibi sayısal bilgiler için </a:t>
            </a:r>
            <a:r>
              <a:rPr lang="tr-TR" smtClean="0"/>
              <a:t>kullanılır. Sayısal </a:t>
            </a:r>
            <a:r>
              <a:rPr lang="tr-TR"/>
              <a:t>alanlar matematiksel hesaplamalarda kullanılabilir. Borç, alacak, </a:t>
            </a:r>
            <a:r>
              <a:rPr lang="tr-TR" smtClean="0"/>
              <a:t>öğrenci harcı </a:t>
            </a:r>
            <a:r>
              <a:rPr lang="tr-TR"/>
              <a:t>gibi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 smtClean="0">
                <a:solidFill>
                  <a:schemeClr val="tx1"/>
                </a:solidFill>
              </a:rPr>
              <a:t>Tarih/Saat</a:t>
            </a:r>
            <a:r>
              <a:rPr lang="tr-TR" b="1" smtClean="0"/>
              <a:t>: </a:t>
            </a:r>
            <a:r>
              <a:rPr lang="tr-TR" smtClean="0"/>
              <a:t>Tarih </a:t>
            </a:r>
            <a:r>
              <a:rPr lang="tr-TR"/>
              <a:t>ve saat </a:t>
            </a:r>
            <a:r>
              <a:rPr lang="tr-TR" smtClean="0"/>
              <a:t>değerleri için kullanılır.</a:t>
            </a:r>
            <a:endParaRPr lang="tr-TR" altLang="tr-TR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5989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Access Veri Tabanı Veri Tipleri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b="1">
                <a:solidFill>
                  <a:schemeClr val="tx1"/>
                </a:solidFill>
              </a:rPr>
              <a:t>Para </a:t>
            </a:r>
            <a:r>
              <a:rPr lang="tr-TR" b="1" smtClean="0">
                <a:solidFill>
                  <a:schemeClr val="tx1"/>
                </a:solidFill>
              </a:rPr>
              <a:t>Birimi</a:t>
            </a:r>
            <a:r>
              <a:rPr lang="tr-TR" b="1" smtClean="0"/>
              <a:t>: </a:t>
            </a:r>
            <a:r>
              <a:rPr lang="tr-TR"/>
              <a:t>Bir ile dört arasındaki ondalık basamağı olan, </a:t>
            </a:r>
            <a:r>
              <a:rPr lang="tr-TR" smtClean="0"/>
              <a:t>matematik hesaplamalarında </a:t>
            </a:r>
            <a:r>
              <a:rPr lang="tr-TR"/>
              <a:t>kullanılan para birimi değerleri ve sayısal veriler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 smtClean="0">
                <a:solidFill>
                  <a:schemeClr val="tx1"/>
                </a:solidFill>
              </a:rPr>
              <a:t>Otomatik Sayı</a:t>
            </a:r>
            <a:r>
              <a:rPr lang="tr-TR" b="1" smtClean="0"/>
              <a:t>: </a:t>
            </a:r>
            <a:r>
              <a:rPr lang="tr-TR" smtClean="0"/>
              <a:t>Her yeni kayıt için, </a:t>
            </a:r>
            <a:r>
              <a:rPr lang="tr-TR"/>
              <a:t>Access tarafından </a:t>
            </a:r>
            <a:r>
              <a:rPr lang="tr-TR" smtClean="0"/>
              <a:t>atanan benzersiz </a:t>
            </a:r>
            <a:r>
              <a:rPr lang="tr-TR"/>
              <a:t>ardışık </a:t>
            </a:r>
            <a:r>
              <a:rPr lang="tr-TR" smtClean="0"/>
              <a:t>ya </a:t>
            </a:r>
            <a:r>
              <a:rPr lang="tr-TR"/>
              <a:t>da rasgele sayılar. Otomatik sayı </a:t>
            </a:r>
            <a:r>
              <a:rPr lang="tr-TR" smtClean="0"/>
              <a:t>alanları değiştirilemez.</a:t>
            </a:r>
          </a:p>
          <a:p>
            <a:pPr algn="just"/>
            <a:endParaRPr lang="tr-TR"/>
          </a:p>
          <a:p>
            <a:pPr algn="just"/>
            <a:r>
              <a:rPr lang="tr-TR" b="1" smtClean="0">
                <a:solidFill>
                  <a:schemeClr val="tx1"/>
                </a:solidFill>
              </a:rPr>
              <a:t>Evet/Hayır</a:t>
            </a:r>
            <a:r>
              <a:rPr lang="tr-TR" b="1" smtClean="0"/>
              <a:t>: </a:t>
            </a:r>
            <a:r>
              <a:rPr lang="tr-TR"/>
              <a:t>Yalnızca iki değerden birini içeren alanlar Evet / Hayır, Doğru </a:t>
            </a:r>
            <a:r>
              <a:rPr lang="tr-TR" smtClean="0"/>
              <a:t>/ Yanlış</a:t>
            </a:r>
            <a:r>
              <a:rPr lang="tr-TR"/>
              <a:t>, Açık / Kapalı gibi alanlar gibi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>
                <a:solidFill>
                  <a:schemeClr val="tx1"/>
                </a:solidFill>
              </a:rPr>
              <a:t>OLE </a:t>
            </a:r>
            <a:r>
              <a:rPr lang="tr-TR" b="1" smtClean="0">
                <a:solidFill>
                  <a:schemeClr val="tx1"/>
                </a:solidFill>
              </a:rPr>
              <a:t>Nesnesi</a:t>
            </a:r>
            <a:r>
              <a:rPr lang="tr-TR" b="1" smtClean="0"/>
              <a:t>: </a:t>
            </a:r>
            <a:r>
              <a:rPr lang="tr-TR"/>
              <a:t>Access tablosuna bağlanmış ya da </a:t>
            </a:r>
            <a:r>
              <a:rPr lang="tr-TR" smtClean="0"/>
              <a:t>eklenmiş bir </a:t>
            </a:r>
            <a:r>
              <a:rPr lang="tr-TR"/>
              <a:t>nesne</a:t>
            </a:r>
            <a:r>
              <a:rPr lang="tr-TR" smtClean="0"/>
              <a:t>. </a:t>
            </a:r>
          </a:p>
          <a:p>
            <a:pPr algn="just"/>
            <a:endParaRPr lang="tr-TR"/>
          </a:p>
          <a:p>
            <a:pPr algn="just"/>
            <a:r>
              <a:rPr lang="tr-TR" b="1" smtClean="0">
                <a:solidFill>
                  <a:schemeClr val="tx1"/>
                </a:solidFill>
              </a:rPr>
              <a:t>Köprü</a:t>
            </a:r>
            <a:r>
              <a:rPr lang="tr-TR" b="1" smtClean="0"/>
              <a:t>: </a:t>
            </a:r>
            <a:r>
              <a:rPr lang="tr-TR"/>
              <a:t>Tıklandığında kullanıcıyı başka bir dosyaya, dosyadaki bir </a:t>
            </a:r>
            <a:r>
              <a:rPr lang="tr-TR" smtClean="0"/>
              <a:t>konuma veya </a:t>
            </a:r>
            <a:r>
              <a:rPr lang="tr-TR"/>
              <a:t>Internet’teki (www) bir bölgeye yönlendiren bağlantı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>
                <a:solidFill>
                  <a:schemeClr val="tx1"/>
                </a:solidFill>
              </a:rPr>
              <a:t>Arama </a:t>
            </a:r>
            <a:r>
              <a:rPr lang="tr-TR" b="1" smtClean="0">
                <a:solidFill>
                  <a:schemeClr val="tx1"/>
                </a:solidFill>
              </a:rPr>
              <a:t>Sihirbazı</a:t>
            </a:r>
            <a:r>
              <a:rPr lang="tr-TR" b="1" smtClean="0"/>
              <a:t>: </a:t>
            </a:r>
            <a:r>
              <a:rPr lang="tr-TR"/>
              <a:t>Değerleri başka tablo, sorgu ya da değerler </a:t>
            </a:r>
            <a:r>
              <a:rPr lang="tr-TR" smtClean="0"/>
              <a:t>listesindeki değerlerden </a:t>
            </a:r>
            <a:r>
              <a:rPr lang="tr-TR"/>
              <a:t>seçilen bir alan </a:t>
            </a:r>
            <a:r>
              <a:rPr lang="tr-TR" smtClean="0"/>
              <a:t>oluşturmanıza yardımcı </a:t>
            </a:r>
            <a:r>
              <a:rPr lang="tr-TR"/>
              <a:t>olan sihirbaz.</a:t>
            </a:r>
            <a:endParaRPr lang="tr-TR" altLang="tr-TR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258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Anahtar (Key)</a:t>
            </a:r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Anahtar bir veya birden fazla alanın bir satır için niteleyici olarak girilmesi için zorlanan bir çeşit zorlayıcıdır.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2 çeşit anahtar vardır:</a:t>
            </a:r>
          </a:p>
          <a:p>
            <a:pPr lvl="1" eaLnBrk="1" hangingPunct="1"/>
            <a:r>
              <a:rPr lang="tr-TR" altLang="tr-TR" smtClean="0"/>
              <a:t>Birincil Anahtar (Primary Key)</a:t>
            </a:r>
          </a:p>
          <a:p>
            <a:pPr lvl="1" eaLnBrk="1" hangingPunct="1"/>
            <a:r>
              <a:rPr lang="tr-TR" altLang="tr-TR" smtClean="0"/>
              <a:t>Yabancı Anahtar (Foreign Key)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178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Birincil anahtar</a:t>
            </a: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tr-TR" altLang="tr-TR" smtClean="0"/>
              <a:t>Bir kayıta ulaşmayı sağlayacak anahtar veridir.</a:t>
            </a:r>
          </a:p>
          <a:p>
            <a:pPr eaLnBrk="1" hangingPunct="1"/>
            <a:endParaRPr lang="tr-TR" altLang="tr-TR" smtClean="0"/>
          </a:p>
          <a:p>
            <a:r>
              <a:rPr lang="tr-TR"/>
              <a:t>Bir tablonun birincil anahtarı, tabloda </a:t>
            </a:r>
            <a:r>
              <a:rPr lang="tr-TR">
                <a:solidFill>
                  <a:schemeClr val="tx1"/>
                </a:solidFill>
              </a:rPr>
              <a:t>depoladığınız her satırı benzersiz şekilde tanımlayan </a:t>
            </a:r>
            <a:r>
              <a:rPr lang="tr-TR"/>
              <a:t>bir alandan oluşur. </a:t>
            </a:r>
            <a:endParaRPr lang="tr-TR" smtClean="0"/>
          </a:p>
          <a:p>
            <a:endParaRPr lang="tr-TR"/>
          </a:p>
          <a:p>
            <a:r>
              <a:rPr lang="tr-TR"/>
              <a:t>Birincil anahtarlar </a:t>
            </a:r>
            <a:r>
              <a:rPr lang="tr-TR">
                <a:solidFill>
                  <a:schemeClr val="tx1"/>
                </a:solidFill>
              </a:rPr>
              <a:t>hiçbir zaman NULL(boş) veya birbiri ile ayni olan değerleri içeremez. </a:t>
            </a:r>
            <a:endParaRPr lang="tr-TR" smtClean="0">
              <a:solidFill>
                <a:schemeClr val="tx1"/>
              </a:solidFill>
            </a:endParaRPr>
          </a:p>
          <a:p>
            <a:endParaRPr lang="tr-TR" altLang="tr-TR" smtClean="0"/>
          </a:p>
          <a:p>
            <a:pPr algn="just" eaLnBrk="1" hangingPunct="1"/>
            <a:r>
              <a:rPr lang="tr-TR" altLang="tr-TR" smtClean="0"/>
              <a:t>Örneğin öğrenciler arasında onlarca Ali olabilir. Arama yaparken istediğimiz Ali’yi bulmak için her bir öğrenciye başka özel bir değer verilmelidir. </a:t>
            </a:r>
          </a:p>
          <a:p>
            <a:pPr eaLnBrk="1" hangingPunct="1"/>
            <a:endParaRPr lang="tr-TR" altLang="tr-TR" smtClean="0"/>
          </a:p>
          <a:p>
            <a:pPr lvl="1"/>
            <a:r>
              <a:rPr lang="tr-TR" altLang="tr-TR"/>
              <a:t>Ö</a:t>
            </a:r>
            <a:r>
              <a:rPr lang="tr-TR" altLang="tr-TR" smtClean="0"/>
              <a:t>ğrenci numarası</a:t>
            </a:r>
          </a:p>
          <a:p>
            <a:pPr lvl="1"/>
            <a:r>
              <a:rPr lang="tr-TR" altLang="tr-TR" smtClean="0"/>
              <a:t>Personel kodu</a:t>
            </a:r>
          </a:p>
          <a:p>
            <a:pPr lvl="1"/>
            <a:r>
              <a:rPr lang="tr-TR" altLang="tr-TR" smtClean="0"/>
              <a:t>Kitap seri numarası</a:t>
            </a:r>
          </a:p>
          <a:p>
            <a:pPr lvl="1"/>
            <a:r>
              <a:rPr lang="tr-TR" altLang="tr-TR" smtClean="0"/>
              <a:t>İşlem kodu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8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TEMEL KAVRAMLAR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>
                <a:solidFill>
                  <a:schemeClr val="accent5"/>
                </a:solidFill>
              </a:rPr>
              <a:t>Veritabanı (Database)</a:t>
            </a:r>
          </a:p>
          <a:p>
            <a:pPr algn="just"/>
            <a:r>
              <a:rPr lang="tr-TR"/>
              <a:t>Veritabanı, herhangi bir konuda birbiriyle ilişkili ve </a:t>
            </a:r>
            <a:r>
              <a:rPr lang="tr-TR" altLang="tr-TR" smtClean="0"/>
              <a:t>kullanım </a:t>
            </a:r>
            <a:r>
              <a:rPr lang="tr-TR" altLang="tr-TR"/>
              <a:t>amacına uygun olarak düzenlenmiş </a:t>
            </a:r>
            <a:r>
              <a:rPr lang="tr-TR" smtClean="0"/>
              <a:t>bilgiler </a:t>
            </a:r>
            <a:r>
              <a:rPr lang="tr-TR"/>
              <a:t>topluluğudur. </a:t>
            </a:r>
            <a:endParaRPr lang="tr-TR" smtClean="0"/>
          </a:p>
          <a:p>
            <a:pPr algn="just"/>
            <a:r>
              <a:rPr lang="tr-TR"/>
              <a:t>Veri tabanı, bir kuruluşun uygulama programlarının kullandığı </a:t>
            </a:r>
            <a:r>
              <a:rPr lang="tr-TR" smtClean="0"/>
              <a:t>operasyonel verilerin bütünüdür.</a:t>
            </a:r>
          </a:p>
          <a:p>
            <a:pPr algn="just"/>
            <a:r>
              <a:rPr lang="tr-TR" smtClean="0"/>
              <a:t>Veritabanı </a:t>
            </a:r>
            <a:r>
              <a:rPr lang="tr-TR"/>
              <a:t>kavramı günümüzde hemen hemen tüm alanlarda </a:t>
            </a:r>
            <a:r>
              <a:rPr lang="tr-TR" smtClean="0"/>
              <a:t>kullanılmaktadır (okul, banka, üniversite, hastane,…). </a:t>
            </a:r>
            <a:endParaRPr lang="tr-TR"/>
          </a:p>
          <a:p>
            <a:endParaRPr lang="tr-TR"/>
          </a:p>
          <a:p>
            <a:pPr marL="0" indent="0">
              <a:buNone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6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Yabancı anahtar</a:t>
            </a: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tr-TR" altLang="tr-TR" smtClean="0"/>
              <a:t>Bir tabloya girilebilecek kayıtları başka bir tablonun belli bir alanındaki verilerle sınırlandırmaya ve ilişkilendirmeye yarar.</a:t>
            </a:r>
          </a:p>
          <a:p>
            <a:pPr lvl="1" eaLnBrk="1" hangingPunct="1"/>
            <a:endParaRPr lang="tr-TR" altLang="tr-TR" smtClean="0"/>
          </a:p>
          <a:p>
            <a:pPr>
              <a:lnSpc>
                <a:spcPct val="110000"/>
              </a:lnSpc>
            </a:pPr>
            <a:r>
              <a:rPr lang="tr-TR"/>
              <a:t>Birincil anahtarlar hiçbir zaman NULL(boş) veya birbiri ile ayni olan değerleri içeremezken, </a:t>
            </a:r>
            <a:r>
              <a:rPr lang="tr-TR">
                <a:solidFill>
                  <a:schemeClr val="tx1"/>
                </a:solidFill>
              </a:rPr>
              <a:t>yabancı anahtarlar birbirleri ile aynı olan değerler içerebilirler. </a:t>
            </a:r>
            <a:endParaRPr lang="tr-TR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tr-TR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tr-TR"/>
              <a:t>Bir tabloda </a:t>
            </a:r>
            <a:r>
              <a:rPr lang="tr-TR">
                <a:solidFill>
                  <a:schemeClr val="tx1"/>
                </a:solidFill>
              </a:rPr>
              <a:t>birden fazla yabancı anahtar </a:t>
            </a:r>
            <a:r>
              <a:rPr lang="tr-TR"/>
              <a:t>kullanılabilir. </a:t>
            </a:r>
          </a:p>
          <a:p>
            <a:pPr marL="365760" lvl="1" indent="0" eaLnBrk="1" hangingPunct="1">
              <a:buNone/>
            </a:pPr>
            <a:endParaRPr lang="tr-TR" altLang="tr-TR" sz="2400">
              <a:solidFill>
                <a:schemeClr val="tx2"/>
              </a:solidFill>
            </a:endParaRPr>
          </a:p>
          <a:p>
            <a:pPr algn="just" eaLnBrk="1" hangingPunct="1"/>
            <a:r>
              <a:rPr lang="tr-TR" altLang="tr-TR" smtClean="0"/>
              <a:t>Örneğin öğrencilerin not verilerinin girildikleri tablodaki her satıra öğrenci bilgileri tablosundaki öğrenci no ile eşleşen bir değer girilmesi gibi.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9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799"/>
            <a:ext cx="8352928" cy="136815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/>
              <a:t>Yabancı </a:t>
            </a:r>
            <a:r>
              <a:rPr lang="tr-TR" smtClean="0"/>
              <a:t>anahtar </a:t>
            </a:r>
            <a:r>
              <a:rPr lang="tr-TR" dirty="0">
                <a:solidFill>
                  <a:schemeClr val="tx1"/>
                </a:solidFill>
              </a:rPr>
              <a:t>birincil anahtarların kopyası </a:t>
            </a:r>
            <a:r>
              <a:rPr lang="tr-TR">
                <a:solidFill>
                  <a:schemeClr val="tx1"/>
                </a:solidFill>
              </a:rPr>
              <a:t>olarak </a:t>
            </a:r>
            <a:r>
              <a:rPr lang="tr-TR" smtClean="0">
                <a:solidFill>
                  <a:schemeClr val="tx1"/>
                </a:solidFill>
              </a:rPr>
              <a:t>düşünülebilir</a:t>
            </a:r>
            <a:r>
              <a:rPr lang="tr-TR" smtClean="0"/>
              <a:t>. </a:t>
            </a:r>
            <a:r>
              <a:rPr lang="tr-TR" dirty="0"/>
              <a:t>Tablolar arasındaki ilişkileri birincil anahtar ve yabancı anahtarları kullanarak oluştururuz.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  <p:graphicFrame>
        <p:nvGraphicFramePr>
          <p:cNvPr id="15" name="3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91040"/>
              </p:ext>
            </p:extLst>
          </p:nvPr>
        </p:nvGraphicFramePr>
        <p:xfrm>
          <a:off x="952655" y="3861048"/>
          <a:ext cx="3727384" cy="202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Numara(</a:t>
                      </a:r>
                      <a:r>
                        <a:rPr lang="tr-TR" sz="1400" dirty="0" err="1" smtClean="0"/>
                        <a:t>Pk</a:t>
                      </a:r>
                      <a:r>
                        <a:rPr lang="tr-TR" sz="1400" dirty="0" smtClean="0"/>
                        <a:t>)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Ad</a:t>
                      </a:r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/>
                        <a:t>Soyad</a:t>
                      </a:r>
                      <a:endParaRPr lang="tr-TR" sz="1400" dirty="0" smtClean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err="1" smtClean="0"/>
                        <a:t>Sinif</a:t>
                      </a:r>
                      <a:endParaRPr lang="tr-TR" sz="1400" dirty="0" smtClean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12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Nadire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Demirci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11-C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23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İrem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Bulak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11-C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7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Esma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Gül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11-C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36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10193"/>
              </p:ext>
            </p:extLst>
          </p:nvPr>
        </p:nvGraphicFramePr>
        <p:xfrm>
          <a:off x="5382301" y="3645024"/>
          <a:ext cx="2917083" cy="303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Numara(</a:t>
                      </a:r>
                      <a:r>
                        <a:rPr lang="tr-TR" sz="1400" dirty="0" err="1" smtClean="0"/>
                        <a:t>Fk</a:t>
                      </a:r>
                      <a:r>
                        <a:rPr lang="tr-TR" sz="1400" dirty="0" smtClean="0"/>
                        <a:t>)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Ders</a:t>
                      </a:r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Not1</a:t>
                      </a:r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Not2</a:t>
                      </a:r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12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VeriTabanı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100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50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12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Seç Mat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60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60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7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Seç Mat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20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80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7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VeriTabanı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55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63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4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7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Kimya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40</a:t>
                      </a:r>
                      <a:endParaRPr lang="tr-TR" sz="1400" dirty="0"/>
                    </a:p>
                  </a:txBody>
                  <a:tcPr marL="68597" marR="68597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85</a:t>
                      </a:r>
                      <a:endParaRPr lang="tr-TR" sz="1400" dirty="0"/>
                    </a:p>
                  </a:txBody>
                  <a:tcPr marL="68597" marR="6859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36" name="Düz Ok Bağlayıcısı 35"/>
          <p:cNvCxnSpPr/>
          <p:nvPr/>
        </p:nvCxnSpPr>
        <p:spPr>
          <a:xfrm>
            <a:off x="5868481" y="2996952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1384816" y="3259559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/>
          <p:cNvCxnSpPr/>
          <p:nvPr/>
        </p:nvCxnSpPr>
        <p:spPr>
          <a:xfrm flipV="1">
            <a:off x="1384815" y="2996953"/>
            <a:ext cx="4483666" cy="262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4 Akış Çizelgesi: İşlem"/>
          <p:cNvSpPr/>
          <p:nvPr/>
        </p:nvSpPr>
        <p:spPr bwMode="auto">
          <a:xfrm>
            <a:off x="2249136" y="3427164"/>
            <a:ext cx="1026719" cy="3863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 smtClean="0"/>
              <a:t>Ogrenci</a:t>
            </a:r>
            <a:endParaRPr lang="tr-TR" dirty="0"/>
          </a:p>
        </p:txBody>
      </p:sp>
      <p:sp>
        <p:nvSpPr>
          <p:cNvPr id="13" name="8 Akış Çizelgesi: İşlem"/>
          <p:cNvSpPr/>
          <p:nvPr/>
        </p:nvSpPr>
        <p:spPr bwMode="auto">
          <a:xfrm>
            <a:off x="6527170" y="3240470"/>
            <a:ext cx="997157" cy="34312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Notlar</a:t>
            </a:r>
            <a:endParaRPr lang="tr-TR" dirty="0"/>
          </a:p>
        </p:txBody>
      </p: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mtClean="0">
                <a:solidFill>
                  <a:schemeClr val="accent6">
                    <a:tint val="1000"/>
                  </a:schemeClr>
                </a:solidFill>
              </a:rPr>
              <a:t>Birincil anahtar - Yabancı anahtar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81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Veri Kısıtlamaları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Tablo tasarlarken kullanılan verilerin tutarlılığını sağlamak ve ne tür değerlere sahip olabileceğini </a:t>
            </a:r>
            <a:r>
              <a:rPr lang="tr-TR"/>
              <a:t>belirlemek </a:t>
            </a:r>
            <a:r>
              <a:rPr lang="tr-TR" smtClean="0"/>
              <a:t>için </a:t>
            </a:r>
            <a:r>
              <a:rPr lang="tr-TR" dirty="0"/>
              <a:t>kısıtlamalar getirilebilir</a:t>
            </a:r>
            <a:r>
              <a:rPr lang="tr-TR"/>
              <a:t>. </a:t>
            </a:r>
            <a:endParaRPr lang="tr-TR" smtClean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/>
              <a:t>Veri kısıtlamaları sırasında kullanılan </a:t>
            </a:r>
            <a:r>
              <a:rPr lang="tr-TR"/>
              <a:t>bazı </a:t>
            </a:r>
            <a:r>
              <a:rPr lang="tr-TR" smtClean="0"/>
              <a:t>sınırlayıcılar: Not </a:t>
            </a:r>
            <a:r>
              <a:rPr lang="tr-TR" dirty="0" err="1"/>
              <a:t>Null</a:t>
            </a:r>
            <a:r>
              <a:rPr lang="tr-TR" dirty="0"/>
              <a:t>, </a:t>
            </a:r>
            <a:r>
              <a:rPr lang="tr-TR" dirty="0" err="1"/>
              <a:t>Default</a:t>
            </a:r>
            <a:r>
              <a:rPr lang="tr-TR" dirty="0"/>
              <a:t>, </a:t>
            </a:r>
            <a:r>
              <a:rPr lang="tr-TR" dirty="0" err="1"/>
              <a:t>Unique</a:t>
            </a:r>
            <a:r>
              <a:rPr lang="tr-TR" dirty="0"/>
              <a:t> ve </a:t>
            </a:r>
            <a:r>
              <a:rPr lang="tr-TR" dirty="0" err="1"/>
              <a:t>Check’tir</a:t>
            </a:r>
            <a:r>
              <a:rPr lang="tr-TR" dirty="0"/>
              <a:t>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12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Veri Kısıtlamaları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628800"/>
            <a:ext cx="8208912" cy="504056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tr-TR" b="1" smtClean="0">
                <a:solidFill>
                  <a:schemeClr val="tx1"/>
                </a:solidFill>
              </a:rPr>
              <a:t>Not null</a:t>
            </a:r>
            <a:r>
              <a:rPr lang="tr-TR" b="1" smtClean="0"/>
              <a:t>; </a:t>
            </a:r>
            <a:r>
              <a:rPr lang="tr-TR" dirty="0"/>
              <a:t>Veri girişi yapılacak bir tablodaki sütunun değer alıp (NULL) almaması (NOT NULL) gerektiğini belirlemek için kullanılan kısıtlamadır. </a:t>
            </a:r>
          </a:p>
          <a:p>
            <a:pPr algn="just">
              <a:lnSpc>
                <a:spcPct val="170000"/>
              </a:lnSpc>
            </a:pPr>
            <a:r>
              <a:rPr lang="tr-TR" b="1" smtClean="0">
                <a:solidFill>
                  <a:schemeClr val="tx1"/>
                </a:solidFill>
              </a:rPr>
              <a:t>Default</a:t>
            </a:r>
            <a:r>
              <a:rPr lang="tr-TR" b="1" smtClean="0"/>
              <a:t>; </a:t>
            </a:r>
            <a:r>
              <a:rPr lang="tr-TR" dirty="0"/>
              <a:t>Veri girişi sırasında bir alanın alabileceği varsayılan bir değer atamak için kullanılır. </a:t>
            </a:r>
          </a:p>
          <a:p>
            <a:pPr algn="just">
              <a:lnSpc>
                <a:spcPct val="170000"/>
              </a:lnSpc>
            </a:pPr>
            <a:r>
              <a:rPr lang="tr-TR" b="1" smtClean="0">
                <a:solidFill>
                  <a:schemeClr val="tx1"/>
                </a:solidFill>
              </a:rPr>
              <a:t>Unique</a:t>
            </a:r>
            <a:r>
              <a:rPr lang="tr-TR" b="1" smtClean="0"/>
              <a:t>; </a:t>
            </a:r>
            <a:r>
              <a:rPr lang="tr-TR" smtClean="0"/>
              <a:t>Tabloya girilen </a:t>
            </a:r>
            <a:r>
              <a:rPr lang="tr-TR" dirty="0"/>
              <a:t>verinin tekrarsız olmasını sağlamak için kullanılır. </a:t>
            </a:r>
          </a:p>
          <a:p>
            <a:pPr algn="just">
              <a:lnSpc>
                <a:spcPct val="170000"/>
              </a:lnSpc>
            </a:pPr>
            <a:r>
              <a:rPr lang="tr-TR" b="1" smtClean="0">
                <a:solidFill>
                  <a:schemeClr val="tx1"/>
                </a:solidFill>
              </a:rPr>
              <a:t>Check</a:t>
            </a:r>
            <a:r>
              <a:rPr lang="tr-TR" smtClean="0"/>
              <a:t>; </a:t>
            </a:r>
            <a:r>
              <a:rPr lang="tr-TR" dirty="0"/>
              <a:t>Kontrol kısıtlayıcı olarak da adlandırılır. Veri girişlerinin belirtilen kriterlere göre yapılmasını sağlar. Örneğin kişinin T.C. Kimlik numarası girilirken 11 haneden fazla değer </a:t>
            </a:r>
            <a:r>
              <a:rPr lang="tr-TR"/>
              <a:t>girilmesi </a:t>
            </a:r>
            <a:r>
              <a:rPr lang="tr-TR" smtClean="0"/>
              <a:t>engellenebilir.</a:t>
            </a:r>
            <a:endParaRPr lang="tr-TR" dirty="0"/>
          </a:p>
          <a:p>
            <a:pPr>
              <a:lnSpc>
                <a:spcPct val="170000"/>
              </a:lnSpc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59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Birinci Haftanın Sonu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10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TEMEL KAVRAMLAR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smtClean="0">
                <a:solidFill>
                  <a:schemeClr val="accent5"/>
                </a:solidFill>
              </a:rPr>
              <a:t>Veritabanı </a:t>
            </a:r>
            <a:r>
              <a:rPr lang="tr-TR" sz="2800">
                <a:solidFill>
                  <a:schemeClr val="accent5"/>
                </a:solidFill>
              </a:rPr>
              <a:t>Yönetim </a:t>
            </a:r>
            <a:r>
              <a:rPr lang="tr-TR" sz="2800" smtClean="0">
                <a:solidFill>
                  <a:schemeClr val="accent5"/>
                </a:solidFill>
              </a:rPr>
              <a:t>Sistemi</a:t>
            </a:r>
          </a:p>
          <a:p>
            <a:pPr marL="0" indent="0">
              <a:buNone/>
            </a:pPr>
            <a:endParaRPr lang="tr-TR" sz="2800">
              <a:solidFill>
                <a:schemeClr val="accent5"/>
              </a:solidFill>
            </a:endParaRPr>
          </a:p>
          <a:p>
            <a:pPr marL="0" indent="0" algn="just">
              <a:buNone/>
            </a:pPr>
            <a:r>
              <a:rPr lang="tr-TR" smtClean="0"/>
              <a:t>Bir </a:t>
            </a:r>
            <a:r>
              <a:rPr lang="tr-TR"/>
              <a:t>veritabanını </a:t>
            </a:r>
            <a:r>
              <a:rPr lang="tr-TR" smtClean="0"/>
              <a:t>oluşturmak</a:t>
            </a:r>
            <a:r>
              <a:rPr lang="tr-TR"/>
              <a:t>, </a:t>
            </a:r>
            <a:r>
              <a:rPr lang="tr-TR" smtClean="0"/>
              <a:t>düzenlemek, saklamak</a:t>
            </a:r>
            <a:r>
              <a:rPr lang="tr-TR"/>
              <a:t>, çoğaltmak, </a:t>
            </a:r>
            <a:r>
              <a:rPr lang="tr-TR" smtClean="0"/>
              <a:t>güncellemek ve </a:t>
            </a:r>
            <a:r>
              <a:rPr lang="tr-TR"/>
              <a:t>yönetmek için kullanılan </a:t>
            </a:r>
            <a:r>
              <a:rPr lang="tr-TR" smtClean="0"/>
              <a:t>yazılım sistemidir.</a:t>
            </a:r>
            <a:endParaRPr lang="tr-TR"/>
          </a:p>
          <a:p>
            <a:endParaRPr lang="tr-TR" smtClean="0"/>
          </a:p>
          <a:p>
            <a:pPr algn="just"/>
            <a:r>
              <a:rPr lang="tr-TR" smtClean="0"/>
              <a:t>“Veri Tabanı Sistemi</a:t>
            </a:r>
            <a:r>
              <a:rPr lang="tr-TR"/>
              <a:t>” ya da </a:t>
            </a:r>
            <a:r>
              <a:rPr lang="tr-TR" smtClean="0"/>
              <a:t>“Veri Tabanı Yönetim Sistemi </a:t>
            </a:r>
            <a:r>
              <a:rPr lang="tr-TR"/>
              <a:t>(VTYS) – </a:t>
            </a:r>
            <a:r>
              <a:rPr lang="tr-TR" smtClean="0"/>
              <a:t>Data Base Management System </a:t>
            </a:r>
            <a:r>
              <a:rPr lang="tr-TR"/>
              <a:t>(DBMS)” </a:t>
            </a:r>
            <a:r>
              <a:rPr lang="tr-TR" smtClean="0"/>
              <a:t>denir.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4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Veritabanı Yönetim Sistemlerinin</a:t>
            </a:r>
            <a:b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Avantajları/Dezavantajları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/>
              <a:t>Aynı veri </a:t>
            </a:r>
            <a:r>
              <a:rPr lang="tr-TR" smtClean="0"/>
              <a:t>farklı yerlerde tekrar tekrar tutulmaz</a:t>
            </a:r>
            <a:r>
              <a:rPr lang="tr-TR"/>
              <a:t>; </a:t>
            </a:r>
            <a:r>
              <a:rPr lang="tr-TR" b="1"/>
              <a:t>veri tekrarı (“data redundancy”) </a:t>
            </a:r>
            <a:r>
              <a:rPr lang="tr-TR"/>
              <a:t>azaltılır ya da yok edilir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 smtClean="0"/>
              <a:t>Veri </a:t>
            </a:r>
            <a:r>
              <a:rPr lang="tr-TR" b="1"/>
              <a:t>tutarlılığı (“data consistency”) : </a:t>
            </a:r>
            <a:r>
              <a:rPr lang="tr-TR" smtClean="0"/>
              <a:t>Bir </a:t>
            </a:r>
            <a:r>
              <a:rPr lang="tr-TR"/>
              <a:t>yerde güncellenen bir </a:t>
            </a:r>
            <a:r>
              <a:rPr lang="tr-TR" smtClean="0"/>
              <a:t>adres bilgisi </a:t>
            </a:r>
            <a:r>
              <a:rPr lang="tr-TR"/>
              <a:t>başka yerde güncellenmeden </a:t>
            </a:r>
            <a:r>
              <a:rPr lang="tr-TR" smtClean="0"/>
              <a:t>kalmasını ve </a:t>
            </a:r>
            <a:r>
              <a:rPr lang="tr-TR"/>
              <a:t>bu </a:t>
            </a:r>
            <a:r>
              <a:rPr lang="tr-TR" smtClean="0"/>
              <a:t>durumun veri </a:t>
            </a:r>
            <a:r>
              <a:rPr lang="tr-TR"/>
              <a:t>tutarsızlığına (“</a:t>
            </a:r>
            <a:r>
              <a:rPr lang="tr-TR" smtClean="0"/>
              <a:t>data inconsistency</a:t>
            </a:r>
            <a:r>
              <a:rPr lang="tr-TR"/>
              <a:t>”) yol </a:t>
            </a:r>
            <a:r>
              <a:rPr lang="tr-TR" smtClean="0"/>
              <a:t>açmasını engeller.</a:t>
            </a:r>
          </a:p>
          <a:p>
            <a:pPr algn="just"/>
            <a:endParaRPr lang="tr-TR" smtClean="0"/>
          </a:p>
          <a:p>
            <a:pPr algn="just"/>
            <a:r>
              <a:rPr lang="tr-TR" smtClean="0"/>
              <a:t>Bir </a:t>
            </a:r>
            <a:r>
              <a:rPr lang="tr-TR"/>
              <a:t>VTYS’de </a:t>
            </a:r>
            <a:r>
              <a:rPr lang="tr-TR" smtClean="0"/>
              <a:t>verinin </a:t>
            </a:r>
            <a:r>
              <a:rPr lang="tr-TR"/>
              <a:t>tutarlılığını </a:t>
            </a:r>
            <a:r>
              <a:rPr lang="tr-TR" smtClean="0"/>
              <a:t>ve bütünlüğünü </a:t>
            </a:r>
            <a:r>
              <a:rPr lang="tr-TR"/>
              <a:t>bozmadan aynı veritabanlarına saniyede yüzlerce, binlerce </a:t>
            </a:r>
            <a:r>
              <a:rPr lang="tr-TR" smtClean="0"/>
              <a:t>erişim yapılabilir.</a:t>
            </a:r>
          </a:p>
          <a:p>
            <a:pPr algn="just"/>
            <a:endParaRPr lang="tr-TR"/>
          </a:p>
          <a:p>
            <a:pPr algn="just"/>
            <a:r>
              <a:rPr lang="tr-TR" b="1" smtClean="0"/>
              <a:t>Veri </a:t>
            </a:r>
            <a:r>
              <a:rPr lang="tr-TR" b="1"/>
              <a:t>bütünlüğü (“data integrity”): </a:t>
            </a:r>
            <a:r>
              <a:rPr lang="tr-TR"/>
              <a:t>Bir tablodan bir öğrenci kaydı silinirse, </a:t>
            </a:r>
            <a:r>
              <a:rPr lang="tr-TR" smtClean="0"/>
              <a:t>öğrenci varolduğu </a:t>
            </a:r>
            <a:r>
              <a:rPr lang="tr-TR"/>
              <a:t>diğer tüm tablolardan silinmelidir</a:t>
            </a:r>
            <a:r>
              <a:rPr lang="tr-TR" smtClean="0"/>
              <a:t>.</a:t>
            </a:r>
          </a:p>
          <a:p>
            <a:pPr algn="just"/>
            <a:endParaRPr lang="tr-TR"/>
          </a:p>
          <a:p>
            <a:pPr algn="just"/>
            <a:r>
              <a:rPr lang="tr-TR" b="1" smtClean="0"/>
              <a:t>Veri </a:t>
            </a:r>
            <a:r>
              <a:rPr lang="tr-TR" b="1"/>
              <a:t>güvenliği (“data security”) </a:t>
            </a:r>
            <a:r>
              <a:rPr lang="tr-TR" b="1" smtClean="0"/>
              <a:t>:</a:t>
            </a:r>
            <a:r>
              <a:rPr lang="tr-TR" smtClean="0"/>
              <a:t> </a:t>
            </a:r>
            <a:r>
              <a:rPr lang="tr-TR"/>
              <a:t>Veri tabanına </a:t>
            </a:r>
            <a:r>
              <a:rPr lang="tr-TR" smtClean="0"/>
              <a:t>girmek için </a:t>
            </a:r>
            <a:r>
              <a:rPr lang="tr-TR"/>
              <a:t>kullanıcı adı ve şifreyle </a:t>
            </a:r>
            <a:r>
              <a:rPr lang="tr-TR" smtClean="0"/>
              <a:t>korunur, kişiler </a:t>
            </a:r>
            <a:r>
              <a:rPr lang="tr-TR"/>
              <a:t>sadece </a:t>
            </a:r>
            <a:r>
              <a:rPr lang="tr-TR" smtClean="0"/>
              <a:t>kendilerini ilgilendiren </a:t>
            </a:r>
            <a:r>
              <a:rPr lang="tr-TR"/>
              <a:t>tabloları </a:t>
            </a:r>
            <a:r>
              <a:rPr lang="tr-TR" smtClean="0"/>
              <a:t>görebilirler.</a:t>
            </a:r>
          </a:p>
          <a:p>
            <a:pPr algn="just"/>
            <a:endParaRPr lang="tr-TR"/>
          </a:p>
          <a:p>
            <a:pPr algn="just"/>
            <a:r>
              <a:rPr lang="tr-TR" b="1" smtClean="0"/>
              <a:t>Veri </a:t>
            </a:r>
            <a:r>
              <a:rPr lang="tr-TR" b="1"/>
              <a:t>Bağımsızlığı (“data independence”) : </a:t>
            </a:r>
            <a:r>
              <a:rPr lang="tr-TR"/>
              <a:t>Programcı, kullandığı </a:t>
            </a:r>
            <a:r>
              <a:rPr lang="tr-TR" smtClean="0"/>
              <a:t>verilerin yapısı </a:t>
            </a:r>
            <a:r>
              <a:rPr lang="tr-TR"/>
              <a:t>ve organizasyonu ile ilgilenmek </a:t>
            </a:r>
            <a:r>
              <a:rPr lang="tr-TR" smtClean="0"/>
              <a:t>durumunda değildir</a:t>
            </a:r>
            <a:r>
              <a:rPr lang="tr-TR"/>
              <a:t>. </a:t>
            </a:r>
            <a:endParaRPr lang="tr-TR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35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Veritabanı Yönetim Sistemlerinin</a:t>
            </a:r>
            <a:b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Avantajları/Dezavantajları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mtClean="0"/>
          </a:p>
          <a:p>
            <a:r>
              <a:rPr lang="tr-TR" smtClean="0"/>
              <a:t>Lisans ücretleri</a:t>
            </a:r>
          </a:p>
          <a:p>
            <a:endParaRPr lang="tr-TR" smtClean="0"/>
          </a:p>
          <a:p>
            <a:r>
              <a:rPr lang="tr-TR" smtClean="0"/>
              <a:t>Kurulum ve Bakım maliyetleri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05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Yaygın Kullanılan</a:t>
            </a:r>
            <a:b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Veritabanı Yönetim Sistemleri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/>
              <a:t>Microsoft Access</a:t>
            </a:r>
          </a:p>
          <a:p>
            <a:pPr marL="0" indent="0">
              <a:buNone/>
            </a:pPr>
            <a:r>
              <a:rPr lang="tr-TR"/>
              <a:t>Microsoft SQL Server</a:t>
            </a:r>
          </a:p>
          <a:p>
            <a:pPr marL="0" indent="0">
              <a:buNone/>
            </a:pPr>
            <a:r>
              <a:rPr lang="tr-TR"/>
              <a:t>Oracle</a:t>
            </a:r>
          </a:p>
          <a:p>
            <a:pPr marL="0" indent="0">
              <a:buNone/>
            </a:pPr>
            <a:r>
              <a:rPr lang="tr-TR"/>
              <a:t>PostgeSQL</a:t>
            </a:r>
          </a:p>
          <a:p>
            <a:pPr marL="0" indent="0">
              <a:buNone/>
            </a:pPr>
            <a:r>
              <a:rPr lang="tr-TR"/>
              <a:t>MySQL</a:t>
            </a:r>
          </a:p>
          <a:p>
            <a:pPr marL="0" indent="0">
              <a:buNone/>
            </a:pPr>
            <a:r>
              <a:rPr lang="tr-TR" smtClean="0"/>
              <a:t>Informix</a:t>
            </a:r>
          </a:p>
          <a:p>
            <a:pPr marL="0" indent="0">
              <a:buNone/>
            </a:pPr>
            <a:r>
              <a:rPr lang="tr-TR" smtClean="0"/>
              <a:t>IBM DB2</a:t>
            </a:r>
            <a:endParaRPr lang="tr-TR"/>
          </a:p>
          <a:p>
            <a:pPr marL="0" indent="0">
              <a:buNone/>
            </a:pPr>
            <a:r>
              <a:rPr lang="tr-TR"/>
              <a:t>…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31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Access Veritabanı </a:t>
            </a: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Yönetim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Sistemi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/>
              <a:t>Microsoft Office ürünüdür.</a:t>
            </a:r>
          </a:p>
          <a:p>
            <a:r>
              <a:rPr lang="tr-TR"/>
              <a:t>Küçük ölçekli uygulamalar içindir.</a:t>
            </a:r>
          </a:p>
          <a:p>
            <a:r>
              <a:rPr lang="tr-TR"/>
              <a:t>Tablo başına 2 GB’ a kadar veri depolayabilir. </a:t>
            </a:r>
          </a:p>
          <a:p>
            <a:r>
              <a:rPr lang="tr-TR"/>
              <a:t>Aynı anda 255 bağlantıya izin verebilir.</a:t>
            </a:r>
          </a:p>
          <a:p>
            <a:r>
              <a:rPr lang="tr-TR"/>
              <a:t>Windows </a:t>
            </a:r>
            <a:r>
              <a:rPr lang="tr-TR" smtClean="0"/>
              <a:t>platformunda kullanılır.</a:t>
            </a:r>
            <a:endParaRPr lang="tr-TR"/>
          </a:p>
        </p:txBody>
      </p:sp>
      <p:pic>
        <p:nvPicPr>
          <p:cNvPr id="5122" name="Picture 2" descr="http://www.pngmart.com/files/3/MS-Access-PNG-Pho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45359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29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SQL Server Veritabanı </a:t>
            </a:r>
            <a:r>
              <a:rPr lang="tr-TR">
                <a:solidFill>
                  <a:schemeClr val="accent2">
                    <a:lumMod val="20000"/>
                    <a:lumOff val="80000"/>
                  </a:schemeClr>
                </a:solidFill>
              </a:rPr>
              <a:t>Yönetim </a:t>
            </a:r>
            <a:r>
              <a:rPr lang="tr-TR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Sistemi</a:t>
            </a:r>
            <a:endParaRPr lang="tr-TR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/>
              <a:t>Orta ve büyük ölçekli işlemler </a:t>
            </a:r>
            <a:endParaRPr lang="tr-TR" smtClean="0"/>
          </a:p>
          <a:p>
            <a:r>
              <a:rPr lang="tr-TR" smtClean="0"/>
              <a:t>Kullanım </a:t>
            </a:r>
            <a:r>
              <a:rPr lang="tr-TR"/>
              <a:t>kolaylığı, güvenilirliği, işlem </a:t>
            </a:r>
            <a:r>
              <a:rPr lang="tr-TR" smtClean="0"/>
              <a:t>gücü</a:t>
            </a:r>
            <a:endParaRPr lang="tr-TR"/>
          </a:p>
          <a:p>
            <a:r>
              <a:rPr lang="tr-TR"/>
              <a:t>Tablo başına 4 TB veri </a:t>
            </a:r>
            <a:r>
              <a:rPr lang="tr-TR" smtClean="0"/>
              <a:t>depolama</a:t>
            </a:r>
            <a:endParaRPr lang="tr-TR"/>
          </a:p>
          <a:p>
            <a:r>
              <a:rPr lang="tr-TR"/>
              <a:t>“Transaction logging”, “trigger” </a:t>
            </a:r>
            <a:r>
              <a:rPr lang="tr-TR" smtClean="0"/>
              <a:t>ve “stored </a:t>
            </a:r>
            <a:r>
              <a:rPr lang="tr-TR"/>
              <a:t>procedure” özelliklerine sahip</a:t>
            </a:r>
            <a:r>
              <a:rPr lang="tr-TR" smtClean="0"/>
              <a:t>.</a:t>
            </a:r>
          </a:p>
          <a:p>
            <a:endParaRPr lang="tr-TR"/>
          </a:p>
          <a:p>
            <a:pPr marL="0" indent="0">
              <a:buNone/>
            </a:pPr>
            <a:r>
              <a:rPr lang="fr-FR">
                <a:solidFill>
                  <a:srgbClr val="040404"/>
                </a:solidFill>
                <a:latin typeface="Calibri"/>
                <a:cs typeface="Calibri"/>
              </a:rPr>
              <a:t>S</a:t>
            </a:r>
            <a:r>
              <a:rPr lang="fr-FR" spc="4">
                <a:solidFill>
                  <a:srgbClr val="040404"/>
                </a:solidFill>
                <a:latin typeface="Calibri"/>
                <a:cs typeface="Calibri"/>
              </a:rPr>
              <a:t>Q</a:t>
            </a:r>
            <a:r>
              <a:rPr lang="fr-FR">
                <a:solidFill>
                  <a:srgbClr val="040404"/>
                </a:solidFill>
                <a:latin typeface="Calibri"/>
                <a:cs typeface="Calibri"/>
              </a:rPr>
              <a:t>L</a:t>
            </a:r>
            <a:r>
              <a:rPr lang="fr-FR" spc="-14">
                <a:solidFill>
                  <a:srgbClr val="040404"/>
                </a:solidFill>
                <a:latin typeface="Calibri"/>
                <a:cs typeface="Calibri"/>
              </a:rPr>
              <a:t> </a:t>
            </a:r>
            <a:r>
              <a:rPr lang="fr-FR">
                <a:solidFill>
                  <a:srgbClr val="040404"/>
                </a:solidFill>
                <a:latin typeface="Calibri"/>
                <a:cs typeface="Calibri"/>
              </a:rPr>
              <a:t>S</a:t>
            </a:r>
            <a:r>
              <a:rPr lang="fr-FR" spc="4">
                <a:solidFill>
                  <a:srgbClr val="040404"/>
                </a:solidFill>
                <a:latin typeface="Calibri"/>
                <a:cs typeface="Calibri"/>
              </a:rPr>
              <a:t>e</a:t>
            </a:r>
            <a:r>
              <a:rPr lang="fr-FR" spc="25">
                <a:solidFill>
                  <a:srgbClr val="040404"/>
                </a:solidFill>
                <a:latin typeface="Calibri"/>
                <a:cs typeface="Calibri"/>
              </a:rPr>
              <a:t>r</a:t>
            </a:r>
            <a:r>
              <a:rPr lang="fr-FR" spc="-29">
                <a:solidFill>
                  <a:srgbClr val="040404"/>
                </a:solidFill>
                <a:latin typeface="Calibri"/>
                <a:cs typeface="Calibri"/>
              </a:rPr>
              <a:t>v</a:t>
            </a:r>
            <a:r>
              <a:rPr lang="fr-FR" spc="4">
                <a:solidFill>
                  <a:srgbClr val="040404"/>
                </a:solidFill>
                <a:latin typeface="Calibri"/>
                <a:cs typeface="Calibri"/>
              </a:rPr>
              <a:t>e</a:t>
            </a:r>
            <a:r>
              <a:rPr lang="fr-FR">
                <a:solidFill>
                  <a:srgbClr val="040404"/>
                </a:solidFill>
                <a:latin typeface="Calibri"/>
                <a:cs typeface="Calibri"/>
              </a:rPr>
              <a:t>r </a:t>
            </a:r>
            <a:r>
              <a:rPr lang="fr-FR" spc="4">
                <a:solidFill>
                  <a:srgbClr val="040404"/>
                </a:solidFill>
                <a:latin typeface="Calibri"/>
                <a:cs typeface="Calibri"/>
              </a:rPr>
              <a:t>E</a:t>
            </a:r>
            <a:r>
              <a:rPr lang="fr-FR" spc="-25">
                <a:solidFill>
                  <a:srgbClr val="040404"/>
                </a:solidFill>
                <a:latin typeface="Calibri"/>
                <a:cs typeface="Calibri"/>
              </a:rPr>
              <a:t>nt</a:t>
            </a:r>
            <a:r>
              <a:rPr lang="fr-FR" spc="4">
                <a:solidFill>
                  <a:srgbClr val="040404"/>
                </a:solidFill>
                <a:latin typeface="Calibri"/>
                <a:cs typeface="Calibri"/>
              </a:rPr>
              <a:t>e</a:t>
            </a:r>
            <a:r>
              <a:rPr lang="fr-FR">
                <a:solidFill>
                  <a:srgbClr val="040404"/>
                </a:solidFill>
                <a:latin typeface="Calibri"/>
                <a:cs typeface="Calibri"/>
              </a:rPr>
              <a:t>rprise</a:t>
            </a:r>
            <a:r>
              <a:rPr lang="fr-FR" spc="-9">
                <a:solidFill>
                  <a:srgbClr val="040404"/>
                </a:solidFill>
                <a:latin typeface="Calibri"/>
                <a:cs typeface="Calibri"/>
              </a:rPr>
              <a:t> </a:t>
            </a:r>
            <a:r>
              <a:rPr lang="fr-FR" spc="-29" smtClean="0">
                <a:solidFill>
                  <a:srgbClr val="040404"/>
                </a:solidFill>
                <a:latin typeface="Calibri"/>
                <a:cs typeface="Calibri"/>
              </a:rPr>
              <a:t>E</a:t>
            </a:r>
            <a:r>
              <a:rPr lang="fr-FR" smtClean="0">
                <a:solidFill>
                  <a:srgbClr val="040404"/>
                </a:solidFill>
                <a:latin typeface="Calibri"/>
                <a:cs typeface="Calibri"/>
              </a:rPr>
              <a:t>diti</a:t>
            </a:r>
            <a:r>
              <a:rPr lang="fr-FR" spc="-4" smtClean="0">
                <a:solidFill>
                  <a:srgbClr val="040404"/>
                </a:solidFill>
                <a:latin typeface="Calibri"/>
                <a:cs typeface="Calibri"/>
              </a:rPr>
              <a:t>o</a:t>
            </a:r>
            <a:r>
              <a:rPr lang="fr-FR" smtClean="0">
                <a:solidFill>
                  <a:srgbClr val="040404"/>
                </a:solidFill>
                <a:latin typeface="Calibri"/>
                <a:cs typeface="Calibri"/>
              </a:rPr>
              <a:t>n</a:t>
            </a:r>
            <a:endParaRPr lang="tr-TR" smtClean="0">
              <a:solidFill>
                <a:srgbClr val="040404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tr-TR" smtClean="0">
                <a:solidFill>
                  <a:srgbClr val="040404"/>
                </a:solidFill>
                <a:latin typeface="Calibri"/>
                <a:cs typeface="Calibri"/>
              </a:rPr>
              <a:t>2017 </a:t>
            </a:r>
            <a:r>
              <a:rPr lang="fr-FR" smtClean="0">
                <a:solidFill>
                  <a:srgbClr val="040404"/>
                </a:solidFill>
                <a:latin typeface="Calibri"/>
                <a:cs typeface="Calibri"/>
              </a:rPr>
              <a:t>Lisans Fi</a:t>
            </a:r>
            <a:r>
              <a:rPr lang="fr-FR" spc="-29" smtClean="0">
                <a:solidFill>
                  <a:srgbClr val="040404"/>
                </a:solidFill>
                <a:latin typeface="Calibri"/>
                <a:cs typeface="Calibri"/>
              </a:rPr>
              <a:t>y</a:t>
            </a:r>
            <a:r>
              <a:rPr lang="fr-FR" spc="-19" smtClean="0">
                <a:solidFill>
                  <a:srgbClr val="040404"/>
                </a:solidFill>
                <a:latin typeface="Calibri"/>
                <a:cs typeface="Calibri"/>
              </a:rPr>
              <a:t>a</a:t>
            </a:r>
            <a:r>
              <a:rPr lang="fr-FR" smtClean="0">
                <a:solidFill>
                  <a:srgbClr val="040404"/>
                </a:solidFill>
                <a:latin typeface="Calibri"/>
                <a:cs typeface="Calibri"/>
              </a:rPr>
              <a:t>tı</a:t>
            </a:r>
            <a:r>
              <a:rPr lang="tr-TR" smtClean="0">
                <a:solidFill>
                  <a:srgbClr val="040404"/>
                </a:solidFill>
                <a:latin typeface="Calibri"/>
                <a:cs typeface="Calibri"/>
              </a:rPr>
              <a:t> </a:t>
            </a:r>
            <a:r>
              <a:rPr lang="tr-TR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$14256</a:t>
            </a:r>
            <a:endParaRPr lang="fr-FR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endParaRPr lang="tr-TR"/>
          </a:p>
        </p:txBody>
      </p:sp>
      <p:pic>
        <p:nvPicPr>
          <p:cNvPr id="1032" name="Picture 8" descr="https://png2.kisspng.com/sh/c72557e3516b5ea25b8da5e06fe34522/L0KzQYm3VMEyN5hqj5H0aYP2gLBuTf1qa6N0i9HvdD32gb20kBVzfpZ3RelybnTyh8S0kBVzfpZ3RaQ5MEiwgoO0hPF1aZNmReVucobogn68gfNmOGhrfdVuOXblSHACVsg0OmQAUaMAMkO3RYKCUMI5PGc4RuJ3Zx==/kisspng-microsoft-sql-server-windows-server-2008-r2-databa-server-5ace07fece9fb8.968323991523451902846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3" r="20654"/>
          <a:stretch/>
        </p:blipFill>
        <p:spPr bwMode="auto">
          <a:xfrm>
            <a:off x="5076056" y="3645024"/>
            <a:ext cx="3724915" cy="2942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0176-7E28-4E48-BDCC-E34EC1383F0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243724"/>
      </p:ext>
    </p:extLst>
  </p:cSld>
  <p:clrMapOvr>
    <a:masterClrMapping/>
  </p:clrMapOvr>
</p:sld>
</file>

<file path=ppt/theme/theme1.xml><?xml version="1.0" encoding="utf-8"?>
<a:theme xmlns:a="http://schemas.openxmlformats.org/drawingml/2006/main" name="Hasır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sır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561</TotalTime>
  <Words>1574</Words>
  <Application>Microsoft Office PowerPoint</Application>
  <PresentationFormat>Ekran Gösterisi (4:3)</PresentationFormat>
  <Paragraphs>335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1" baseType="lpstr">
      <vt:lpstr>Arial</vt:lpstr>
      <vt:lpstr>Calibri</vt:lpstr>
      <vt:lpstr>Cambria</vt:lpstr>
      <vt:lpstr>Constantia</vt:lpstr>
      <vt:lpstr>Tw Cen MT</vt:lpstr>
      <vt:lpstr>Wingdings 2</vt:lpstr>
      <vt:lpstr>Hasır</vt:lpstr>
      <vt:lpstr>VERİ TABANI</vt:lpstr>
      <vt:lpstr>TEMEL KAVRAMLAR</vt:lpstr>
      <vt:lpstr>TEMEL KAVRAMLAR</vt:lpstr>
      <vt:lpstr>TEMEL KAVRAMLAR</vt:lpstr>
      <vt:lpstr>Veritabanı Yönetim Sistemlerinin Avantajları/Dezavantajları</vt:lpstr>
      <vt:lpstr>Veritabanı Yönetim Sistemlerinin Avantajları/Dezavantajları</vt:lpstr>
      <vt:lpstr>Yaygın Kullanılan Veritabanı Yönetim Sistemleri</vt:lpstr>
      <vt:lpstr>Access Veritabanı Yönetim Sistemi</vt:lpstr>
      <vt:lpstr>SQL Server Veritabanı Yönetim Sistemi</vt:lpstr>
      <vt:lpstr>MySQL Veritabanı Yönetim Sistemi</vt:lpstr>
      <vt:lpstr>Oracle Veritabanı Yönetim Sistemi</vt:lpstr>
      <vt:lpstr>IBM DB2 Veritabanı Yönetim Sistemi</vt:lpstr>
      <vt:lpstr>Informix Veritabanı Yönetim Sistemi</vt:lpstr>
      <vt:lpstr>PostgreSQL Veritabanı Yönetim Sistemi</vt:lpstr>
      <vt:lpstr>Veri Tabanı Yönetim Sistemlerinin Sınıflandırılması</vt:lpstr>
      <vt:lpstr>İlişkisel veritabanları</vt:lpstr>
      <vt:lpstr>İlişkisel veritabanları</vt:lpstr>
      <vt:lpstr>Veri Tabanının Yapısı</vt:lpstr>
      <vt:lpstr>Veri Tabanının Yapısı</vt:lpstr>
      <vt:lpstr>Veri Tabanının Yapısı</vt:lpstr>
      <vt:lpstr>Tablo</vt:lpstr>
      <vt:lpstr>Tablo</vt:lpstr>
      <vt:lpstr>Tablo</vt:lpstr>
      <vt:lpstr>Veri Türleri</vt:lpstr>
      <vt:lpstr>Veri Türleri (Data Type)</vt:lpstr>
      <vt:lpstr>Access Veri Tabanı Veri Tipleri</vt:lpstr>
      <vt:lpstr>Access Veri Tabanı Veri Tipleri</vt:lpstr>
      <vt:lpstr>Anahtar (Key)</vt:lpstr>
      <vt:lpstr>Birincil anahtar</vt:lpstr>
      <vt:lpstr>Yabancı anahtar</vt:lpstr>
      <vt:lpstr>Birincil anahtar - Yabancı anahtar</vt:lpstr>
      <vt:lpstr>Veri Kısıtlamaları </vt:lpstr>
      <vt:lpstr>Veri Kısıtlamaları </vt:lpstr>
      <vt:lpstr>Birinci Haftanın Sonu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 TABANI</dc:title>
  <dc:creator>Yemre</dc:creator>
  <cp:lastModifiedBy>Yunus Emre</cp:lastModifiedBy>
  <cp:revision>33</cp:revision>
  <dcterms:created xsi:type="dcterms:W3CDTF">2018-09-29T12:48:21Z</dcterms:created>
  <dcterms:modified xsi:type="dcterms:W3CDTF">2018-10-03T14:39:46Z</dcterms:modified>
</cp:coreProperties>
</file>