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23" r:id="rId4"/>
    <p:sldId id="324" r:id="rId5"/>
    <p:sldId id="325" r:id="rId6"/>
    <p:sldId id="326" r:id="rId7"/>
    <p:sldId id="327" r:id="rId8"/>
    <p:sldId id="328" r:id="rId9"/>
    <p:sldId id="329" r:id="rId10"/>
    <p:sldId id="330" r:id="rId11"/>
    <p:sldId id="331" r:id="rId12"/>
    <p:sldId id="332" r:id="rId13"/>
    <p:sldId id="347" r:id="rId14"/>
    <p:sldId id="333" r:id="rId15"/>
    <p:sldId id="348" r:id="rId16"/>
    <p:sldId id="349" r:id="rId17"/>
    <p:sldId id="350" r:id="rId18"/>
    <p:sldId id="351" r:id="rId19"/>
    <p:sldId id="352" r:id="rId20"/>
    <p:sldId id="336" r:id="rId21"/>
    <p:sldId id="334" r:id="rId22"/>
    <p:sldId id="353" r:id="rId23"/>
    <p:sldId id="354" r:id="rId24"/>
    <p:sldId id="355" r:id="rId25"/>
    <p:sldId id="356" r:id="rId26"/>
    <p:sldId id="357" r:id="rId27"/>
    <p:sldId id="358" r:id="rId28"/>
    <p:sldId id="359" r:id="rId29"/>
    <p:sldId id="335" r:id="rId30"/>
    <p:sldId id="337" r:id="rId31"/>
    <p:sldId id="360" r:id="rId32"/>
    <p:sldId id="361" r:id="rId33"/>
    <p:sldId id="362" r:id="rId34"/>
    <p:sldId id="363" r:id="rId35"/>
    <p:sldId id="364" r:id="rId36"/>
    <p:sldId id="365" r:id="rId37"/>
    <p:sldId id="366" r:id="rId38"/>
    <p:sldId id="367" r:id="rId39"/>
    <p:sldId id="368" r:id="rId40"/>
    <p:sldId id="369" r:id="rId41"/>
    <p:sldId id="370" r:id="rId42"/>
    <p:sldId id="371" r:id="rId43"/>
    <p:sldId id="372" r:id="rId44"/>
    <p:sldId id="373" r:id="rId45"/>
    <p:sldId id="374" r:id="rId46"/>
    <p:sldId id="375" r:id="rId47"/>
    <p:sldId id="376" r:id="rId48"/>
    <p:sldId id="377" r:id="rId49"/>
    <p:sldId id="339" r:id="rId50"/>
    <p:sldId id="338" r:id="rId51"/>
    <p:sldId id="341" r:id="rId52"/>
    <p:sldId id="342" r:id="rId53"/>
    <p:sldId id="343" r:id="rId54"/>
    <p:sldId id="345" r:id="rId55"/>
    <p:sldId id="378" r:id="rId56"/>
    <p:sldId id="346" r:id="rId57"/>
    <p:sldId id="322" r:id="rId5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88" d="100"/>
          <a:sy n="88" d="100"/>
        </p:scale>
        <p:origin x="26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5227DDA-AAEF-4232-A14C-3D05EE662C11}"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30F3ED-3DFC-48C3-AA52-988EAD4974AE}"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146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227DDA-AAEF-4232-A14C-3D05EE662C11}"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158472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227DDA-AAEF-4232-A14C-3D05EE662C11}"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5195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227DDA-AAEF-4232-A14C-3D05EE662C11}"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136168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5227DDA-AAEF-4232-A14C-3D05EE662C11}" type="datetimeFigureOut">
              <a:rPr lang="tr-TR" smtClean="0"/>
              <a:t>20.12.2018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30F3ED-3DFC-48C3-AA52-988EAD4974AE}"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63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5227DDA-AAEF-4232-A14C-3D05EE662C11}" type="datetimeFigureOut">
              <a:rPr lang="tr-TR" smtClean="0"/>
              <a:t>20.12.2018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358977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5227DDA-AAEF-4232-A14C-3D05EE662C11}" type="datetimeFigureOut">
              <a:rPr lang="tr-TR" smtClean="0"/>
              <a:t>20.12.2018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51454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5227DDA-AAEF-4232-A14C-3D05EE662C11}" type="datetimeFigureOut">
              <a:rPr lang="tr-TR" smtClean="0"/>
              <a:t>20.12.2018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263529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227DDA-AAEF-4232-A14C-3D05EE662C11}" type="datetimeFigureOut">
              <a:rPr lang="tr-TR" smtClean="0"/>
              <a:t>20.12.2018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403997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5227DDA-AAEF-4232-A14C-3D05EE662C11}" type="datetimeFigureOut">
              <a:rPr lang="tr-TR" smtClean="0"/>
              <a:t>20.12.2018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730F3ED-3DFC-48C3-AA52-988EAD4974AE}" type="slidenum">
              <a:rPr lang="tr-TR" smtClean="0"/>
              <a:t>‹#›</a:t>
            </a:fld>
            <a:endParaRPr lang="tr-TR"/>
          </a:p>
        </p:txBody>
      </p:sp>
    </p:spTree>
    <p:extLst>
      <p:ext uri="{BB962C8B-B14F-4D97-AF65-F5344CB8AC3E}">
        <p14:creationId xmlns:p14="http://schemas.microsoft.com/office/powerpoint/2010/main" val="65166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227DDA-AAEF-4232-A14C-3D05EE662C11}" type="datetimeFigureOut">
              <a:rPr lang="tr-TR" smtClean="0"/>
              <a:t>20.12.2018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30F3ED-3DFC-48C3-AA52-988EAD4974AE}" type="slidenum">
              <a:rPr lang="tr-TR" smtClean="0"/>
              <a:t>‹#›</a:t>
            </a:fld>
            <a:endParaRPr lang="tr-TR"/>
          </a:p>
        </p:txBody>
      </p:sp>
    </p:spTree>
    <p:extLst>
      <p:ext uri="{BB962C8B-B14F-4D97-AF65-F5344CB8AC3E}">
        <p14:creationId xmlns:p14="http://schemas.microsoft.com/office/powerpoint/2010/main" val="140789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5227DDA-AAEF-4232-A14C-3D05EE662C11}" type="datetimeFigureOut">
              <a:rPr lang="tr-TR" smtClean="0"/>
              <a:t>20.12.2018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730F3ED-3DFC-48C3-AA52-988EAD4974AE}"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9384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7280" y="758952"/>
            <a:ext cx="8102138" cy="3566160"/>
          </a:xfrm>
        </p:spPr>
        <p:txBody>
          <a:bodyPr/>
          <a:lstStyle/>
          <a:p>
            <a:r>
              <a:rPr lang="tr-TR" dirty="0" smtClean="0"/>
              <a:t>ÜNİVERSİTE HAYATINA GİRİŞ</a:t>
            </a:r>
            <a:endParaRPr lang="tr-TR" dirty="0"/>
          </a:p>
        </p:txBody>
      </p:sp>
      <p:sp>
        <p:nvSpPr>
          <p:cNvPr id="3" name="Alt Başlık 2"/>
          <p:cNvSpPr>
            <a:spLocks noGrp="1"/>
          </p:cNvSpPr>
          <p:nvPr>
            <p:ph type="subTitle" idx="1"/>
          </p:nvPr>
        </p:nvSpPr>
        <p:spPr/>
        <p:txBody>
          <a:bodyPr/>
          <a:lstStyle/>
          <a:p>
            <a:r>
              <a:rPr lang="tr-TR" dirty="0" smtClean="0">
                <a:solidFill>
                  <a:srgbClr val="00B0F0"/>
                </a:solidFill>
              </a:rPr>
              <a:t>İktisat bölümü DERS NOTLARI (FİNAL dönemi)</a:t>
            </a:r>
            <a:endParaRPr lang="tr-TR" dirty="0">
              <a:solidFill>
                <a:srgbClr val="00B0F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4088" y="418668"/>
            <a:ext cx="2746639" cy="2531541"/>
          </a:xfrm>
          <a:prstGeom prst="rect">
            <a:avLst/>
          </a:prstGeom>
        </p:spPr>
      </p:pic>
    </p:spTree>
    <p:extLst>
      <p:ext uri="{BB962C8B-B14F-4D97-AF65-F5344CB8AC3E}">
        <p14:creationId xmlns:p14="http://schemas.microsoft.com/office/powerpoint/2010/main" val="841112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solidFill>
                  <a:srgbClr val="00B0F0"/>
                </a:solidFill>
              </a:rPr>
              <a:t>BM İNSAN HAKLARI EVRENSEL BİLDİRGESİ – 1948 </a:t>
            </a:r>
            <a:endParaRPr lang="tr-TR" sz="4000" dirty="0"/>
          </a:p>
        </p:txBody>
      </p:sp>
      <p:sp>
        <p:nvSpPr>
          <p:cNvPr id="3" name="İçerik Yer Tutucusu 2"/>
          <p:cNvSpPr>
            <a:spLocks noGrp="1"/>
          </p:cNvSpPr>
          <p:nvPr>
            <p:ph idx="1"/>
          </p:nvPr>
        </p:nvSpPr>
        <p:spPr/>
        <p:txBody>
          <a:bodyPr>
            <a:normAutofit/>
          </a:bodyPr>
          <a:lstStyle/>
          <a:p>
            <a:pPr marL="201168" lvl="1" indent="0" algn="just">
              <a:buNone/>
            </a:pPr>
            <a:r>
              <a:rPr lang="tr-TR" sz="2200" dirty="0"/>
              <a:t>	</a:t>
            </a:r>
            <a:r>
              <a:rPr lang="tr-TR" sz="2200" dirty="0" smtClean="0"/>
              <a:t>-</a:t>
            </a:r>
            <a:r>
              <a:rPr lang="tr-TR" sz="2200" b="1" dirty="0" smtClean="0"/>
              <a:t>Md</a:t>
            </a:r>
            <a:r>
              <a:rPr lang="tr-TR" sz="2200" b="1" dirty="0"/>
              <a:t>. 6</a:t>
            </a:r>
            <a:r>
              <a:rPr lang="tr-TR" sz="2200" dirty="0"/>
              <a:t>: Herkesin, nerede olursa olsun, yasa önünde bir kişi olarak tanınma hakkı vardır. </a:t>
            </a:r>
          </a:p>
          <a:p>
            <a:pPr marL="384048" lvl="2" indent="0" algn="just">
              <a:buNone/>
            </a:pPr>
            <a:r>
              <a:rPr lang="tr-TR" sz="2200" dirty="0" smtClean="0"/>
              <a:t>	-</a:t>
            </a:r>
            <a:r>
              <a:rPr lang="tr-TR" sz="2200" b="1" dirty="0" smtClean="0"/>
              <a:t>Md</a:t>
            </a:r>
            <a:r>
              <a:rPr lang="tr-TR" sz="2200" b="1" dirty="0"/>
              <a:t>. 7</a:t>
            </a:r>
            <a:r>
              <a:rPr lang="tr-TR" sz="2200" dirty="0"/>
              <a:t>: Herkes yasa önünde eşittir ve ayrım gözetilmeksizin yasa tarafından eşit korunmaya hakkı vardır. </a:t>
            </a:r>
          </a:p>
          <a:p>
            <a:pPr marL="201168" lvl="1" indent="0" algn="just">
              <a:buNone/>
            </a:pPr>
            <a:r>
              <a:rPr lang="tr-TR" sz="2200" dirty="0" smtClean="0"/>
              <a:t>	-</a:t>
            </a:r>
            <a:r>
              <a:rPr lang="tr-TR" sz="2200" b="1" dirty="0" smtClean="0"/>
              <a:t>Md</a:t>
            </a:r>
            <a:r>
              <a:rPr lang="tr-TR" sz="2200" b="1" dirty="0"/>
              <a:t>. 8</a:t>
            </a:r>
            <a:r>
              <a:rPr lang="tr-TR" sz="2200" dirty="0"/>
              <a:t>: Herkesin anayasa ya da yasayla tanınmış temel haklarını ihlal eden eylemlere karşı yetkili ulusal mahkemeler eliyle etkin bir yargı yolundan yararlanma hakkı vardır. </a:t>
            </a:r>
          </a:p>
          <a:p>
            <a:pPr marL="384048" lvl="2" indent="0" algn="just">
              <a:buNone/>
            </a:pPr>
            <a:r>
              <a:rPr lang="tr-TR" sz="2200" dirty="0" smtClean="0"/>
              <a:t>	-</a:t>
            </a:r>
            <a:r>
              <a:rPr lang="tr-TR" sz="2200" b="1" dirty="0" smtClean="0"/>
              <a:t>Md</a:t>
            </a:r>
            <a:r>
              <a:rPr lang="tr-TR" sz="2200" b="1" dirty="0"/>
              <a:t>. 9</a:t>
            </a:r>
            <a:r>
              <a:rPr lang="tr-TR" sz="2200" dirty="0"/>
              <a:t>: Hiç kimse keyfi olarak yakalanamaz, tutuklanamaz ve sürgün edilemez. </a:t>
            </a:r>
          </a:p>
          <a:p>
            <a:pPr marL="201168" lvl="1" indent="0" algn="just">
              <a:buNone/>
            </a:pPr>
            <a:r>
              <a:rPr lang="tr-TR" sz="2200" dirty="0" smtClean="0"/>
              <a:t>	-</a:t>
            </a:r>
            <a:r>
              <a:rPr lang="tr-TR" sz="2200" b="1" dirty="0" smtClean="0"/>
              <a:t>Md</a:t>
            </a:r>
            <a:r>
              <a:rPr lang="tr-TR" sz="2200" b="1" dirty="0"/>
              <a:t>. 10</a:t>
            </a:r>
            <a:r>
              <a:rPr lang="tr-TR" sz="2200" dirty="0"/>
              <a:t>: Herkesin, kendisine herhangi bir suç isnadında bağımsız ve tarafsız bir mahkeme tarafından tam bir eşitlikle, hakça ve kamuya açık olarak yargılanmaya hakkı vardır. </a:t>
            </a:r>
          </a:p>
          <a:p>
            <a:pPr algn="just"/>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322986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00B0F0"/>
                </a:solidFill>
              </a:rPr>
              <a:t>BÖLÜM-7: İNSAN VE TOPLUM</a:t>
            </a:r>
            <a:endParaRPr lang="tr-TR" b="1" dirty="0">
              <a:solidFill>
                <a:srgbClr val="00B0F0"/>
              </a:solidFill>
            </a:endParaRP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Doğduğunuz anda başka bir bebekle yer değiştirmiş olsaydınız nasıl bir hayatınız olurdu? </a:t>
            </a:r>
            <a:r>
              <a:rPr lang="tr-TR" sz="2200" dirty="0" err="1"/>
              <a:t>A.B.D.’de</a:t>
            </a:r>
            <a:r>
              <a:rPr lang="tr-TR" sz="2200" dirty="0"/>
              <a:t>, Fransa’da, Hindistan’da ya da Nijer’de doğmuş olsaydınız şimdiki hayatınıza göre neler daha farklı olurdu? Değerleriniz, inançlarınız, tutumlarınız neler olurdu? Ya da aynı toplumda, daha zengin ya da daha yoksul bir ailenin çocuğu olarak, doğduğunuz bölgeden daha gelişmiş ya da daha az gelişmiş bir bölgede veya farklı cinsiyette doğsaydınız hayatınız şimdi yaşadığınız gibi mi olurdu? Aynı eğitimi görebilir, aynı işe girebilir miydiniz? Aynı davranış ve tutumlara mı sahip olurdunuz? Kısacası aynı insan mı olurdunuz? Bunun üzerinde düşünün. Bunu düşünmek, bireysel olduğunu düşündüğümüz birçok şeyin büyük ölçüde toplumsal faktörler tarafından belirlendiğini anlamamıza yardımcı olacaktır.</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490" y="267652"/>
            <a:ext cx="2013299" cy="1469708"/>
          </a:xfrm>
          <a:prstGeom prst="rect">
            <a:avLst/>
          </a:prstGeom>
        </p:spPr>
      </p:pic>
    </p:spTree>
    <p:extLst>
      <p:ext uri="{BB962C8B-B14F-4D97-AF65-F5344CB8AC3E}">
        <p14:creationId xmlns:p14="http://schemas.microsoft.com/office/powerpoint/2010/main" val="2156967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Sosyolojik Düşünme ve Toplumsal Olgu</a:t>
            </a:r>
            <a:endParaRPr lang="tr-TR" dirty="0">
              <a:solidFill>
                <a:schemeClr val="accent1"/>
              </a:solidFill>
            </a:endParaRPr>
          </a:p>
        </p:txBody>
      </p:sp>
      <p:sp>
        <p:nvSpPr>
          <p:cNvPr id="3" name="İçerik Yer Tutucusu 2"/>
          <p:cNvSpPr>
            <a:spLocks noGrp="1"/>
          </p:cNvSpPr>
          <p:nvPr>
            <p:ph idx="1"/>
          </p:nvPr>
        </p:nvSpPr>
        <p:spPr>
          <a:xfrm>
            <a:off x="1097280" y="1845733"/>
            <a:ext cx="10058400" cy="4396271"/>
          </a:xfrm>
        </p:spPr>
        <p:txBody>
          <a:bodyPr>
            <a:normAutofit fontScale="92500"/>
          </a:bodyPr>
          <a:lstStyle/>
          <a:p>
            <a:pPr algn="just">
              <a:buFont typeface="Wingdings" panose="05000000000000000000" pitchFamily="2" charset="2"/>
              <a:buChar char="Ø"/>
            </a:pPr>
            <a:r>
              <a:rPr lang="tr-TR" sz="2200" dirty="0"/>
              <a:t>Gündelik yaşamdaki rutinlerin içinde daldığımızda, yaşadığımız deneyimlerin, olup bitenlerin anlamı üzerinde düşünmeyiz. Bireysel olandaki sosyal olanı, özel olandaki genel olanı görmeyiz. </a:t>
            </a:r>
            <a:endParaRPr lang="tr-TR" sz="2200" dirty="0" smtClean="0"/>
          </a:p>
          <a:p>
            <a:pPr algn="just">
              <a:buFont typeface="Wingdings" panose="05000000000000000000" pitchFamily="2" charset="2"/>
              <a:buChar char="Ø"/>
            </a:pPr>
            <a:r>
              <a:rPr lang="tr-TR" sz="2200" dirty="0" smtClean="0"/>
              <a:t>Sosyologlar</a:t>
            </a:r>
            <a:r>
              <a:rPr lang="tr-TR" sz="2200" dirty="0"/>
              <a:t>, insanların yaşadığı bireysel olayların daha geniş olguların yansıması olduğunu gösterir ve insanların deneyimleri arasındaki benzerlikleri ve bu benzerliklerin arasındaki farklılıkları ortaya koyarlar. </a:t>
            </a:r>
            <a:endParaRPr lang="tr-TR" sz="2200" dirty="0" smtClean="0"/>
          </a:p>
          <a:p>
            <a:pPr algn="just">
              <a:buFont typeface="Wingdings" panose="05000000000000000000" pitchFamily="2" charset="2"/>
              <a:buChar char="Ø"/>
            </a:pPr>
            <a:r>
              <a:rPr lang="tr-TR" sz="2200" dirty="0" smtClean="0"/>
              <a:t>Sosyoloji </a:t>
            </a:r>
            <a:r>
              <a:rPr lang="tr-TR" sz="2200" dirty="0"/>
              <a:t>(toplumbilim) bizi deneyimlerimizi yeniden değerlendirmeye yöneltir, şeylerin olduğunu zannettiğimiz şekilde olmadığını düşünmemizi, başka yorumların da olduğunu görebilmemizi sağlar</a:t>
            </a:r>
            <a:r>
              <a:rPr lang="tr-TR" sz="2200" dirty="0" smtClean="0"/>
              <a:t>.</a:t>
            </a:r>
          </a:p>
          <a:p>
            <a:pPr algn="just">
              <a:buFont typeface="Wingdings" panose="05000000000000000000" pitchFamily="2" charset="2"/>
              <a:buChar char="Ø"/>
            </a:pPr>
            <a:r>
              <a:rPr lang="tr-TR" sz="2200" dirty="0"/>
              <a:t>Sosyolojik düşünmek, hem kendi yaşamımızı ve sorunlarımızı, hem de çevremizdeki insanları daha iyi anlamamızı sağlar. </a:t>
            </a:r>
            <a:endParaRPr lang="tr-TR" sz="2200" dirty="0" smtClean="0"/>
          </a:p>
          <a:p>
            <a:pPr algn="just">
              <a:buFont typeface="Wingdings" panose="05000000000000000000" pitchFamily="2" charset="2"/>
              <a:buChar char="Ø"/>
            </a:pPr>
            <a:r>
              <a:rPr lang="tr-TR" sz="2200" dirty="0" smtClean="0"/>
              <a:t>Bütün </a:t>
            </a:r>
            <a:r>
              <a:rPr lang="tr-TR" sz="2200" dirty="0"/>
              <a:t>insanların bizimle aynı engellerle ve hayal kırıklıklarıyla karşılaştıklarını fark edebilir ve diğer insanların tercih ettikleri hayat tarzını seçme ve uygulama haklarına daha çok saygı gösteririz</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417180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Sosyolojik Düşünme ve Toplumsal Olgu</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Sosyolojinin amacı, sahip olduğumuz bilgileri “düzeltmek” ya da yanlış bildiklerimizin yerine sorgulanamaz doğruları koymak değildir. </a:t>
            </a:r>
            <a:endParaRPr lang="tr-TR" sz="2200" dirty="0" smtClean="0"/>
          </a:p>
          <a:p>
            <a:pPr algn="just">
              <a:buFont typeface="Wingdings" panose="05000000000000000000" pitchFamily="2" charset="2"/>
              <a:buChar char="Ø"/>
            </a:pPr>
            <a:r>
              <a:rPr lang="tr-TR" sz="2200" dirty="0" smtClean="0"/>
              <a:t>Sosyolojik </a:t>
            </a:r>
            <a:r>
              <a:rPr lang="tr-TR" sz="2200" dirty="0"/>
              <a:t>düşünmek, bugüne kadar tartışmasız kabul edilen inançları eleştirme, kesin olduğu iddia edilen görüşleri çözümleme ve sorgulama alışkanlığı kazanmaktır. </a:t>
            </a:r>
            <a:endParaRPr lang="tr-TR" sz="2200" dirty="0" smtClean="0"/>
          </a:p>
          <a:p>
            <a:pPr algn="just">
              <a:buFont typeface="Wingdings" panose="05000000000000000000" pitchFamily="2" charset="2"/>
              <a:buChar char="Ø"/>
            </a:pPr>
            <a:r>
              <a:rPr lang="tr-TR" sz="2200" dirty="0" smtClean="0"/>
              <a:t>Sosyolojik </a:t>
            </a:r>
            <a:r>
              <a:rPr lang="tr-TR" sz="2200" dirty="0"/>
              <a:t>düşünmek, sosyolojik imgelemi kullanmak demektir. </a:t>
            </a:r>
            <a:endParaRPr lang="tr-TR" sz="2200" dirty="0" smtClean="0"/>
          </a:p>
          <a:p>
            <a:pPr algn="just">
              <a:buFont typeface="Wingdings" panose="05000000000000000000" pitchFamily="2" charset="2"/>
              <a:buChar char="Ø"/>
            </a:pPr>
            <a:r>
              <a:rPr lang="tr-TR" sz="2200" b="1" dirty="0" smtClean="0"/>
              <a:t>C</a:t>
            </a:r>
            <a:r>
              <a:rPr lang="tr-TR" sz="2200" b="1" dirty="0"/>
              <a:t>. Wright </a:t>
            </a:r>
            <a:r>
              <a:rPr lang="tr-TR" sz="2200" b="1" dirty="0" err="1"/>
              <a:t>Mills</a:t>
            </a:r>
            <a:r>
              <a:rPr lang="tr-TR" sz="2200" dirty="0" err="1"/>
              <a:t>’in</a:t>
            </a:r>
            <a:r>
              <a:rPr lang="tr-TR" sz="2200" dirty="0"/>
              <a:t> geliştirdiği bir kavram olan "sosyolojik imgelem" (sosyolojik tahayyül ya da sosyolojik düş gücü olarak da bilinir), bireysel deneyimleri toplumsal kurumlarla ve toplumların tarihteki yeriyle ilişkilendirmeyi ifade eder. </a:t>
            </a:r>
            <a:endParaRPr lang="tr-TR" sz="2200" dirty="0" smtClean="0"/>
          </a:p>
          <a:p>
            <a:pPr algn="just">
              <a:buFont typeface="Wingdings" panose="05000000000000000000" pitchFamily="2" charset="2"/>
              <a:buChar char="Ø"/>
            </a:pPr>
            <a:r>
              <a:rPr lang="tr-TR" sz="2200" b="1" dirty="0" err="1" smtClean="0"/>
              <a:t>Mills</a:t>
            </a:r>
            <a:r>
              <a:rPr lang="tr-TR" sz="2200" dirty="0"/>
              <a:t>, insanların işleri, aileleri veya komşularıyla ilgili sorunlarını anlayabilmeleri için bu konulardaki daha geniş sosyolojik desenleri tam olarak anlamaları gerektiğini belirtir.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014990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Sosyolojik Düşünme ve Toplumsal Olgu</a:t>
            </a:r>
            <a:endParaRPr lang="tr-TR" dirty="0"/>
          </a:p>
        </p:txBody>
      </p:sp>
      <p:sp>
        <p:nvSpPr>
          <p:cNvPr id="3" name="İçerik Yer Tutucusu 2"/>
          <p:cNvSpPr>
            <a:spLocks noGrp="1"/>
          </p:cNvSpPr>
          <p:nvPr>
            <p:ph idx="1"/>
          </p:nvPr>
        </p:nvSpPr>
        <p:spPr>
          <a:xfrm>
            <a:off x="578589" y="1978002"/>
            <a:ext cx="10058400" cy="4023360"/>
          </a:xfrm>
        </p:spPr>
        <p:txBody>
          <a:bodyPr>
            <a:normAutofit/>
          </a:bodyPr>
          <a:lstStyle/>
          <a:p>
            <a:pPr algn="just">
              <a:buFont typeface="Wingdings" panose="05000000000000000000" pitchFamily="2" charset="2"/>
              <a:buChar char="Ø"/>
            </a:pPr>
            <a:r>
              <a:rPr lang="tr-TR" sz="2200" dirty="0"/>
              <a:t>Başka bir deyişle sosyolojik imgelem hem tarihi, hem biyografiyi hem de bunların toplum içindeki ilişkilerini kavramaktır. </a:t>
            </a:r>
            <a:endParaRPr lang="tr-TR" sz="2200" dirty="0" smtClean="0"/>
          </a:p>
          <a:p>
            <a:pPr algn="just">
              <a:buFont typeface="Wingdings" panose="05000000000000000000" pitchFamily="2" charset="2"/>
              <a:buChar char="Ø"/>
            </a:pPr>
            <a:r>
              <a:rPr lang="tr-TR" sz="2200" dirty="0" smtClean="0"/>
              <a:t>Biyografi </a:t>
            </a:r>
            <a:r>
              <a:rPr lang="tr-TR" sz="2200" dirty="0"/>
              <a:t>ve tarih arasındaki ilişkiyi anlamak insan ve toplum arasındaki, kendimizle dünya arasındaki ilişkiyi anlamaktır. </a:t>
            </a:r>
            <a:endParaRPr lang="tr-TR" sz="2200" dirty="0" smtClean="0"/>
          </a:p>
          <a:p>
            <a:pPr algn="just">
              <a:buFont typeface="Wingdings" panose="05000000000000000000" pitchFamily="2" charset="2"/>
              <a:buChar char="Ø"/>
            </a:pPr>
            <a:r>
              <a:rPr lang="tr-TR" sz="2200" dirty="0" smtClean="0"/>
              <a:t>Örneğin </a:t>
            </a:r>
            <a:r>
              <a:rPr lang="tr-TR" sz="2200" dirty="0"/>
              <a:t>bir çiftin boşanması kişisel bir sorundur ama bir toplumda son on yılda yapılmış evliliklerin yarısına yakını boşanmayla sonuçlanmışsa bu toplumsal bir sorundur. </a:t>
            </a:r>
            <a:endParaRPr lang="tr-TR" sz="2200" dirty="0" smtClean="0"/>
          </a:p>
          <a:p>
            <a:pPr algn="just">
              <a:buFont typeface="Wingdings" panose="05000000000000000000" pitchFamily="2" charset="2"/>
              <a:buChar char="Ø"/>
            </a:pPr>
            <a:r>
              <a:rPr lang="tr-TR" sz="2200" dirty="0" smtClean="0"/>
              <a:t>Benzer </a:t>
            </a:r>
            <a:r>
              <a:rPr lang="tr-TR" sz="2200" dirty="0"/>
              <a:t>şekilde bir insanın işsiz kalması kişisel bir sorundur, ülkede çalışma çağındaki nüfusun üçte birinin işsiz olması ise toplumsal bir sorundur. Bu durum, bu sorunların bireysel özelliklerden kaynaklanmadığını, toplumsal düzeyde sorunlar olduğunu ve toplumsal düzeyde incelenmesi ve çözülmesi gerektiğini göstermektedir. </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0529" y="466218"/>
            <a:ext cx="1219200" cy="2048383"/>
          </a:xfrm>
          <a:prstGeom prst="rect">
            <a:avLst/>
          </a:prstGeom>
        </p:spPr>
      </p:pic>
    </p:spTree>
    <p:extLst>
      <p:ext uri="{BB962C8B-B14F-4D97-AF65-F5344CB8AC3E}">
        <p14:creationId xmlns:p14="http://schemas.microsoft.com/office/powerpoint/2010/main" val="1751768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Sosyolojinin Doğuşu ve Emile </a:t>
            </a:r>
            <a:r>
              <a:rPr lang="tr-TR" dirty="0" err="1">
                <a:solidFill>
                  <a:schemeClr val="accent1"/>
                </a:solidFill>
              </a:rPr>
              <a:t>Durkheim</a:t>
            </a:r>
            <a:endParaRPr lang="tr-TR" dirty="0">
              <a:solidFill>
                <a:schemeClr val="accent1"/>
              </a:solidFill>
            </a:endParaRPr>
          </a:p>
        </p:txBody>
      </p:sp>
      <p:sp>
        <p:nvSpPr>
          <p:cNvPr id="3" name="İçerik Yer Tutucusu 2"/>
          <p:cNvSpPr>
            <a:spLocks noGrp="1"/>
          </p:cNvSpPr>
          <p:nvPr>
            <p:ph idx="1"/>
          </p:nvPr>
        </p:nvSpPr>
        <p:spPr>
          <a:xfrm>
            <a:off x="1097280" y="1737360"/>
            <a:ext cx="10058400" cy="4023360"/>
          </a:xfrm>
        </p:spPr>
        <p:txBody>
          <a:bodyPr>
            <a:noAutofit/>
          </a:bodyPr>
          <a:lstStyle/>
          <a:p>
            <a:pPr algn="just">
              <a:buFont typeface="Wingdings" panose="05000000000000000000" pitchFamily="2" charset="2"/>
              <a:buChar char="Ø"/>
            </a:pPr>
            <a:r>
              <a:rPr lang="tr-TR" sz="2200" dirty="0"/>
              <a:t>İnsanlar, binlerce yıldır içinde yaşadıkları grupları ve toplumları gözlemlemiş ve bu konuda çeşitli fikirler ileri sürmüşlerdir. </a:t>
            </a:r>
            <a:endParaRPr lang="tr-TR" sz="2200" dirty="0" smtClean="0"/>
          </a:p>
          <a:p>
            <a:pPr algn="just">
              <a:buFont typeface="Wingdings" panose="05000000000000000000" pitchFamily="2" charset="2"/>
              <a:buChar char="Ø"/>
            </a:pPr>
            <a:r>
              <a:rPr lang="tr-TR" sz="2200" dirty="0" smtClean="0"/>
              <a:t>Her </a:t>
            </a:r>
            <a:r>
              <a:rPr lang="tr-TR" sz="2200" dirty="0"/>
              <a:t>ne kadar insan davranışlarını şekillendiren toplumsal etkenlerin incelenmesi Antik Yunan’a kadar uzansa da bilim olarak </a:t>
            </a:r>
            <a:r>
              <a:rPr lang="tr-TR" sz="2200" b="1" dirty="0"/>
              <a:t>sosyoloji yaklaşık 200 </a:t>
            </a:r>
            <a:r>
              <a:rPr lang="tr-TR" sz="2200" dirty="0"/>
              <a:t>yıl önce ortaya çıkmıştır. </a:t>
            </a:r>
            <a:endParaRPr lang="tr-TR" sz="2200" dirty="0" smtClean="0"/>
          </a:p>
          <a:p>
            <a:pPr algn="just">
              <a:buFont typeface="Wingdings" panose="05000000000000000000" pitchFamily="2" charset="2"/>
              <a:buChar char="Ø"/>
            </a:pPr>
            <a:r>
              <a:rPr lang="tr-TR" sz="2200" b="1" dirty="0" smtClean="0"/>
              <a:t>Batı’da </a:t>
            </a:r>
            <a:r>
              <a:rPr lang="tr-TR" sz="2200" b="1" dirty="0"/>
              <a:t>16. yüzyıldan itibaren </a:t>
            </a:r>
            <a:r>
              <a:rPr lang="tr-TR" sz="2200" dirty="0"/>
              <a:t>dinsel, siyasal, bilimsel ve felsefi düşünceler değişmeye başlamış, Rönesans ve Reform hareketlerini izleyen Aydınlanma Dönemi, Fransız İhtilali’nin ve Endüstri Devriminin gerçekleşmesinde etkili olmuştur. </a:t>
            </a:r>
            <a:endParaRPr lang="tr-TR" sz="2200" dirty="0" smtClean="0"/>
          </a:p>
          <a:p>
            <a:pPr algn="just">
              <a:buFont typeface="Wingdings" panose="05000000000000000000" pitchFamily="2" charset="2"/>
              <a:buChar char="Ø"/>
            </a:pPr>
            <a:r>
              <a:rPr lang="tr-TR" sz="2200" b="1" dirty="0" smtClean="0"/>
              <a:t>18</a:t>
            </a:r>
            <a:r>
              <a:rPr lang="tr-TR" sz="2200" b="1" dirty="0"/>
              <a:t>. yüzyılın </a:t>
            </a:r>
            <a:r>
              <a:rPr lang="tr-TR" sz="2200" dirty="0"/>
              <a:t>sonlarında yaşanan Fransız Devrimi ile mevcut toplumsal yapı yıkılmış, kaos ve düzensizlik meydana gelmiş, bireyler Ortaçağ’ın görece düzenli ve daha huzurlu günlerini arar olmuştur. </a:t>
            </a:r>
            <a:endParaRPr lang="tr-TR" sz="2200" dirty="0" smtClean="0"/>
          </a:p>
          <a:p>
            <a:pPr algn="just">
              <a:buFont typeface="Wingdings" panose="05000000000000000000" pitchFamily="2" charset="2"/>
              <a:buChar char="Ø"/>
            </a:pPr>
            <a:r>
              <a:rPr lang="tr-TR" sz="2200" dirty="0" smtClean="0"/>
              <a:t>Bunu </a:t>
            </a:r>
            <a:r>
              <a:rPr lang="tr-TR" sz="2200" dirty="0"/>
              <a:t>izleyen Endüstri Devrimi ise başta ekonomik ve endüstriyel yapı olmak üzere aile, eğitim, </a:t>
            </a:r>
            <a:r>
              <a:rPr lang="tr-TR" sz="2200" dirty="0" err="1"/>
              <a:t>tabakalaşma</a:t>
            </a:r>
            <a:r>
              <a:rPr lang="tr-TR" sz="2200" dirty="0"/>
              <a:t> gibi toplumun temel kurumlarını ve yapısal özelliklerini değiştirmiştir.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410267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Sosyolojinin Doğuşu ve Emile </a:t>
            </a:r>
            <a:r>
              <a:rPr lang="tr-TR" dirty="0" err="1">
                <a:solidFill>
                  <a:schemeClr val="accent1"/>
                </a:solidFill>
              </a:rPr>
              <a:t>Durkheim</a:t>
            </a:r>
            <a:endParaRPr lang="tr-TR" dirty="0"/>
          </a:p>
        </p:txBody>
      </p:sp>
      <p:sp>
        <p:nvSpPr>
          <p:cNvPr id="3" name="İçerik Yer Tutucusu 2"/>
          <p:cNvSpPr>
            <a:spLocks noGrp="1"/>
          </p:cNvSpPr>
          <p:nvPr>
            <p:ph idx="1"/>
          </p:nvPr>
        </p:nvSpPr>
        <p:spPr/>
        <p:txBody>
          <a:bodyPr>
            <a:normAutofit lnSpcReduction="10000"/>
          </a:bodyPr>
          <a:lstStyle/>
          <a:p>
            <a:pPr algn="just">
              <a:buFont typeface="Wingdings" panose="05000000000000000000" pitchFamily="2" charset="2"/>
              <a:buChar char="Ø"/>
            </a:pPr>
            <a:r>
              <a:rPr lang="tr-TR" sz="2200" dirty="0"/>
              <a:t>Bu gelişmeler sonucunda Avrupa toplumunda büyük ölçekli değişmeler yaşanmış, laikleşme, kentleşme ve endüstrileşme hızlanmış, nüfus artmış, sınıfsal yapı değişmiş, kısacası yeni bir toplum yapısı meydana gelmiştir. </a:t>
            </a:r>
            <a:endParaRPr lang="tr-TR" sz="2200" dirty="0" smtClean="0"/>
          </a:p>
          <a:p>
            <a:pPr algn="just">
              <a:buFont typeface="Wingdings" panose="05000000000000000000" pitchFamily="2" charset="2"/>
              <a:buChar char="Ø"/>
            </a:pPr>
            <a:r>
              <a:rPr lang="tr-TR" sz="2200" dirty="0" smtClean="0"/>
              <a:t>Yaşanan </a:t>
            </a:r>
            <a:r>
              <a:rPr lang="tr-TR" sz="2200" dirty="0"/>
              <a:t>bu büyük dönüşümle kırsal, bütünleşmiş, durağan toplum yapısı kentsel, kozmopolit, hızla değişen bir yapıya dönüşmüş; geleneksel toplumların yerini modern toplumlar almıştır. </a:t>
            </a:r>
            <a:endParaRPr lang="tr-TR" sz="2200" dirty="0" smtClean="0"/>
          </a:p>
          <a:p>
            <a:pPr algn="just">
              <a:buFont typeface="Wingdings" panose="05000000000000000000" pitchFamily="2" charset="2"/>
              <a:buChar char="Ø"/>
            </a:pPr>
            <a:r>
              <a:rPr lang="tr-TR" sz="2200" dirty="0" smtClean="0"/>
              <a:t>Sosyolojinin </a:t>
            </a:r>
            <a:r>
              <a:rPr lang="tr-TR" sz="2200" dirty="0"/>
              <a:t>ortaya çıkmasındaki </a:t>
            </a:r>
            <a:r>
              <a:rPr lang="tr-TR" sz="2200" b="1" dirty="0"/>
              <a:t>en büyük etken </a:t>
            </a:r>
            <a:r>
              <a:rPr lang="tr-TR" sz="2200" dirty="0"/>
              <a:t>bu geniş çaplı değişim ve dönüşümdür. </a:t>
            </a:r>
            <a:endParaRPr lang="tr-TR" sz="2200" dirty="0" smtClean="0"/>
          </a:p>
          <a:p>
            <a:pPr algn="just">
              <a:buFont typeface="Wingdings" panose="05000000000000000000" pitchFamily="2" charset="2"/>
              <a:buChar char="Ø"/>
            </a:pPr>
            <a:r>
              <a:rPr lang="tr-TR" sz="2200" dirty="0" smtClean="0"/>
              <a:t>Toplumsal </a:t>
            </a:r>
            <a:r>
              <a:rPr lang="tr-TR" sz="2200" dirty="0"/>
              <a:t>düzenin bozulmasıyla oluşan kaos ortamında 19. yüzyıl düşünürleri toplumsal düzenin yeniden nasıl kurulabileceği sorusu üzerinde durmuş ve “toplum nedir?”, “toplum neden şu anda var olduğu gibi yapılanmıştır?”, “toplumlar neden ve nasıl değişirler?” gibi sorulara cevaplar bulmaya çalışmışlardır.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76410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Sosyolojinin Doğuşu ve Emile </a:t>
            </a:r>
            <a:r>
              <a:rPr lang="tr-TR" dirty="0" err="1">
                <a:solidFill>
                  <a:schemeClr val="accent1"/>
                </a:solidFill>
              </a:rPr>
              <a:t>Durkheim</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Yaşanan kaos ortamında sosyolojinin öncüleri toplumla ilgili sorulara cevap bulmak için de doğa bilimlerinin kullandığı yöntemlerin kullanılabileceğini, böylece nasıl doğa bilimciler doğa kanunlarını ortaya çıkarıyorlarsa, toplumsal yaşamın kanunlarının, yani toplumsal yapıdaki düzenliliklerin de ortaya konabileceğini düşünmüşlerdir. </a:t>
            </a:r>
            <a:endParaRPr lang="tr-TR" sz="2200" dirty="0" smtClean="0"/>
          </a:p>
          <a:p>
            <a:pPr algn="just">
              <a:buFont typeface="Wingdings" panose="05000000000000000000" pitchFamily="2" charset="2"/>
              <a:buChar char="Ø"/>
            </a:pPr>
            <a:r>
              <a:rPr lang="tr-TR" sz="2200" dirty="0" smtClean="0"/>
              <a:t>Böylece</a:t>
            </a:r>
            <a:r>
              <a:rPr lang="tr-TR" sz="2200" dirty="0"/>
              <a:t>, yaşanan bu büyük toplumsal dönüşümlerin oluşturduğu soruların bilimsel yöntem kullanılarak cevaplanması çabası, bilim olarak sosyolojiyi doğurmuştur. </a:t>
            </a:r>
            <a:endParaRPr lang="tr-TR" sz="2200" dirty="0" smtClean="0"/>
          </a:p>
          <a:p>
            <a:pPr algn="just">
              <a:buFont typeface="Wingdings" panose="05000000000000000000" pitchFamily="2" charset="2"/>
              <a:buChar char="Ø"/>
            </a:pPr>
            <a:r>
              <a:rPr lang="tr-TR" sz="2200" b="1" dirty="0" err="1" smtClean="0"/>
              <a:t>Auguste</a:t>
            </a:r>
            <a:r>
              <a:rPr lang="tr-TR" sz="2200" b="1" dirty="0" smtClean="0"/>
              <a:t> </a:t>
            </a:r>
            <a:r>
              <a:rPr lang="tr-TR" sz="2200" b="1" dirty="0" err="1"/>
              <a:t>Comte</a:t>
            </a:r>
            <a:r>
              <a:rPr lang="tr-TR" sz="2200" dirty="0"/>
              <a:t>, toplumun bilimsel olarak incelenmesini sosyoloji olarak adlandıran ilk düşünürdür ve bu nedenle sosyolojinin isim babası olarak bilinir.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827339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Emile </a:t>
            </a:r>
            <a:r>
              <a:rPr lang="tr-TR" dirty="0" err="1">
                <a:solidFill>
                  <a:schemeClr val="accent1"/>
                </a:solidFill>
              </a:rPr>
              <a:t>Durkheim</a:t>
            </a:r>
            <a:r>
              <a:rPr lang="tr-TR" dirty="0">
                <a:solidFill>
                  <a:schemeClr val="accent1"/>
                </a:solidFill>
              </a:rPr>
              <a:t> (1858-1917)</a:t>
            </a:r>
          </a:p>
        </p:txBody>
      </p:sp>
      <p:sp>
        <p:nvSpPr>
          <p:cNvPr id="3" name="İçerik Yer Tutucusu 2"/>
          <p:cNvSpPr>
            <a:spLocks noGrp="1"/>
          </p:cNvSpPr>
          <p:nvPr>
            <p:ph idx="1"/>
          </p:nvPr>
        </p:nvSpPr>
        <p:spPr>
          <a:xfrm>
            <a:off x="1097280" y="1845733"/>
            <a:ext cx="10058400" cy="4396271"/>
          </a:xfrm>
        </p:spPr>
        <p:txBody>
          <a:bodyPr>
            <a:normAutofit/>
          </a:bodyPr>
          <a:lstStyle/>
          <a:p>
            <a:pPr algn="just">
              <a:buFont typeface="Wingdings" panose="05000000000000000000" pitchFamily="2" charset="2"/>
              <a:buChar char="Ø"/>
            </a:pPr>
            <a:r>
              <a:rPr lang="tr-TR" sz="2200" b="1" dirty="0" err="1"/>
              <a:t>Durkheim</a:t>
            </a:r>
            <a:r>
              <a:rPr lang="tr-TR" sz="2200" dirty="0"/>
              <a:t> çalışmalarında sosyolojinin bir bilim dalı olarak sınırlarının neler olduğu ve kapsamına giren olguların hangi yöntemle incelemesi gerektiği konusuna, kendisinden önce gelen sosyologlardan çok daha fazla ağırlık vermiştir. </a:t>
            </a:r>
            <a:endParaRPr lang="tr-TR" sz="2200" dirty="0" smtClean="0"/>
          </a:p>
          <a:p>
            <a:pPr algn="just">
              <a:buFont typeface="Wingdings" panose="05000000000000000000" pitchFamily="2" charset="2"/>
              <a:buChar char="Ø"/>
            </a:pPr>
            <a:r>
              <a:rPr lang="tr-TR" sz="2200" dirty="0" smtClean="0"/>
              <a:t>Bu </a:t>
            </a:r>
            <a:r>
              <a:rPr lang="tr-TR" sz="2200" dirty="0"/>
              <a:t>nedenle, </a:t>
            </a:r>
            <a:r>
              <a:rPr lang="tr-TR" sz="2200" b="1" dirty="0" err="1"/>
              <a:t>Durkheim</a:t>
            </a:r>
            <a:r>
              <a:rPr lang="tr-TR" sz="2200" dirty="0"/>
              <a:t> sosyolojinin en önemli kurucularından birisi olarak kabul edilir. </a:t>
            </a:r>
            <a:endParaRPr lang="tr-TR" sz="2200" dirty="0" smtClean="0"/>
          </a:p>
          <a:p>
            <a:pPr algn="just">
              <a:buFont typeface="Wingdings" panose="05000000000000000000" pitchFamily="2" charset="2"/>
              <a:buChar char="Ø"/>
            </a:pPr>
            <a:r>
              <a:rPr lang="tr-TR" sz="2200" b="1" dirty="0" err="1" smtClean="0"/>
              <a:t>Durkheim</a:t>
            </a:r>
            <a:r>
              <a:rPr lang="tr-TR" sz="2200" dirty="0" smtClean="0"/>
              <a:t> </a:t>
            </a:r>
            <a:r>
              <a:rPr lang="tr-TR" sz="2200" dirty="0"/>
              <a:t>toplumu bir bütün oluşturmak amacıyla farklı işlevler üstlenmiş parçalardan oluşan biyolojik bir organizmaya benzetir. </a:t>
            </a:r>
            <a:endParaRPr lang="tr-TR" sz="2200" dirty="0" smtClean="0"/>
          </a:p>
          <a:p>
            <a:pPr algn="just">
              <a:buFont typeface="Wingdings" panose="05000000000000000000" pitchFamily="2" charset="2"/>
              <a:buChar char="Ø"/>
            </a:pPr>
            <a:r>
              <a:rPr lang="tr-TR" sz="2200" dirty="0" smtClean="0"/>
              <a:t>Bu </a:t>
            </a:r>
            <a:r>
              <a:rPr lang="tr-TR" sz="2200" dirty="0"/>
              <a:t>açıdan da toplumun onu oluşturan bireylere indirgenemeyecek nitelikte bağımsız bir gerçekliği olduğunu düşünür. </a:t>
            </a:r>
            <a:endParaRPr lang="tr-TR" sz="2200" dirty="0" smtClean="0"/>
          </a:p>
          <a:p>
            <a:pPr algn="just">
              <a:buFont typeface="Wingdings" panose="05000000000000000000" pitchFamily="2" charset="2"/>
              <a:buChar char="Ø"/>
            </a:pPr>
            <a:r>
              <a:rPr lang="tr-TR" sz="2200" b="1" dirty="0" err="1" smtClean="0"/>
              <a:t>Durkheim</a:t>
            </a:r>
            <a:r>
              <a:rPr lang="tr-TR" sz="2200" dirty="0" smtClean="0"/>
              <a:t> </a:t>
            </a:r>
            <a:r>
              <a:rPr lang="tr-TR" sz="2200" dirty="0"/>
              <a:t>çalışmalarında toplumun bireylerden bağımsız bir gerçekliği olduğunu savunmakla kalmaz ayrıca bireylerin üstünde (yani bireylerden daha önemli) ve üzerinde bir gerçekliği olduğunu da savunur.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143166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Emile </a:t>
            </a:r>
            <a:r>
              <a:rPr lang="tr-TR" dirty="0" err="1">
                <a:solidFill>
                  <a:schemeClr val="accent1"/>
                </a:solidFill>
              </a:rPr>
              <a:t>Durkheim</a:t>
            </a:r>
            <a:r>
              <a:rPr lang="tr-TR" dirty="0">
                <a:solidFill>
                  <a:schemeClr val="accent1"/>
                </a:solidFill>
              </a:rPr>
              <a:t> (1858-1917)</a:t>
            </a:r>
            <a:endParaRPr lang="tr-TR" dirty="0"/>
          </a:p>
        </p:txBody>
      </p:sp>
      <p:sp>
        <p:nvSpPr>
          <p:cNvPr id="3" name="İçerik Yer Tutucusu 2"/>
          <p:cNvSpPr>
            <a:spLocks noGrp="1"/>
          </p:cNvSpPr>
          <p:nvPr>
            <p:ph idx="1"/>
          </p:nvPr>
        </p:nvSpPr>
        <p:spPr>
          <a:xfrm>
            <a:off x="1097280" y="1845733"/>
            <a:ext cx="10058400" cy="4396272"/>
          </a:xfrm>
        </p:spPr>
        <p:txBody>
          <a:bodyPr>
            <a:normAutofit lnSpcReduction="10000"/>
          </a:bodyPr>
          <a:lstStyle/>
          <a:p>
            <a:pPr algn="just">
              <a:buFont typeface="Wingdings" panose="05000000000000000000" pitchFamily="2" charset="2"/>
              <a:buChar char="Ø"/>
            </a:pPr>
            <a:r>
              <a:rPr lang="tr-TR" sz="2200" dirty="0" err="1"/>
              <a:t>İşlevselci</a:t>
            </a:r>
            <a:r>
              <a:rPr lang="tr-TR" sz="2200" dirty="0"/>
              <a:t> bir toplum modeli benimseyen </a:t>
            </a:r>
            <a:r>
              <a:rPr lang="tr-TR" sz="2200" dirty="0" err="1"/>
              <a:t>Durkheim</a:t>
            </a:r>
            <a:r>
              <a:rPr lang="tr-TR" sz="2200" dirty="0"/>
              <a:t> için toplumsal düzen ve dayanışma bir toplumun işlevsel öncelikli gereksinimlerinin en başında gelmektedir. </a:t>
            </a:r>
            <a:endParaRPr lang="tr-TR" sz="2200" dirty="0" smtClean="0"/>
          </a:p>
          <a:p>
            <a:pPr algn="just">
              <a:buFont typeface="Wingdings" panose="05000000000000000000" pitchFamily="2" charset="2"/>
              <a:buChar char="Ø"/>
            </a:pPr>
            <a:r>
              <a:rPr lang="tr-TR" sz="2200" dirty="0" smtClean="0"/>
              <a:t>Ona </a:t>
            </a:r>
            <a:r>
              <a:rPr lang="tr-TR" sz="2200" dirty="0"/>
              <a:t>göre toplumda düzen ve dayanışmanın kaynağı işbölümü ve uzmanlaşmadır. İş bölümü arttıkça bireylerin birbirlerine olan bağımlılığı da artmaktadır. </a:t>
            </a:r>
            <a:endParaRPr lang="tr-TR" sz="2200" dirty="0" smtClean="0"/>
          </a:p>
          <a:p>
            <a:pPr algn="just">
              <a:buFont typeface="Wingdings" panose="05000000000000000000" pitchFamily="2" charset="2"/>
              <a:buChar char="Ø"/>
            </a:pPr>
            <a:r>
              <a:rPr lang="tr-TR" sz="2200" dirty="0" err="1" smtClean="0"/>
              <a:t>Durkheim</a:t>
            </a:r>
            <a:r>
              <a:rPr lang="tr-TR" sz="2200" dirty="0" smtClean="0"/>
              <a:t> hem </a:t>
            </a:r>
            <a:r>
              <a:rPr lang="tr-TR" sz="2200" dirty="0"/>
              <a:t>toplumsal düzen ve dayanışmanın hem de toplumsal değişmenin sırasıyla mekanik ve organik adı altında </a:t>
            </a:r>
            <a:r>
              <a:rPr lang="tr-TR" sz="2200" b="1" dirty="0"/>
              <a:t>iki farklı ideal tipinden </a:t>
            </a:r>
            <a:r>
              <a:rPr lang="tr-TR" sz="2200" dirty="0"/>
              <a:t>söz eder: </a:t>
            </a:r>
            <a:endParaRPr lang="tr-TR" sz="2200" dirty="0" smtClean="0"/>
          </a:p>
          <a:p>
            <a:pPr algn="just">
              <a:buFont typeface="Wingdings" panose="05000000000000000000" pitchFamily="2" charset="2"/>
              <a:buChar char="§"/>
            </a:pPr>
            <a:r>
              <a:rPr lang="tr-TR" sz="2200" b="1" dirty="0" smtClean="0"/>
              <a:t>(</a:t>
            </a:r>
            <a:r>
              <a:rPr lang="tr-TR" sz="2200" b="1" dirty="0"/>
              <a:t>1) </a:t>
            </a:r>
            <a:r>
              <a:rPr lang="tr-TR" sz="2200" dirty="0"/>
              <a:t>Mekanik dayanışma benzeşmeye dayalı basit bir iş bölümünün olduğu geleneksel toplumlarda söz konusudur. Bu düzen ve dayanışma tipinde kolektif bilinç ve kolektif kimlik bireysel bilinç ve kimliklerden daha güçlü ve baskındır. </a:t>
            </a:r>
            <a:endParaRPr lang="tr-TR" sz="2200" dirty="0" smtClean="0"/>
          </a:p>
          <a:p>
            <a:pPr algn="just">
              <a:buFont typeface="Wingdings" panose="05000000000000000000" pitchFamily="2" charset="2"/>
              <a:buChar char="§"/>
            </a:pPr>
            <a:r>
              <a:rPr lang="tr-TR" sz="2200" b="1" dirty="0" smtClean="0"/>
              <a:t>(</a:t>
            </a:r>
            <a:r>
              <a:rPr lang="tr-TR" sz="2200" b="1" dirty="0"/>
              <a:t>2) </a:t>
            </a:r>
            <a:r>
              <a:rPr lang="tr-TR" sz="2200" dirty="0"/>
              <a:t>Organik dayanışma ise farklılaşmaya dayalı karmaşık bir iş bölümü ve uzmanlaşmanın olduğu modern toplumlarda söz konusudur. </a:t>
            </a:r>
            <a:r>
              <a:rPr lang="tr-TR" sz="2200" dirty="0" err="1"/>
              <a:t>Durkheim’a</a:t>
            </a:r>
            <a:r>
              <a:rPr lang="tr-TR" sz="2200" dirty="0"/>
              <a:t> göre mekanik dayanışma daha çok sanayi öncesi toplumlarda, organik dayanışma ise daha çok günümüz sanayi toplumlarında görülmektedir.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40999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b="1" dirty="0" smtClean="0">
                <a:solidFill>
                  <a:schemeClr val="accent1">
                    <a:lumMod val="75000"/>
                  </a:schemeClr>
                </a:solidFill>
              </a:rPr>
              <a:t>BÖLÜM-6: İNSAN HAKLARI</a:t>
            </a:r>
            <a:endParaRPr lang="tr-TR" sz="4400" b="1" dirty="0">
              <a:solidFill>
                <a:schemeClr val="accent1">
                  <a:lumMod val="75000"/>
                </a:schemeClr>
              </a:solidFill>
            </a:endParaRPr>
          </a:p>
        </p:txBody>
      </p:sp>
      <p:sp>
        <p:nvSpPr>
          <p:cNvPr id="3" name="İçerik Yer Tutucusu 2"/>
          <p:cNvSpPr>
            <a:spLocks noGrp="1"/>
          </p:cNvSpPr>
          <p:nvPr>
            <p:ph idx="1"/>
          </p:nvPr>
        </p:nvSpPr>
        <p:spPr>
          <a:xfrm>
            <a:off x="809105" y="2220148"/>
            <a:ext cx="10346575" cy="3845371"/>
          </a:xfrm>
        </p:spPr>
        <p:txBody>
          <a:bodyPr>
            <a:normAutofit lnSpcReduction="10000"/>
          </a:bodyPr>
          <a:lstStyle/>
          <a:p>
            <a:pPr algn="just"/>
            <a:r>
              <a:rPr lang="tr-TR" sz="2400" dirty="0">
                <a:solidFill>
                  <a:schemeClr val="accent1">
                    <a:lumMod val="75000"/>
                  </a:schemeClr>
                </a:solidFill>
              </a:rPr>
              <a:t>İNSAN HAKLARI NEDİR</a:t>
            </a:r>
            <a:r>
              <a:rPr lang="tr-TR" sz="2400" dirty="0" smtClean="0">
                <a:solidFill>
                  <a:schemeClr val="accent1">
                    <a:lumMod val="75000"/>
                  </a:schemeClr>
                </a:solidFill>
              </a:rPr>
              <a:t>?</a:t>
            </a:r>
          </a:p>
          <a:p>
            <a:pPr algn="just">
              <a:buFont typeface="Wingdings" panose="05000000000000000000" pitchFamily="2" charset="2"/>
              <a:buChar char="Ø"/>
            </a:pPr>
            <a:r>
              <a:rPr lang="tr-TR" sz="2200" dirty="0" smtClean="0">
                <a:solidFill>
                  <a:schemeClr val="accent1">
                    <a:lumMod val="75000"/>
                  </a:schemeClr>
                </a:solidFill>
              </a:rPr>
              <a:t> </a:t>
            </a:r>
            <a:r>
              <a:rPr lang="tr-TR" sz="2200" dirty="0">
                <a:solidFill>
                  <a:schemeClr val="tx1"/>
                </a:solidFill>
              </a:rPr>
              <a:t>İnsan hakları kavramı, bir kişinin sadece insan olduğu için sahip olduğu hakları ifade eder. </a:t>
            </a:r>
            <a:endParaRPr lang="tr-TR" sz="2200" dirty="0" smtClean="0">
              <a:solidFill>
                <a:schemeClr val="tx1"/>
              </a:solidFill>
            </a:endParaRPr>
          </a:p>
          <a:p>
            <a:pPr algn="just">
              <a:buFont typeface="Wingdings" panose="05000000000000000000" pitchFamily="2" charset="2"/>
              <a:buChar char="Ø"/>
            </a:pPr>
            <a:r>
              <a:rPr lang="tr-TR" sz="2200" dirty="0" smtClean="0">
                <a:solidFill>
                  <a:schemeClr val="tx1"/>
                </a:solidFill>
              </a:rPr>
              <a:t>Her </a:t>
            </a:r>
            <a:r>
              <a:rPr lang="tr-TR" sz="2200" dirty="0">
                <a:solidFill>
                  <a:schemeClr val="tx1"/>
                </a:solidFill>
              </a:rPr>
              <a:t>insan, taşıdığı özelliklerden bağımsız olarak bu haklara sahiptir. </a:t>
            </a:r>
            <a:endParaRPr lang="tr-TR" sz="2200" dirty="0" smtClean="0">
              <a:solidFill>
                <a:schemeClr val="tx1"/>
              </a:solidFill>
            </a:endParaRPr>
          </a:p>
          <a:p>
            <a:pPr algn="just">
              <a:buFont typeface="Wingdings" panose="05000000000000000000" pitchFamily="2" charset="2"/>
              <a:buChar char="Ø"/>
            </a:pPr>
            <a:r>
              <a:rPr lang="tr-TR" sz="2200" dirty="0" smtClean="0">
                <a:solidFill>
                  <a:schemeClr val="tx1"/>
                </a:solidFill>
              </a:rPr>
              <a:t>İnsan </a:t>
            </a:r>
            <a:r>
              <a:rPr lang="tr-TR" sz="2200" dirty="0">
                <a:solidFill>
                  <a:schemeClr val="tx1"/>
                </a:solidFill>
              </a:rPr>
              <a:t>hakları doğrudan doğruya insanın kişiliğine bağlı olduğundan insanlar gönüllü olarak dahi onlardan vazgeçemezler veya sözleşme ile bir başkasına devredemezler</a:t>
            </a:r>
            <a:r>
              <a:rPr lang="tr-TR" sz="2200" dirty="0" smtClean="0">
                <a:solidFill>
                  <a:schemeClr val="tx1"/>
                </a:solidFill>
              </a:rPr>
              <a:t>.</a:t>
            </a:r>
          </a:p>
          <a:p>
            <a:pPr algn="just">
              <a:buFont typeface="Wingdings" panose="05000000000000000000" pitchFamily="2" charset="2"/>
              <a:buChar char="Ø"/>
            </a:pPr>
            <a:r>
              <a:rPr lang="tr-TR" sz="2200" dirty="0">
                <a:solidFill>
                  <a:schemeClr val="tx1"/>
                </a:solidFill>
              </a:rPr>
              <a:t>İnsan haklarının esas hedefi kişileri devlet baskısından korumaktır; bu itibarla İnsan haklarının öncelikli muhatabı devlettir. </a:t>
            </a:r>
            <a:endParaRPr lang="tr-TR" sz="2200" dirty="0" smtClean="0">
              <a:solidFill>
                <a:schemeClr val="tx1"/>
              </a:solidFill>
            </a:endParaRPr>
          </a:p>
          <a:p>
            <a:pPr algn="just">
              <a:buFont typeface="Wingdings" panose="05000000000000000000" pitchFamily="2" charset="2"/>
              <a:buChar char="Ø"/>
            </a:pPr>
            <a:r>
              <a:rPr lang="tr-TR" sz="2200" dirty="0" smtClean="0">
                <a:solidFill>
                  <a:schemeClr val="tx1"/>
                </a:solidFill>
              </a:rPr>
              <a:t>İnsan </a:t>
            </a:r>
            <a:r>
              <a:rPr lang="tr-TR" sz="2200" dirty="0">
                <a:solidFill>
                  <a:schemeClr val="tx1"/>
                </a:solidFill>
              </a:rPr>
              <a:t>hakları, devlet iktidarını sınırlandırır. Devlet, hem insan haklarına müdahale etmemek hem de bu hakların gerçek hayatta uygulanabilmesi için gerekli koşulları sağlamakla mükelleftir. </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5563" y="370153"/>
            <a:ext cx="3112656" cy="2079094"/>
          </a:xfrm>
          <a:prstGeom prst="rect">
            <a:avLst/>
          </a:prstGeom>
        </p:spPr>
      </p:pic>
    </p:spTree>
    <p:extLst>
      <p:ext uri="{BB962C8B-B14F-4D97-AF65-F5344CB8AC3E}">
        <p14:creationId xmlns:p14="http://schemas.microsoft.com/office/powerpoint/2010/main" val="499626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BÖLÜM-8: </a:t>
            </a:r>
            <a:r>
              <a:rPr lang="tr-TR" b="1" dirty="0">
                <a:solidFill>
                  <a:schemeClr val="accent1"/>
                </a:solidFill>
              </a:rPr>
              <a:t>ELEŞTİREL BAKIŞ</a:t>
            </a:r>
          </a:p>
        </p:txBody>
      </p:sp>
      <p:sp>
        <p:nvSpPr>
          <p:cNvPr id="3" name="İçerik Yer Tutucusu 2"/>
          <p:cNvSpPr>
            <a:spLocks noGrp="1"/>
          </p:cNvSpPr>
          <p:nvPr>
            <p:ph idx="1"/>
          </p:nvPr>
        </p:nvSpPr>
        <p:spPr/>
        <p:txBody>
          <a:bodyPr>
            <a:normAutofit lnSpcReduction="10000"/>
          </a:bodyPr>
          <a:lstStyle/>
          <a:p>
            <a:pPr algn="just">
              <a:buFont typeface="Wingdings" panose="05000000000000000000" pitchFamily="2" charset="2"/>
              <a:buChar char="Ø"/>
            </a:pPr>
            <a:r>
              <a:rPr lang="tr-TR" sz="2200" dirty="0"/>
              <a:t>Eleştiri, bireysel ve toplumsal yaşantının tesisinde ve sürdürülebilmesinde önemli bir olgu olarak karşımıza çıkar. </a:t>
            </a:r>
            <a:endParaRPr lang="tr-TR" sz="2200" dirty="0" smtClean="0"/>
          </a:p>
          <a:p>
            <a:pPr algn="just">
              <a:buFont typeface="Wingdings" panose="05000000000000000000" pitchFamily="2" charset="2"/>
              <a:buChar char="Ø"/>
            </a:pPr>
            <a:r>
              <a:rPr lang="tr-TR" sz="2200" dirty="0" smtClean="0"/>
              <a:t>Bilhassa </a:t>
            </a:r>
            <a:r>
              <a:rPr lang="tr-TR" sz="2200" dirty="0"/>
              <a:t>yapıcı eleştiri, eleştiri yapılan kişi ya da gurupların kendisini güncellemesi, eksik yönlerini telafi etmesi ya da varsa yanlışlarından dönebilmesi için son derece önemlidir. </a:t>
            </a:r>
            <a:endParaRPr lang="tr-TR" sz="2200" dirty="0" smtClean="0"/>
          </a:p>
          <a:p>
            <a:pPr algn="just">
              <a:buFont typeface="Wingdings" panose="05000000000000000000" pitchFamily="2" charset="2"/>
              <a:buChar char="Ø"/>
            </a:pPr>
            <a:r>
              <a:rPr lang="tr-TR" sz="2200" dirty="0" smtClean="0"/>
              <a:t>Gelişmiş </a:t>
            </a:r>
            <a:r>
              <a:rPr lang="tr-TR" sz="2200" dirty="0"/>
              <a:t>toplumlarda bireylerin yapıcı eleştirilerde bulunması ve eleştirilen kişilerin de eleştiriye konu olan durumlarını gözden geçirip bunları düzeltmeye çalışması aşina olunan bir durumdur. </a:t>
            </a:r>
            <a:endParaRPr lang="tr-TR" sz="2200" dirty="0" smtClean="0"/>
          </a:p>
          <a:p>
            <a:pPr algn="just">
              <a:buFont typeface="Wingdings" panose="05000000000000000000" pitchFamily="2" charset="2"/>
              <a:buChar char="Ø"/>
            </a:pPr>
            <a:r>
              <a:rPr lang="tr-TR" sz="2200" dirty="0" smtClean="0"/>
              <a:t>Fakat </a:t>
            </a:r>
            <a:r>
              <a:rPr lang="tr-TR" sz="2200" dirty="0"/>
              <a:t>yapıcı dahi olsa eleştiri, kimi gelişmemiş toplumlarda bireyler tarafından bir hakaret olarak algılanmakta, insanlar eleştirilmekten hoşlanmamakta ve kendilerinin en mükemmeli yakaladığını, bu sebeple kimsenin kendilerini eleştiremeyeceğini düşünmektedir.</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81397" y="99070"/>
            <a:ext cx="1974283" cy="1638290"/>
          </a:xfrm>
          <a:prstGeom prst="rect">
            <a:avLst/>
          </a:prstGeom>
        </p:spPr>
      </p:pic>
    </p:spTree>
    <p:extLst>
      <p:ext uri="{BB962C8B-B14F-4D97-AF65-F5344CB8AC3E}">
        <p14:creationId xmlns:p14="http://schemas.microsoft.com/office/powerpoint/2010/main" val="50871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780417"/>
            <a:ext cx="10058400" cy="4396271"/>
          </a:xfrm>
        </p:spPr>
        <p:txBody>
          <a:bodyPr>
            <a:noAutofit/>
          </a:bodyPr>
          <a:lstStyle/>
          <a:p>
            <a:pPr algn="just">
              <a:buFont typeface="Wingdings" panose="05000000000000000000" pitchFamily="2" charset="2"/>
              <a:buChar char="Ø"/>
            </a:pPr>
            <a:r>
              <a:rPr lang="tr-TR" sz="2200" dirty="0"/>
              <a:t>Bu durum, insani ve toplumsal gelişmişliğin önündeki en büyük engellerden birisidir. Bir yere gelebilmek, belli bir refah seviyesine erişmiş, uygar olarak nitelenen toplumlarda insanlar herhangi bir eleştiri karşısında, diğer toplumlara nazaran daha sakin refleksler sergilemektedir. </a:t>
            </a:r>
            <a:endParaRPr lang="tr-TR" sz="2200" dirty="0" smtClean="0"/>
          </a:p>
          <a:p>
            <a:pPr algn="just">
              <a:buFont typeface="Wingdings" panose="05000000000000000000" pitchFamily="2" charset="2"/>
              <a:buChar char="Ø"/>
            </a:pPr>
            <a:r>
              <a:rPr lang="tr-TR" sz="2200" dirty="0" smtClean="0"/>
              <a:t>İstediği </a:t>
            </a:r>
            <a:r>
              <a:rPr lang="tr-TR" sz="2200" dirty="0"/>
              <a:t>kadar yüksek mertebede ya da bilgi donanımında olsun, uygar toplumlarda insanlar eleştiriyi olgunlukla karşılarken, diğer toplumlarda eleştiri kimi durumlarda kavga ya da çatışma sebebi olabilmektedir. </a:t>
            </a:r>
            <a:endParaRPr lang="tr-TR" sz="2200" dirty="0" smtClean="0"/>
          </a:p>
          <a:p>
            <a:pPr algn="just">
              <a:buFont typeface="Wingdings" panose="05000000000000000000" pitchFamily="2" charset="2"/>
              <a:buChar char="Ø"/>
            </a:pPr>
            <a:r>
              <a:rPr lang="tr-TR" sz="2200" dirty="0" smtClean="0"/>
              <a:t>Ülkemizde </a:t>
            </a:r>
            <a:r>
              <a:rPr lang="tr-TR" sz="2200" dirty="0"/>
              <a:t>de maalesef eleştiriye karşı olumsuz bir tavır mevcuttur. Bu durum, genç bir nüfusa ve güçlü bir potansiyele sahip olan ülkemizin kimi noktalarda gelişmesini engellemekte, kimi durumlarda da olmaması gereken çatışmaları ve kavgaları </a:t>
            </a:r>
            <a:r>
              <a:rPr lang="tr-TR" sz="2200" dirty="0" smtClean="0"/>
              <a:t>doğurmaktadır.</a:t>
            </a:r>
          </a:p>
          <a:p>
            <a:pPr algn="just">
              <a:buFont typeface="Wingdings" panose="05000000000000000000" pitchFamily="2" charset="2"/>
              <a:buChar char="Ø"/>
            </a:pPr>
            <a:r>
              <a:rPr lang="tr-TR" sz="2200" dirty="0"/>
              <a:t>Bu sebeple, mahalleden eğitim kurumlarına, devlet dairelerinden siyasi hayata ülkemizde eleştiri kültürünün oturduğunu iddia etmek mümkün olmamaktadır.</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504797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845733"/>
            <a:ext cx="10058400" cy="4342795"/>
          </a:xfrm>
        </p:spPr>
        <p:txBody>
          <a:bodyPr>
            <a:normAutofit lnSpcReduction="10000"/>
          </a:bodyPr>
          <a:lstStyle/>
          <a:p>
            <a:pPr algn="just">
              <a:buFont typeface="Wingdings" panose="05000000000000000000" pitchFamily="2" charset="2"/>
              <a:buChar char="Ø"/>
            </a:pPr>
            <a:r>
              <a:rPr lang="tr-TR" sz="2200" dirty="0"/>
              <a:t>Eleştiri kültürünün oluşmaması, daha genel bir kavram olan ve bu </a:t>
            </a:r>
            <a:r>
              <a:rPr lang="tr-TR" sz="2200" dirty="0" smtClean="0"/>
              <a:t>bölümün </a:t>
            </a:r>
            <a:r>
              <a:rPr lang="tr-TR" sz="2200" dirty="0"/>
              <a:t>temel konusu olan “eleştirel </a:t>
            </a:r>
            <a:r>
              <a:rPr lang="tr-TR" sz="2200" dirty="0" err="1"/>
              <a:t>bakış”ın</a:t>
            </a:r>
            <a:r>
              <a:rPr lang="tr-TR" sz="2200" dirty="0"/>
              <a:t> da ülkemizde gelişmesinin önüne geçmektedir. </a:t>
            </a:r>
            <a:endParaRPr lang="tr-TR" sz="2200" dirty="0" smtClean="0"/>
          </a:p>
          <a:p>
            <a:pPr algn="just">
              <a:buFont typeface="Wingdings" panose="05000000000000000000" pitchFamily="2" charset="2"/>
              <a:buChar char="Ø"/>
            </a:pPr>
            <a:r>
              <a:rPr lang="tr-TR" sz="2200" dirty="0" smtClean="0"/>
              <a:t>Eleştirel </a:t>
            </a:r>
            <a:r>
              <a:rPr lang="tr-TR" sz="2200" dirty="0"/>
              <a:t>bakış, sizlerin de tahmin edebileceği üzere anlam ve fikir dünyasından kültür dünyasına, maddi yaşantıdan maddi kültür öğelerine yönelik olumlu yansımaları olan ve gelişmeyi tetikleyen bir bakış açısıdır. </a:t>
            </a:r>
            <a:endParaRPr lang="tr-TR" sz="2200" dirty="0" smtClean="0"/>
          </a:p>
          <a:p>
            <a:pPr algn="just">
              <a:buFont typeface="Wingdings" panose="05000000000000000000" pitchFamily="2" charset="2"/>
              <a:buChar char="Ø"/>
            </a:pPr>
            <a:r>
              <a:rPr lang="tr-TR" sz="2200" dirty="0" smtClean="0"/>
              <a:t>Bu </a:t>
            </a:r>
            <a:r>
              <a:rPr lang="tr-TR" sz="2200" dirty="0"/>
              <a:t>sebeple, eleştirel bakış açısı, bilhassa entelektüel bilginin üretim ve yayılım merkezi olarak üniversitelerde son derece etkin kılınmalıdır. </a:t>
            </a:r>
            <a:endParaRPr lang="tr-TR" sz="2200" dirty="0" smtClean="0"/>
          </a:p>
          <a:p>
            <a:pPr algn="just">
              <a:buFont typeface="Wingdings" panose="05000000000000000000" pitchFamily="2" charset="2"/>
              <a:buChar char="Ø"/>
            </a:pPr>
            <a:r>
              <a:rPr lang="tr-TR" sz="2200" dirty="0" smtClean="0"/>
              <a:t>Üniversite </a:t>
            </a:r>
            <a:r>
              <a:rPr lang="tr-TR" sz="2200" dirty="0"/>
              <a:t>hayatına giriş dersi müfredatına bu dersin dahil edilmesinin sebebi, tam da bu gerekliliktir. </a:t>
            </a:r>
            <a:endParaRPr lang="tr-TR" sz="2200" dirty="0" smtClean="0"/>
          </a:p>
          <a:p>
            <a:pPr algn="just">
              <a:buFont typeface="Wingdings" panose="05000000000000000000" pitchFamily="2" charset="2"/>
              <a:buChar char="Ø"/>
            </a:pPr>
            <a:r>
              <a:rPr lang="tr-TR" sz="2200" dirty="0" smtClean="0"/>
              <a:t>Yetişkin </a:t>
            </a:r>
            <a:r>
              <a:rPr lang="tr-TR" sz="2200" dirty="0"/>
              <a:t>bireyler olarak öğrencilerin gerek kendi öğrencilik yaşamlarına, gerek eğitim aldıkları bölümlerin teorik ve pratik içeriklerine, gerekse toplumsal yaşantıya dair eleştirel bakış açıları, bireysel ve toplumsal gelişim açısından son derece önem arz etmektedir.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2692" y="100963"/>
            <a:ext cx="2672988" cy="1530336"/>
          </a:xfrm>
          <a:prstGeom prst="rect">
            <a:avLst/>
          </a:prstGeom>
        </p:spPr>
      </p:pic>
    </p:spTree>
    <p:extLst>
      <p:ext uri="{BB962C8B-B14F-4D97-AF65-F5344CB8AC3E}">
        <p14:creationId xmlns:p14="http://schemas.microsoft.com/office/powerpoint/2010/main" val="847000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44992" cy="1450757"/>
          </a:xfrm>
        </p:spPr>
        <p:txBody>
          <a:bodyPr/>
          <a:lstStyle/>
          <a:p>
            <a:r>
              <a:rPr lang="tr-TR" dirty="0" smtClean="0">
                <a:solidFill>
                  <a:schemeClr val="accent1"/>
                </a:solidFill>
              </a:rPr>
              <a:t>Eleştirel </a:t>
            </a:r>
            <a:r>
              <a:rPr lang="tr-TR" dirty="0">
                <a:solidFill>
                  <a:schemeClr val="accent1"/>
                </a:solidFill>
              </a:rPr>
              <a:t>Bakışa Dair Bazı Temel Argümanlar</a:t>
            </a:r>
          </a:p>
        </p:txBody>
      </p:sp>
      <p:sp>
        <p:nvSpPr>
          <p:cNvPr id="3" name="İçerik Yer Tutucusu 2"/>
          <p:cNvSpPr>
            <a:spLocks noGrp="1"/>
          </p:cNvSpPr>
          <p:nvPr>
            <p:ph idx="1"/>
          </p:nvPr>
        </p:nvSpPr>
        <p:spPr/>
        <p:txBody>
          <a:bodyPr>
            <a:normAutofit/>
          </a:bodyPr>
          <a:lstStyle/>
          <a:p>
            <a:pPr algn="just"/>
            <a:r>
              <a:rPr lang="tr-TR" sz="2200" b="1" dirty="0" smtClean="0"/>
              <a:t>1- Eleştirel </a:t>
            </a:r>
            <a:r>
              <a:rPr lang="tr-TR" sz="2200" b="1" dirty="0"/>
              <a:t>Bakış Verili Bilgiye Dair Şüpheci Bir Yaklaşım </a:t>
            </a:r>
            <a:r>
              <a:rPr lang="tr-TR" sz="2200" b="1" dirty="0" smtClean="0"/>
              <a:t>Gerektirir:</a:t>
            </a:r>
            <a:endParaRPr lang="tr-TR" sz="2200" b="1" dirty="0"/>
          </a:p>
          <a:p>
            <a:pPr algn="just">
              <a:buFont typeface="Wingdings" panose="05000000000000000000" pitchFamily="2" charset="2"/>
              <a:buChar char="Ø"/>
            </a:pPr>
            <a:r>
              <a:rPr lang="tr-TR" sz="2200" dirty="0"/>
              <a:t>Eleştiri bakış açısı, bireye doğa ya da toplum tarafından sunulan bilgiye dair şüphe ile yaklaşmayı gerekli kılan ya da bu şüphenin sonucu olan bir bakış açısıdır. </a:t>
            </a:r>
            <a:endParaRPr lang="tr-TR" sz="2200" dirty="0" smtClean="0"/>
          </a:p>
          <a:p>
            <a:pPr algn="just">
              <a:buFont typeface="Wingdings" panose="05000000000000000000" pitchFamily="2" charset="2"/>
              <a:buChar char="Ø"/>
            </a:pPr>
            <a:r>
              <a:rPr lang="tr-TR" sz="2200" dirty="0" smtClean="0"/>
              <a:t>Verili </a:t>
            </a:r>
            <a:r>
              <a:rPr lang="tr-TR" sz="2200" dirty="0"/>
              <a:t>bilginin kayıtsız şartsız kabulü ve bu salt bilgi üzerine inşa edilecek eylemler, bireysel ve toplumsal gelişmişliği sekteye uğratabilecek bir süreçtir. </a:t>
            </a:r>
            <a:endParaRPr lang="tr-TR" sz="2200" dirty="0" smtClean="0"/>
          </a:p>
          <a:p>
            <a:pPr algn="just">
              <a:buFont typeface="Wingdings" panose="05000000000000000000" pitchFamily="2" charset="2"/>
              <a:buChar char="Ø"/>
            </a:pPr>
            <a:r>
              <a:rPr lang="tr-TR" sz="2200" dirty="0" smtClean="0"/>
              <a:t>Fakat </a:t>
            </a:r>
            <a:r>
              <a:rPr lang="tr-TR" sz="2200" dirty="0"/>
              <a:t>eleştirel bir bakış açsının hakim olduğu ortamlar, verili bilginin rasyonel ve mantıklı bir şekilde göden geçirildiği, bu bilginin eksik ya da yanlış yönlerinin gözden geçirildiği ortamlardır.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898457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4" cy="1450757"/>
          </a:xfrm>
        </p:spPr>
        <p:txBody>
          <a:bodyPr/>
          <a:lstStyle/>
          <a:p>
            <a:r>
              <a:rPr lang="tr-TR" dirty="0">
                <a:solidFill>
                  <a:schemeClr val="accent1"/>
                </a:solidFill>
              </a:rPr>
              <a:t>Eleştirel Bakışa Dair Bazı Temel Argümanlar</a:t>
            </a:r>
            <a:endParaRPr lang="tr-TR" dirty="0"/>
          </a:p>
        </p:txBody>
      </p:sp>
      <p:sp>
        <p:nvSpPr>
          <p:cNvPr id="3" name="İçerik Yer Tutucusu 2"/>
          <p:cNvSpPr>
            <a:spLocks noGrp="1"/>
          </p:cNvSpPr>
          <p:nvPr>
            <p:ph idx="1"/>
          </p:nvPr>
        </p:nvSpPr>
        <p:spPr>
          <a:xfrm>
            <a:off x="1097280" y="1780416"/>
            <a:ext cx="10398034" cy="4832654"/>
          </a:xfrm>
        </p:spPr>
        <p:txBody>
          <a:bodyPr>
            <a:normAutofit lnSpcReduction="10000"/>
          </a:bodyPr>
          <a:lstStyle/>
          <a:p>
            <a:pPr algn="just"/>
            <a:r>
              <a:rPr lang="tr-TR" sz="2200" b="1" dirty="0" smtClean="0"/>
              <a:t>2-Eleştirel </a:t>
            </a:r>
            <a:r>
              <a:rPr lang="tr-TR" sz="2200" b="1" dirty="0"/>
              <a:t>Bakış Belirli Bir Bilgi Donanımına Sahip Olmayı </a:t>
            </a:r>
            <a:r>
              <a:rPr lang="tr-TR" sz="2200" b="1" dirty="0" smtClean="0"/>
              <a:t>Gerektirir:</a:t>
            </a:r>
          </a:p>
          <a:p>
            <a:pPr algn="just">
              <a:buFont typeface="Wingdings" panose="05000000000000000000" pitchFamily="2" charset="2"/>
              <a:buChar char="Ø"/>
            </a:pPr>
            <a:r>
              <a:rPr lang="tr-TR" sz="2200" dirty="0"/>
              <a:t>Bireysel, toplumsal ve bilimsel gelişmişliğin temelinde yatan eleştirel bakış açısı, belirli bir düzeyde bilgi donanımını ve analitik düşünme yeteneğini gerektirmektedir. </a:t>
            </a:r>
            <a:endParaRPr lang="tr-TR" sz="2200" dirty="0" smtClean="0"/>
          </a:p>
          <a:p>
            <a:pPr algn="just">
              <a:buFont typeface="Wingdings" panose="05000000000000000000" pitchFamily="2" charset="2"/>
              <a:buChar char="Ø"/>
            </a:pPr>
            <a:r>
              <a:rPr lang="tr-TR" sz="2200" dirty="0" smtClean="0"/>
              <a:t>Bilindiği </a:t>
            </a:r>
            <a:r>
              <a:rPr lang="tr-TR" sz="2200" dirty="0"/>
              <a:t>üzere, bir konuya dair eleştiri getirebilmek için, o konuya vakıf olunması gerekmektedir. </a:t>
            </a:r>
            <a:endParaRPr lang="tr-TR" sz="2200" dirty="0" smtClean="0"/>
          </a:p>
          <a:p>
            <a:pPr algn="just">
              <a:buFont typeface="Wingdings" panose="05000000000000000000" pitchFamily="2" charset="2"/>
              <a:buChar char="Ø"/>
            </a:pPr>
            <a:r>
              <a:rPr lang="tr-TR" sz="2200" dirty="0" smtClean="0"/>
              <a:t>Eleştiride </a:t>
            </a:r>
            <a:r>
              <a:rPr lang="tr-TR" sz="2200" dirty="0"/>
              <a:t>bulunulacak konu ya da durum, eleştiriyi sunacak birey tarafından iyi bir şekilde tahlil edilmeli, birey önceden hafızasında ya da zihninde oluşan bilgilerle ve diğer unsurlarla bu konuya yaklaşmalıdır. </a:t>
            </a:r>
            <a:endParaRPr lang="tr-TR" sz="2200" dirty="0" smtClean="0"/>
          </a:p>
          <a:p>
            <a:pPr algn="just">
              <a:buFont typeface="Wingdings" panose="05000000000000000000" pitchFamily="2" charset="2"/>
              <a:buChar char="Ø"/>
            </a:pPr>
            <a:r>
              <a:rPr lang="tr-TR" sz="2200" dirty="0" smtClean="0"/>
              <a:t>Aksi </a:t>
            </a:r>
            <a:r>
              <a:rPr lang="tr-TR" sz="2200" dirty="0"/>
              <a:t>takdirde eleştiri, fikir sahibi olunmayan durumlarda da geliştirilmiş olur. Bu da, eleştirinin yapıcılığını sekteye uğratan, daha çok kavga ve çatışmalar doğuran bir durum olacaktır. </a:t>
            </a:r>
            <a:endParaRPr lang="tr-TR" sz="2200" dirty="0" smtClean="0"/>
          </a:p>
          <a:p>
            <a:pPr algn="just">
              <a:buFont typeface="Wingdings" panose="05000000000000000000" pitchFamily="2" charset="2"/>
              <a:buChar char="Ø"/>
            </a:pPr>
            <a:r>
              <a:rPr lang="tr-TR" sz="2200" dirty="0" smtClean="0"/>
              <a:t>Bu </a:t>
            </a:r>
            <a:r>
              <a:rPr lang="tr-TR" sz="2200" dirty="0"/>
              <a:t>sebeple, eleştirel bakış açısına sahip olmak isteyen bireyler gerek yaşadıkları toplumun bilgisine gerekse üzerinde durdukları alana yönelik bilgi ve birikime sahip olmalıdır.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990271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479677" cy="1450757"/>
          </a:xfrm>
        </p:spPr>
        <p:txBody>
          <a:bodyPr/>
          <a:lstStyle/>
          <a:p>
            <a:r>
              <a:rPr lang="tr-TR" dirty="0">
                <a:solidFill>
                  <a:schemeClr val="accent1"/>
                </a:solidFill>
              </a:rPr>
              <a:t>Eleştirel Bakışa Dair Bazı Temel Argümanlar</a:t>
            </a:r>
            <a:endParaRPr lang="tr-TR" dirty="0"/>
          </a:p>
        </p:txBody>
      </p:sp>
      <p:sp>
        <p:nvSpPr>
          <p:cNvPr id="3" name="İçerik Yer Tutucusu 2"/>
          <p:cNvSpPr>
            <a:spLocks noGrp="1"/>
          </p:cNvSpPr>
          <p:nvPr>
            <p:ph idx="1"/>
          </p:nvPr>
        </p:nvSpPr>
        <p:spPr>
          <a:xfrm>
            <a:off x="1097280" y="1845732"/>
            <a:ext cx="10479676" cy="4604053"/>
          </a:xfrm>
        </p:spPr>
        <p:txBody>
          <a:bodyPr>
            <a:normAutofit lnSpcReduction="10000"/>
          </a:bodyPr>
          <a:lstStyle/>
          <a:p>
            <a:pPr algn="just"/>
            <a:r>
              <a:rPr lang="tr-TR" sz="2200" b="1" dirty="0" smtClean="0"/>
              <a:t>3-Eleştirel </a:t>
            </a:r>
            <a:r>
              <a:rPr lang="tr-TR" sz="2200" b="1" dirty="0"/>
              <a:t>Bakış Suçlamadan </a:t>
            </a:r>
            <a:r>
              <a:rPr lang="tr-TR" sz="2200" b="1" dirty="0" smtClean="0"/>
              <a:t>ya da </a:t>
            </a:r>
            <a:r>
              <a:rPr lang="tr-TR" sz="2200" b="1" dirty="0"/>
              <a:t>Kavga Kültüründen Farklı Bir </a:t>
            </a:r>
            <a:r>
              <a:rPr lang="tr-TR" sz="2200" b="1" dirty="0" smtClean="0"/>
              <a:t>Şeydir:</a:t>
            </a:r>
          </a:p>
          <a:p>
            <a:pPr algn="just">
              <a:buFont typeface="Wingdings" panose="05000000000000000000" pitchFamily="2" charset="2"/>
              <a:buChar char="Ø"/>
            </a:pPr>
            <a:r>
              <a:rPr lang="tr-TR" sz="2200" dirty="0"/>
              <a:t>İnsanların bazı konularda fikir ayrılığına düşmeleri oldukça normal bir durumdur. </a:t>
            </a:r>
            <a:endParaRPr lang="tr-TR" sz="2200" dirty="0" smtClean="0"/>
          </a:p>
          <a:p>
            <a:pPr algn="just">
              <a:buFont typeface="Wingdings" panose="05000000000000000000" pitchFamily="2" charset="2"/>
              <a:buChar char="Ø"/>
            </a:pPr>
            <a:r>
              <a:rPr lang="tr-TR" sz="2200" dirty="0" smtClean="0"/>
              <a:t>Kimi </a:t>
            </a:r>
            <a:r>
              <a:rPr lang="tr-TR" sz="2200" dirty="0"/>
              <a:t>durumlarda bireyler arası anlaşmazlıklar, yerini karşılıklı suçlamalara ya da kavgalara bırakabilmektedir. </a:t>
            </a:r>
            <a:endParaRPr lang="tr-TR" sz="2200" dirty="0" smtClean="0"/>
          </a:p>
          <a:p>
            <a:pPr algn="just">
              <a:buFont typeface="Wingdings" panose="05000000000000000000" pitchFamily="2" charset="2"/>
              <a:buChar char="Ø"/>
            </a:pPr>
            <a:r>
              <a:rPr lang="tr-TR" sz="2200" dirty="0" smtClean="0"/>
              <a:t>Bu </a:t>
            </a:r>
            <a:r>
              <a:rPr lang="tr-TR" sz="2200" dirty="0"/>
              <a:t>tür durumlar, çatışma ortamı doğurmakla birlikte, genellikle ortak iyiye ya da bireysel faydaya yönelik sonuçları ötelemektedir. </a:t>
            </a:r>
            <a:endParaRPr lang="tr-TR" sz="2200" dirty="0" smtClean="0"/>
          </a:p>
          <a:p>
            <a:pPr algn="just">
              <a:buFont typeface="Wingdings" panose="05000000000000000000" pitchFamily="2" charset="2"/>
              <a:buChar char="Ø"/>
            </a:pPr>
            <a:r>
              <a:rPr lang="tr-TR" sz="2200" dirty="0" smtClean="0"/>
              <a:t>Bu </a:t>
            </a:r>
            <a:r>
              <a:rPr lang="tr-TR" sz="2200" dirty="0"/>
              <a:t>açıdan, eleştirel bakış açışının bu tür işlevi olmayan kavga ya da suçlamadan farklı bir perspektif gerektiğini söylemek gereklidir. </a:t>
            </a:r>
            <a:endParaRPr lang="tr-TR" sz="2200" dirty="0" smtClean="0"/>
          </a:p>
          <a:p>
            <a:pPr algn="just">
              <a:buFont typeface="Wingdings" panose="05000000000000000000" pitchFamily="2" charset="2"/>
              <a:buChar char="Ø"/>
            </a:pPr>
            <a:r>
              <a:rPr lang="tr-TR" sz="2200" dirty="0" smtClean="0"/>
              <a:t>Her </a:t>
            </a:r>
            <a:r>
              <a:rPr lang="tr-TR" sz="2200" dirty="0"/>
              <a:t>ne kadar </a:t>
            </a:r>
            <a:r>
              <a:rPr lang="tr-TR" sz="2200" dirty="0" err="1"/>
              <a:t>olumsuzlama</a:t>
            </a:r>
            <a:r>
              <a:rPr lang="tr-TR" sz="2200" dirty="0"/>
              <a:t> ve karşı çıkma hali söz konusu olsa da, eleştirel bakış açısı daha çok ortak iyinin ve faydanın yakalanmasına özen gösteren bir bakış açısıdır. </a:t>
            </a:r>
            <a:endParaRPr lang="tr-TR" sz="2200" dirty="0" smtClean="0"/>
          </a:p>
          <a:p>
            <a:pPr algn="just">
              <a:buFont typeface="Wingdings" panose="05000000000000000000" pitchFamily="2" charset="2"/>
              <a:buChar char="Ø"/>
            </a:pPr>
            <a:r>
              <a:rPr lang="tr-TR" sz="2200" dirty="0" smtClean="0"/>
              <a:t>Modern </a:t>
            </a:r>
            <a:r>
              <a:rPr lang="tr-TR" sz="2200" dirty="0"/>
              <a:t>toplumlarda ve hukuk devletlerinde yaşayan bireylerin ilk etapta eleştirel bakışı ve yapıcı tavrı tercih etmeleri son derece önemlidir. </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150000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44991" cy="1450757"/>
          </a:xfrm>
        </p:spPr>
        <p:txBody>
          <a:bodyPr/>
          <a:lstStyle/>
          <a:p>
            <a:r>
              <a:rPr lang="tr-TR" dirty="0">
                <a:solidFill>
                  <a:schemeClr val="accent1"/>
                </a:solidFill>
              </a:rPr>
              <a:t>Eleştirel Bakışa Dair Bazı Temel Argümanlar</a:t>
            </a:r>
            <a:endParaRPr lang="tr-TR" dirty="0"/>
          </a:p>
        </p:txBody>
      </p:sp>
      <p:sp>
        <p:nvSpPr>
          <p:cNvPr id="3" name="İçerik Yer Tutucusu 2"/>
          <p:cNvSpPr>
            <a:spLocks noGrp="1"/>
          </p:cNvSpPr>
          <p:nvPr>
            <p:ph idx="1"/>
          </p:nvPr>
        </p:nvSpPr>
        <p:spPr>
          <a:xfrm>
            <a:off x="1097280" y="1845733"/>
            <a:ext cx="10398034" cy="4636710"/>
          </a:xfrm>
        </p:spPr>
        <p:txBody>
          <a:bodyPr>
            <a:normAutofit lnSpcReduction="10000"/>
          </a:bodyPr>
          <a:lstStyle/>
          <a:p>
            <a:pPr algn="just"/>
            <a:r>
              <a:rPr lang="tr-TR" sz="2200" b="1" dirty="0" smtClean="0"/>
              <a:t>4-Eleştirel </a:t>
            </a:r>
            <a:r>
              <a:rPr lang="tr-TR" sz="2200" b="1" dirty="0"/>
              <a:t>Bakış Bilimsel Gelişmişliğin Temelinde </a:t>
            </a:r>
            <a:r>
              <a:rPr lang="tr-TR" sz="2200" b="1" dirty="0" smtClean="0"/>
              <a:t>Yatar:</a:t>
            </a:r>
          </a:p>
          <a:p>
            <a:pPr algn="just">
              <a:buFont typeface="Wingdings" panose="05000000000000000000" pitchFamily="2" charset="2"/>
              <a:buChar char="Ø"/>
            </a:pPr>
            <a:r>
              <a:rPr lang="tr-TR" sz="2200" dirty="0"/>
              <a:t>Bilimsel bilginin üretim süreçlerine bakıldığında, şüphe ve eleştirel bakışın önemi gözlenebilir. </a:t>
            </a:r>
            <a:endParaRPr lang="tr-TR" sz="2200" dirty="0" smtClean="0"/>
          </a:p>
          <a:p>
            <a:pPr algn="just">
              <a:buFont typeface="Wingdings" panose="05000000000000000000" pitchFamily="2" charset="2"/>
              <a:buChar char="Ø"/>
            </a:pPr>
            <a:r>
              <a:rPr lang="tr-TR" sz="2200" dirty="0" smtClean="0"/>
              <a:t>Bilindiği </a:t>
            </a:r>
            <a:r>
              <a:rPr lang="tr-TR" sz="2200" dirty="0"/>
              <a:t>üzere, bilim insanının temel uğraşı alanı sosyal, somut ve fiziki olgular ve bunlar arasındaki ilişiklerdir. </a:t>
            </a:r>
            <a:endParaRPr lang="tr-TR" sz="2200" dirty="0" smtClean="0"/>
          </a:p>
          <a:p>
            <a:pPr algn="just">
              <a:buFont typeface="Wingdings" panose="05000000000000000000" pitchFamily="2" charset="2"/>
              <a:buChar char="Ø"/>
            </a:pPr>
            <a:r>
              <a:rPr lang="tr-TR" sz="2200" dirty="0" smtClean="0"/>
              <a:t>Bilim </a:t>
            </a:r>
            <a:r>
              <a:rPr lang="tr-TR" sz="2200" dirty="0"/>
              <a:t>insanı bu olgulara yaklaşırken verili bilgiye dair şüpheci bir yaklaşım sergiler. Bu yaklaşımın bir sonraki aşaması eleştirel yaklaşımdır. </a:t>
            </a:r>
            <a:endParaRPr lang="tr-TR" sz="2200" dirty="0" smtClean="0"/>
          </a:p>
          <a:p>
            <a:pPr algn="just">
              <a:buFont typeface="Wingdings" panose="05000000000000000000" pitchFamily="2" charset="2"/>
              <a:buChar char="Ø"/>
            </a:pPr>
            <a:r>
              <a:rPr lang="tr-TR" sz="2200" dirty="0" smtClean="0"/>
              <a:t>Bilhassa </a:t>
            </a:r>
            <a:r>
              <a:rPr lang="tr-TR" sz="2200" dirty="0"/>
              <a:t>insanı ve insani pratiği konu alan sosyal bilimler, bu eleştirel yaklaşıma fazlasıyla ihtiyaç duymaktadır. </a:t>
            </a:r>
            <a:endParaRPr lang="tr-TR" sz="2200" dirty="0" smtClean="0"/>
          </a:p>
          <a:p>
            <a:pPr algn="just">
              <a:buFont typeface="Wingdings" panose="05000000000000000000" pitchFamily="2" charset="2"/>
              <a:buChar char="Ø"/>
            </a:pPr>
            <a:r>
              <a:rPr lang="tr-TR" sz="2200" dirty="0" smtClean="0"/>
              <a:t>Sosyal </a:t>
            </a:r>
            <a:r>
              <a:rPr lang="tr-TR" sz="2200" dirty="0"/>
              <a:t>bilimlerdeki verili bilgiler kimi durumlarda o toplumun iç dinamiklerini yansıtmayabilir. Bu noktada, bilgi donanımına sahip sosyal bilimci eleştirel bakış açısını da devreye sokarak ilgi üretimini daha sağlıklı bir taba oturtabilir ya da yanlış bilgiyi elemine edebilir.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392813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Küresel </a:t>
            </a:r>
            <a:r>
              <a:rPr lang="tr-TR" dirty="0">
                <a:solidFill>
                  <a:schemeClr val="accent1"/>
                </a:solidFill>
              </a:rPr>
              <a:t>Dünyada Eleştirel Bakış Açısının Önemi</a:t>
            </a: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Ulus devletin sınırlarının aşındığı, bireylerin </a:t>
            </a:r>
            <a:r>
              <a:rPr lang="tr-TR" sz="2200" dirty="0" err="1"/>
              <a:t>mobilite</a:t>
            </a:r>
            <a:r>
              <a:rPr lang="tr-TR" sz="2200" dirty="0"/>
              <a:t> sürecine dahil olduğu küresel dünyada eleştirel bir bakış açısı yakalamak, bireylerin eğitim ve meslek yaşantılarında başarıyı yakalamaları için son derece önemlidir. </a:t>
            </a:r>
            <a:endParaRPr lang="tr-TR" sz="2200" dirty="0" smtClean="0"/>
          </a:p>
          <a:p>
            <a:pPr algn="just">
              <a:buFont typeface="Wingdings" panose="05000000000000000000" pitchFamily="2" charset="2"/>
              <a:buChar char="Ø"/>
            </a:pPr>
            <a:r>
              <a:rPr lang="tr-TR" sz="2200" dirty="0" smtClean="0"/>
              <a:t>Belki </a:t>
            </a:r>
            <a:r>
              <a:rPr lang="tr-TR" sz="2200" dirty="0"/>
              <a:t>de hiç tanımadığı bir ülkede yaşayıp eğitim görme zorunluluğunda olan ya da bu yönde tercihi olan bireyler, analitik ve eleştirel düşünme yeteneğine sahip olmak durumundadır.</a:t>
            </a:r>
          </a:p>
          <a:p>
            <a:pPr algn="just">
              <a:buFont typeface="Wingdings" panose="05000000000000000000" pitchFamily="2" charset="2"/>
              <a:buChar char="Ø"/>
            </a:pPr>
            <a:r>
              <a:rPr lang="tr-TR" sz="2200" dirty="0"/>
              <a:t>Geç modern dönemde ortaya çıkan riskler, bu risklerin bireyler özelinde oluşturduğu avantaj ve dezavantajlar, risk sonrası süreçlerde bireylerin muhtemel kazanımları ve küresel entegrasyon süreci, eleştirel bakışın önemini daha da </a:t>
            </a:r>
            <a:r>
              <a:rPr lang="tr-TR" sz="2200" dirty="0" smtClean="0"/>
              <a:t>arttırmaktadır.</a:t>
            </a:r>
          </a:p>
          <a:p>
            <a:pPr algn="just">
              <a:buFont typeface="Wingdings" panose="05000000000000000000" pitchFamily="2" charset="2"/>
              <a:buChar char="Ø"/>
            </a:pPr>
            <a:r>
              <a:rPr lang="tr-TR" sz="2200" dirty="0"/>
              <a:t>Bireysel ve toplumsal problemlere farklı açılardan bakıp eleştirel yaklaşımını devreye sokan bireyler, küresel dünyada kendisine yer edinebilmekte çok da zorlanmamaktadır.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16340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Küresel Dünyada Eleştirel Bakış Açısının Önemi</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Öte yandan, bir dünya vatandaşı olmanın gereği, verili bilgilerin eleştirel bir süzgeçten geçirilmesi ve yapıcı eleştirilerin ortaya konmasından geçmektedir. </a:t>
            </a:r>
            <a:endParaRPr lang="tr-TR" sz="2200" dirty="0" smtClean="0"/>
          </a:p>
          <a:p>
            <a:pPr algn="just">
              <a:buFont typeface="Wingdings" panose="05000000000000000000" pitchFamily="2" charset="2"/>
              <a:buChar char="Ø"/>
            </a:pPr>
            <a:r>
              <a:rPr lang="tr-TR" sz="2200" dirty="0" smtClean="0"/>
              <a:t>Dijital </a:t>
            </a:r>
            <a:r>
              <a:rPr lang="tr-TR" sz="2200" dirty="0"/>
              <a:t>dünya, tüketim kalıpları, sosyal medya ve diğer unsurlara, bahsedilen eleştirel ve analitik düşünme süreçleri sayesinde daha sağlıklı bir şekilde dahil olunabilir.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04690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BÖLÜM-9: BİLİM FELSEFESİ</a:t>
            </a:r>
            <a:endParaRPr lang="tr-TR" b="1" dirty="0">
              <a:solidFill>
                <a:schemeClr val="accent1"/>
              </a:solidFill>
            </a:endParaRPr>
          </a:p>
        </p:txBody>
      </p:sp>
      <p:sp>
        <p:nvSpPr>
          <p:cNvPr id="3" name="İçerik Yer Tutucusu 2"/>
          <p:cNvSpPr>
            <a:spLocks noGrp="1"/>
          </p:cNvSpPr>
          <p:nvPr>
            <p:ph idx="1"/>
          </p:nvPr>
        </p:nvSpPr>
        <p:spPr>
          <a:xfrm>
            <a:off x="1097280" y="1845733"/>
            <a:ext cx="10058400" cy="4396271"/>
          </a:xfrm>
        </p:spPr>
        <p:txBody>
          <a:bodyPr>
            <a:normAutofit lnSpcReduction="10000"/>
          </a:bodyPr>
          <a:lstStyle/>
          <a:p>
            <a:pPr algn="just"/>
            <a:r>
              <a:rPr lang="tr-TR" sz="2200" b="1" dirty="0" smtClean="0"/>
              <a:t>I.BİLİM </a:t>
            </a:r>
            <a:r>
              <a:rPr lang="tr-TR" sz="2200" b="1" dirty="0"/>
              <a:t>NEDİR?</a:t>
            </a:r>
          </a:p>
          <a:p>
            <a:pPr algn="just">
              <a:buFont typeface="Wingdings" panose="05000000000000000000" pitchFamily="2" charset="2"/>
              <a:buChar char="Ø"/>
            </a:pPr>
            <a:r>
              <a:rPr lang="tr-TR" sz="2200" dirty="0"/>
              <a:t>Toplumsal bir olgu olarak bilim, sonuçlarından teknik aracılığıyla yararlandığımız, gündelik yaşamımızdan toplumsal örgütlenme biçimlerine kadar bulgularına başvurduğumuz bir etkinliktir. </a:t>
            </a:r>
            <a:endParaRPr lang="tr-TR" sz="2200" dirty="0" smtClean="0"/>
          </a:p>
          <a:p>
            <a:pPr algn="just">
              <a:buFont typeface="Wingdings" panose="05000000000000000000" pitchFamily="2" charset="2"/>
              <a:buChar char="Ø"/>
            </a:pPr>
            <a:r>
              <a:rPr lang="tr-TR" sz="2200" dirty="0" smtClean="0"/>
              <a:t>Bilime </a:t>
            </a:r>
            <a:r>
              <a:rPr lang="tr-TR" sz="2200" dirty="0"/>
              <a:t>her şeyden önce böyle bir “yararcı bilme” açısından önem ve değer veririz. Ama bilim, sadece “yararcı bilme” amacıyla yürütülen bir etkinlik de değildir; bilimde aynı zamanda “salt bilme” isteği de söz konusudur. </a:t>
            </a:r>
            <a:endParaRPr lang="tr-TR" sz="2200" dirty="0" smtClean="0"/>
          </a:p>
          <a:p>
            <a:pPr algn="just">
              <a:buFont typeface="Wingdings" panose="05000000000000000000" pitchFamily="2" charset="2"/>
              <a:buChar char="Ø"/>
            </a:pPr>
            <a:r>
              <a:rPr lang="tr-TR" sz="2200" dirty="0" smtClean="0"/>
              <a:t>Gerçek </a:t>
            </a:r>
            <a:r>
              <a:rPr lang="tr-TR" sz="2200" dirty="0"/>
              <a:t>bir bilim insanı, bulgularının tekniğe dönüşüp toplumsal yarara yol açmasından mutluluk duyabilir; ama gerçek bir bilim adamını yönlendiren temel dürtü “salt bilme” isteğidir. </a:t>
            </a:r>
            <a:endParaRPr lang="tr-TR" sz="2200" dirty="0" smtClean="0"/>
          </a:p>
          <a:p>
            <a:pPr algn="just">
              <a:buFont typeface="Wingdings" panose="05000000000000000000" pitchFamily="2" charset="2"/>
              <a:buChar char="Ø"/>
            </a:pPr>
            <a:r>
              <a:rPr lang="tr-TR" sz="2200" dirty="0" smtClean="0"/>
              <a:t>“</a:t>
            </a:r>
            <a:r>
              <a:rPr lang="tr-TR" sz="2200" dirty="0"/>
              <a:t>Salt bilme”, bireysel ya da toplumsal yararı ikinci planda tutan ve ön plana olgular hakkında sağlam bilgiler elde etmeyi ve giderek olgular topluluğunu, hatta evreni çıkar gözetmeyen bir gözle görebilme tutumudur.</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37714" y="143556"/>
            <a:ext cx="3219044" cy="1593804"/>
          </a:xfrm>
          <a:prstGeom prst="rect">
            <a:avLst/>
          </a:prstGeom>
        </p:spPr>
      </p:pic>
    </p:spTree>
    <p:extLst>
      <p:ext uri="{BB962C8B-B14F-4D97-AF65-F5344CB8AC3E}">
        <p14:creationId xmlns:p14="http://schemas.microsoft.com/office/powerpoint/2010/main" val="9678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Devletler bu sorumluluklarını insan haklarını anayasalarda garanti altına alarak yerine getirirler. İnsan haklarının varlığı devlete bağlı değildir. </a:t>
            </a:r>
            <a:endParaRPr lang="tr-TR" sz="2200" dirty="0" smtClean="0"/>
          </a:p>
          <a:p>
            <a:pPr algn="just">
              <a:buFont typeface="Wingdings" panose="05000000000000000000" pitchFamily="2" charset="2"/>
              <a:buChar char="Ø"/>
            </a:pPr>
            <a:r>
              <a:rPr lang="tr-TR" sz="2200" dirty="0" smtClean="0"/>
              <a:t>Devlet </a:t>
            </a:r>
            <a:r>
              <a:rPr lang="tr-TR" sz="2200" dirty="0"/>
              <a:t>bir hakkı tanımaktan imtina ederse de o hak vardır. </a:t>
            </a:r>
          </a:p>
          <a:p>
            <a:pPr algn="just">
              <a:buFont typeface="Wingdings" panose="05000000000000000000" pitchFamily="2" charset="2"/>
              <a:buChar char="Ø"/>
            </a:pPr>
            <a:r>
              <a:rPr lang="tr-TR" sz="2200" dirty="0"/>
              <a:t>İnsan hakları dinamik bir kavramdır, kapsamında sürekli bir genişleme söz konusudur. </a:t>
            </a:r>
            <a:endParaRPr lang="tr-TR" sz="2200" dirty="0" smtClean="0"/>
          </a:p>
          <a:p>
            <a:pPr algn="just">
              <a:buFont typeface="Wingdings" panose="05000000000000000000" pitchFamily="2" charset="2"/>
              <a:buChar char="Ø"/>
            </a:pPr>
            <a:r>
              <a:rPr lang="tr-TR" sz="2200" dirty="0" smtClean="0"/>
              <a:t>İnsan </a:t>
            </a:r>
            <a:r>
              <a:rPr lang="tr-TR" sz="2200" dirty="0"/>
              <a:t>hakları başlangıçta kişi hakları ve siyasal haklardan oluşmaktaydı. “I. Kuşak Haklar” adı verilen bu haklara, ekonomik ve sosyal haklardan oluşan “II. Kuşak Haklar” eklenmiştir. </a:t>
            </a:r>
            <a:endParaRPr lang="tr-TR" sz="2200" dirty="0" smtClean="0"/>
          </a:p>
          <a:p>
            <a:pPr algn="just">
              <a:buFont typeface="Wingdings" panose="05000000000000000000" pitchFamily="2" charset="2"/>
              <a:buChar char="Ø"/>
            </a:pPr>
            <a:r>
              <a:rPr lang="tr-TR" sz="2200" dirty="0" smtClean="0"/>
              <a:t>Günümüzde </a:t>
            </a:r>
            <a:r>
              <a:rPr lang="tr-TR" sz="2200" dirty="0"/>
              <a:t>çevre hakkı, barış hakkı, gelişme hakkı gibi haklar da insan hakları kapsamında değerlendirilmektedir.</a:t>
            </a:r>
          </a:p>
          <a:p>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5470" y="152401"/>
            <a:ext cx="1543050" cy="1530606"/>
          </a:xfrm>
          <a:prstGeom prst="rect">
            <a:avLst/>
          </a:prstGeom>
        </p:spPr>
      </p:pic>
    </p:spTree>
    <p:extLst>
      <p:ext uri="{BB962C8B-B14F-4D97-AF65-F5344CB8AC3E}">
        <p14:creationId xmlns:p14="http://schemas.microsoft.com/office/powerpoint/2010/main" val="451172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BİLİM NEDİR?</a:t>
            </a:r>
            <a:endParaRPr lang="tr-TR" dirty="0">
              <a:solidFill>
                <a:schemeClr val="accent1"/>
              </a:solidFill>
            </a:endParaRPr>
          </a:p>
        </p:txBody>
      </p:sp>
      <p:sp>
        <p:nvSpPr>
          <p:cNvPr id="3" name="İçerik Yer Tutucusu 2"/>
          <p:cNvSpPr>
            <a:spLocks noGrp="1"/>
          </p:cNvSpPr>
          <p:nvPr>
            <p:ph idx="1"/>
          </p:nvPr>
        </p:nvSpPr>
        <p:spPr>
          <a:xfrm>
            <a:off x="1097280" y="1845734"/>
            <a:ext cx="10058400" cy="4261152"/>
          </a:xfrm>
        </p:spPr>
        <p:txBody>
          <a:bodyPr>
            <a:normAutofit lnSpcReduction="10000"/>
          </a:bodyPr>
          <a:lstStyle/>
          <a:p>
            <a:pPr algn="just">
              <a:buFont typeface="Wingdings" panose="05000000000000000000" pitchFamily="2" charset="2"/>
              <a:buChar char="Ø"/>
            </a:pPr>
            <a:r>
              <a:rPr lang="tr-TR" sz="2200" b="1" dirty="0"/>
              <a:t>Aristoteles</a:t>
            </a:r>
            <a:r>
              <a:rPr lang="tr-TR" sz="2200" dirty="0"/>
              <a:t>’in </a:t>
            </a:r>
            <a:r>
              <a:rPr lang="tr-TR" sz="2200" dirty="0" err="1"/>
              <a:t>Metafizik’in</a:t>
            </a:r>
            <a:r>
              <a:rPr lang="tr-TR" sz="2200" dirty="0"/>
              <a:t> başında belirttiği gibi, bilmek için bilmektir.  Buna göre bilimi;</a:t>
            </a:r>
          </a:p>
          <a:p>
            <a:pPr algn="just"/>
            <a:r>
              <a:rPr lang="tr-TR" sz="2200" dirty="0" smtClean="0"/>
              <a:t>1.Dünyayı </a:t>
            </a:r>
            <a:r>
              <a:rPr lang="tr-TR" sz="2200" dirty="0"/>
              <a:t>anlamada ve doğru bilgiye erişmede bir yaklaşım tarzı, bir yöntem olarak (süreç) </a:t>
            </a:r>
          </a:p>
          <a:p>
            <a:pPr algn="just"/>
            <a:r>
              <a:rPr lang="tr-TR" sz="2200" dirty="0" smtClean="0"/>
              <a:t>2.Böyle </a:t>
            </a:r>
            <a:r>
              <a:rPr lang="tr-TR" sz="2200" dirty="0"/>
              <a:t>bir yaklaşım tarzının neticesinde orta çıkan bir sonuç, düzenli bilgiler topluluğu olarak (ürün) iki farklı açıdan açıklamak mümkündür. </a:t>
            </a:r>
          </a:p>
          <a:p>
            <a:pPr algn="just">
              <a:buFont typeface="Wingdings" panose="05000000000000000000" pitchFamily="2" charset="2"/>
              <a:buChar char="Ø"/>
            </a:pPr>
            <a:r>
              <a:rPr lang="tr-TR" sz="2200" dirty="0" smtClean="0"/>
              <a:t>Yani</a:t>
            </a:r>
            <a:r>
              <a:rPr lang="tr-TR" sz="2200" b="1" dirty="0" smtClean="0"/>
              <a:t> yöntem </a:t>
            </a:r>
            <a:r>
              <a:rPr lang="tr-TR" sz="2200" b="1" dirty="0"/>
              <a:t>olarak </a:t>
            </a:r>
            <a:r>
              <a:rPr lang="tr-TR" sz="2200" b="1" dirty="0" smtClean="0"/>
              <a:t>bilim</a:t>
            </a:r>
            <a:r>
              <a:rPr lang="tr-TR" sz="2200" dirty="0" smtClean="0"/>
              <a:t>, bir takım zihinsel ve uygulamalı işlemler bütünüdür. Her tür gözlem, varsayım oluşturma, </a:t>
            </a:r>
            <a:r>
              <a:rPr lang="tr-TR" sz="2200" dirty="0"/>
              <a:t>deneyler yapma ve kuram ve ilkelere varma bu zihinsel </a:t>
            </a:r>
            <a:r>
              <a:rPr lang="tr-TR" sz="2200" dirty="0" smtClean="0"/>
              <a:t>sürecin </a:t>
            </a:r>
            <a:r>
              <a:rPr lang="tr-TR" sz="2200" dirty="0"/>
              <a:t>çeşitli aşamalarıdır. </a:t>
            </a:r>
            <a:endParaRPr lang="tr-TR" sz="2200" dirty="0" smtClean="0"/>
          </a:p>
          <a:p>
            <a:pPr algn="just">
              <a:buFont typeface="Wingdings" panose="05000000000000000000" pitchFamily="2" charset="2"/>
              <a:buChar char="Ø"/>
            </a:pPr>
            <a:r>
              <a:rPr lang="tr-TR" sz="2200" b="1" dirty="0" smtClean="0"/>
              <a:t>Ürün </a:t>
            </a:r>
            <a:r>
              <a:rPr lang="tr-TR" sz="2200" b="1" dirty="0"/>
              <a:t>olarak bilim</a:t>
            </a:r>
            <a:r>
              <a:rPr lang="tr-TR" sz="2200" dirty="0"/>
              <a:t>, “düzenli, doğru bilgiler bütünü” diye tanımlanır. </a:t>
            </a:r>
            <a:endParaRPr lang="tr-TR" sz="2200" dirty="0" smtClean="0"/>
          </a:p>
          <a:p>
            <a:pPr algn="just">
              <a:buFont typeface="Wingdings" panose="05000000000000000000" pitchFamily="2" charset="2"/>
              <a:buChar char="Ø"/>
            </a:pPr>
            <a:r>
              <a:rPr lang="tr-TR" sz="2200" dirty="0"/>
              <a:t>Her bilimsel çalışmanın mutlaka hemen bir bilimsel başarı veya sonuç doğurması zorunlu değildir. </a:t>
            </a:r>
          </a:p>
          <a:p>
            <a:pPr algn="just">
              <a:buFont typeface="Wingdings" panose="05000000000000000000" pitchFamily="2" charset="2"/>
              <a:buChar char="Ø"/>
            </a:pP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626139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Bilimin Temel Özellikleri </a:t>
            </a:r>
            <a:endParaRPr lang="tr-TR" dirty="0">
              <a:solidFill>
                <a:schemeClr val="accent1"/>
              </a:solidFill>
            </a:endParaRPr>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Ø"/>
            </a:pPr>
            <a:r>
              <a:rPr lang="tr-TR" sz="2200" b="1" dirty="0"/>
              <a:t>Bilim olgusaldır</a:t>
            </a:r>
            <a:r>
              <a:rPr lang="tr-TR" sz="2200" dirty="0"/>
              <a:t>: Bilim olgulara gidilerek doğrulanabilir önermeler ortaya koymaya çalışır. </a:t>
            </a:r>
          </a:p>
          <a:p>
            <a:pPr algn="just">
              <a:buFont typeface="Wingdings" panose="05000000000000000000" pitchFamily="2" charset="2"/>
              <a:buChar char="Ø"/>
            </a:pPr>
            <a:r>
              <a:rPr lang="tr-TR" sz="2200" b="1" dirty="0" smtClean="0"/>
              <a:t>Bilim </a:t>
            </a:r>
            <a:r>
              <a:rPr lang="tr-TR" sz="2200" b="1" dirty="0"/>
              <a:t>veya bilimsel bilgi ilerleyicidir</a:t>
            </a:r>
            <a:r>
              <a:rPr lang="tr-TR" sz="2200" dirty="0"/>
              <a:t>: Bilim </a:t>
            </a:r>
            <a:r>
              <a:rPr lang="tr-TR" sz="2200" dirty="0" err="1"/>
              <a:t>birikmeci</a:t>
            </a:r>
            <a:r>
              <a:rPr lang="tr-TR" sz="2200" dirty="0"/>
              <a:t> ve </a:t>
            </a:r>
            <a:r>
              <a:rPr lang="tr-TR" sz="2200" dirty="0" err="1"/>
              <a:t>artmacıdır</a:t>
            </a:r>
            <a:r>
              <a:rPr lang="tr-TR" sz="2200" dirty="0"/>
              <a:t>.</a:t>
            </a:r>
          </a:p>
          <a:p>
            <a:pPr algn="just">
              <a:buFont typeface="Wingdings" panose="05000000000000000000" pitchFamily="2" charset="2"/>
              <a:buChar char="Ø"/>
            </a:pPr>
            <a:r>
              <a:rPr lang="tr-TR" sz="2200" b="1" dirty="0" smtClean="0"/>
              <a:t>Bilim nesneldir (objektif</a:t>
            </a:r>
            <a:r>
              <a:rPr lang="tr-TR" sz="2200" dirty="0" smtClean="0"/>
              <a:t>): </a:t>
            </a:r>
            <a:r>
              <a:rPr lang="tr-TR" sz="2200" dirty="0"/>
              <a:t>Her ne kadar bilimsel bilgiyi üreten insan olsa da, yine de o mümkün </a:t>
            </a:r>
            <a:r>
              <a:rPr lang="tr-TR" sz="2200" dirty="0" smtClean="0"/>
              <a:t>mertebe </a:t>
            </a:r>
            <a:r>
              <a:rPr lang="tr-TR" sz="2200" dirty="0"/>
              <a:t>insandan bağımsız ve bütün insanlar için ortak olan bir değere sahiptir. Onun nesnelliğinin dayanağı konusunun nesnel olmasıdır. Bu yüzden o nesnel olarak doğrulanabilir veya </a:t>
            </a:r>
            <a:r>
              <a:rPr lang="tr-TR" sz="2200" dirty="0" err="1"/>
              <a:t>yanlışlanabilirdir</a:t>
            </a:r>
            <a:r>
              <a:rPr lang="tr-TR" sz="2200" dirty="0"/>
              <a:t>. </a:t>
            </a:r>
          </a:p>
          <a:p>
            <a:pPr algn="just">
              <a:buFont typeface="Wingdings" panose="05000000000000000000" pitchFamily="2" charset="2"/>
              <a:buChar char="Ø"/>
            </a:pPr>
            <a:r>
              <a:rPr lang="tr-TR" sz="2200" b="1" dirty="0" smtClean="0"/>
              <a:t>Bilim</a:t>
            </a:r>
            <a:r>
              <a:rPr lang="tr-TR" sz="2200" b="1" dirty="0"/>
              <a:t>, sürekli değişme, gelişme ve ilerlemeyi içeren dinamik bir </a:t>
            </a:r>
            <a:r>
              <a:rPr lang="tr-TR" sz="2200" b="1" dirty="0" smtClean="0"/>
              <a:t>süreçtir</a:t>
            </a:r>
            <a:r>
              <a:rPr lang="tr-TR" sz="2200" dirty="0" smtClean="0"/>
              <a:t>: </a:t>
            </a:r>
            <a:r>
              <a:rPr lang="tr-TR" sz="2200" dirty="0"/>
              <a:t>Olmuş, bitmiş, donuk bir yapı bilimden uzaktır. Özellikle süreç olarak bilim dikkate alındığında, bilimin sürekli bir araştırma faaliyeti olduğu anlamına gelir bu. Böyle bir anlayış doğal olarak bizi bilimsel bilginin mutlak, değişmez olamayacağı sonucuna vardırır. Sürekli gözlem, deney ve araştırmalar eşliğinde ilerleyen gelişen bir sürecin ürünü olduğu anlaşılır. </a:t>
            </a:r>
          </a:p>
          <a:p>
            <a:pPr algn="just">
              <a:buFont typeface="Wingdings" panose="05000000000000000000" pitchFamily="2" charset="2"/>
              <a:buChar char="Ø"/>
            </a:pP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649715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Temel Özellikleri </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b="1" dirty="0"/>
              <a:t>Bilimsel bilgiler akla, deneye ve gözlemlere dayalı olduğundan her zaman mantıksal bir tutarlılığı da bünyelerinde taşırlar</a:t>
            </a:r>
            <a:r>
              <a:rPr lang="tr-TR" sz="2200" dirty="0"/>
              <a:t>. Bilimsel bilginin ait olduğu alt branşlara göre bir kesinlik ölçüsüne sahip olduğunu da hesaba katmalıyız. Bütün bilimsel branşlarda sonuçların kesin ‘matematiksel yasalar’ şeklinde ortaya konulmasını beklememek lazım. Matematik ve fizikteki kesinlik veya isabetliliği tarih ve psikoloji bilimleri arasında aramak doğru değildir.</a:t>
            </a:r>
          </a:p>
          <a:p>
            <a:pPr algn="just">
              <a:buFont typeface="Wingdings" panose="05000000000000000000" pitchFamily="2" charset="2"/>
              <a:buChar char="Ø"/>
            </a:pPr>
            <a:r>
              <a:rPr lang="tr-TR" sz="2200" b="1" dirty="0" smtClean="0"/>
              <a:t>Bilim </a:t>
            </a:r>
            <a:r>
              <a:rPr lang="tr-TR" sz="2200" b="1" dirty="0"/>
              <a:t>bize </a:t>
            </a:r>
            <a:r>
              <a:rPr lang="tr-TR" sz="2200" b="1" dirty="0" err="1"/>
              <a:t>öndeyilerde</a:t>
            </a:r>
            <a:r>
              <a:rPr lang="tr-TR" sz="2200" b="1" dirty="0"/>
              <a:t> bulunma imkânı tanır. </a:t>
            </a:r>
            <a:r>
              <a:rPr lang="tr-TR" sz="2200" dirty="0"/>
              <a:t>Yapılan araştırmalar, elde edilen bulgular yani var olanın sağlıklı bir şekilde tespit edilmesine paralel olarak ‘olacak olan’ hakkında da sağlıklı tespitlerde bulunabilir.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461454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Temel Özellikleri </a:t>
            </a:r>
            <a:endParaRPr lang="tr-TR" dirty="0"/>
          </a:p>
        </p:txBody>
      </p:sp>
      <p:sp>
        <p:nvSpPr>
          <p:cNvPr id="3" name="İçerik Yer Tutucusu 2"/>
          <p:cNvSpPr>
            <a:spLocks noGrp="1"/>
          </p:cNvSpPr>
          <p:nvPr>
            <p:ph idx="1"/>
          </p:nvPr>
        </p:nvSpPr>
        <p:spPr/>
        <p:txBody>
          <a:bodyPr>
            <a:normAutofit/>
          </a:bodyPr>
          <a:lstStyle/>
          <a:p>
            <a:pPr algn="just"/>
            <a:r>
              <a:rPr lang="tr-TR" sz="2200" dirty="0"/>
              <a:t>Bu özelliklerin yanı sıra bilimin bazı inançlara dayandığı da ifade edilir</a:t>
            </a:r>
            <a:r>
              <a:rPr lang="tr-TR" sz="2200" dirty="0" smtClean="0"/>
              <a:t>:</a:t>
            </a:r>
          </a:p>
          <a:p>
            <a:pPr algn="just"/>
            <a:r>
              <a:rPr lang="tr-TR" sz="2200" dirty="0" smtClean="0"/>
              <a:t>•</a:t>
            </a:r>
            <a:r>
              <a:rPr lang="tr-TR" sz="2200" b="1" dirty="0" smtClean="0"/>
              <a:t>Bilim </a:t>
            </a:r>
            <a:r>
              <a:rPr lang="tr-TR" sz="2200" b="1" dirty="0"/>
              <a:t>realisttir</a:t>
            </a:r>
            <a:r>
              <a:rPr lang="tr-TR" sz="2200" dirty="0"/>
              <a:t>: Dış dünya özneden bağımsız ve gerçektir.</a:t>
            </a:r>
          </a:p>
          <a:p>
            <a:pPr algn="just"/>
            <a:r>
              <a:rPr lang="tr-TR" sz="2200" dirty="0" smtClean="0"/>
              <a:t>•</a:t>
            </a:r>
            <a:r>
              <a:rPr lang="tr-TR" sz="2200" b="1" dirty="0" smtClean="0"/>
              <a:t>Bilim </a:t>
            </a:r>
            <a:r>
              <a:rPr lang="tr-TR" sz="2200" b="1" dirty="0"/>
              <a:t>rasyonalisttir</a:t>
            </a:r>
            <a:r>
              <a:rPr lang="tr-TR" sz="2200" dirty="0"/>
              <a:t>: Bu dünya anlaşılabilir, akla uygun bir dünyadır ve olguların akıl yoluyla kavranmaya elverişli belirli bir düzeni vardır.</a:t>
            </a:r>
          </a:p>
          <a:p>
            <a:pPr algn="just"/>
            <a:r>
              <a:rPr lang="tr-TR" sz="2200" dirty="0" smtClean="0"/>
              <a:t>•</a:t>
            </a:r>
            <a:r>
              <a:rPr lang="tr-TR" sz="2200" b="1" dirty="0" smtClean="0"/>
              <a:t>Bilim </a:t>
            </a:r>
            <a:r>
              <a:rPr lang="tr-TR" sz="2200" b="1" dirty="0" err="1"/>
              <a:t>nedenselcidir</a:t>
            </a:r>
            <a:r>
              <a:rPr lang="tr-TR" sz="2200" b="1" dirty="0"/>
              <a:t>: </a:t>
            </a:r>
            <a:r>
              <a:rPr lang="tr-TR" sz="2200" dirty="0"/>
              <a:t>Her şeyin bir nedeni vardır; doğadaki tüm olgular arasında neden-sonuç ilişkisi </a:t>
            </a:r>
            <a:r>
              <a:rPr lang="tr-TR" sz="2200" dirty="0" smtClean="0"/>
              <a:t>bulunur</a:t>
            </a:r>
            <a:r>
              <a:rPr lang="tr-TR" sz="2200" dirty="0"/>
              <a:t>.</a:t>
            </a:r>
          </a:p>
          <a:p>
            <a:pPr algn="just"/>
            <a:r>
              <a:rPr lang="tr-TR" sz="2200" dirty="0" smtClean="0"/>
              <a:t>•</a:t>
            </a:r>
            <a:r>
              <a:rPr lang="tr-TR" sz="2200" b="1" dirty="0" smtClean="0"/>
              <a:t>Bilim </a:t>
            </a:r>
            <a:r>
              <a:rPr lang="tr-TR" sz="2200" b="1" dirty="0" err="1" smtClean="0"/>
              <a:t>nicelcidir</a:t>
            </a:r>
            <a:r>
              <a:rPr lang="tr-TR" sz="2200" b="1" dirty="0" smtClean="0"/>
              <a:t>: </a:t>
            </a:r>
            <a:r>
              <a:rPr lang="tr-TR" sz="2200" dirty="0" err="1" smtClean="0"/>
              <a:t>Varolan</a:t>
            </a:r>
            <a:r>
              <a:rPr lang="tr-TR" sz="2200" dirty="0" smtClean="0"/>
              <a:t> </a:t>
            </a:r>
            <a:r>
              <a:rPr lang="tr-TR" sz="2200" dirty="0"/>
              <a:t>her şey ölçülebilir.</a:t>
            </a:r>
          </a:p>
          <a:p>
            <a:pPr algn="just"/>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404737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Felsefe ile </a:t>
            </a:r>
            <a:r>
              <a:rPr lang="tr-TR" dirty="0" smtClean="0">
                <a:solidFill>
                  <a:schemeClr val="accent1"/>
                </a:solidFill>
              </a:rPr>
              <a:t>Bilim Arasındaki İlişki </a:t>
            </a:r>
            <a:endParaRPr lang="tr-TR" dirty="0">
              <a:solidFill>
                <a:schemeClr val="accent1"/>
              </a:solidFill>
            </a:endParaRP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smtClean="0"/>
              <a:t>Felsefe </a:t>
            </a:r>
            <a:r>
              <a:rPr lang="tr-TR" sz="2200" dirty="0"/>
              <a:t>de bilim de evreni ve insanı anlama etkinlikleridirler. </a:t>
            </a:r>
            <a:endParaRPr lang="tr-TR" sz="2200" dirty="0" smtClean="0"/>
          </a:p>
          <a:p>
            <a:pPr algn="just">
              <a:buFont typeface="Wingdings" panose="05000000000000000000" pitchFamily="2" charset="2"/>
              <a:buChar char="Ø"/>
            </a:pPr>
            <a:r>
              <a:rPr lang="tr-TR" sz="2200" dirty="0" smtClean="0"/>
              <a:t>Ama </a:t>
            </a:r>
            <a:r>
              <a:rPr lang="tr-TR" sz="2200" dirty="0"/>
              <a:t>bilim bu etkinlik sırasında olgulara yönelirken, felsefe, bilim sonuçlarını da gözeten ve salt düşünsel etkinliğe dayanan çözümleyici ve bireşimci bir girişim olarak görünür. </a:t>
            </a:r>
            <a:endParaRPr lang="tr-TR" sz="2200" dirty="0" smtClean="0"/>
          </a:p>
          <a:p>
            <a:pPr algn="just">
              <a:buFont typeface="Wingdings" panose="05000000000000000000" pitchFamily="2" charset="2"/>
              <a:buChar char="Ø"/>
            </a:pPr>
            <a:r>
              <a:rPr lang="tr-TR" sz="2200" dirty="0" smtClean="0"/>
              <a:t>Felsefe</a:t>
            </a:r>
            <a:r>
              <a:rPr lang="tr-TR" sz="2200" dirty="0"/>
              <a:t>, doğrudan doğruya bilimin konusu olmayan estetik ve ahlak alanları üzerinde bir düşünsel </a:t>
            </a:r>
            <a:r>
              <a:rPr lang="tr-TR" sz="2200" dirty="0" smtClean="0"/>
              <a:t>etkinliği </a:t>
            </a:r>
            <a:r>
              <a:rPr lang="tr-TR" sz="2200" dirty="0"/>
              <a:t>içerdiği gibi, bizzat bilimin kendisini de inceleme konusu yapar</a:t>
            </a:r>
            <a:r>
              <a:rPr lang="tr-TR" sz="2200" dirty="0" smtClean="0"/>
              <a:t>.</a:t>
            </a:r>
          </a:p>
          <a:p>
            <a:pPr algn="just">
              <a:buFont typeface="Wingdings" panose="05000000000000000000" pitchFamily="2" charset="2"/>
              <a:buChar char="Ø"/>
            </a:pPr>
            <a:r>
              <a:rPr lang="tr-TR" sz="2200" dirty="0" smtClean="0"/>
              <a:t>Felsefe </a:t>
            </a:r>
            <a:r>
              <a:rPr lang="tr-TR" sz="2200" dirty="0"/>
              <a:t>ile bilimin ortak ve farklı yönlerini ele almak konunun anlaşılırlığı açısından </a:t>
            </a:r>
            <a:r>
              <a:rPr lang="tr-TR" sz="2200" dirty="0" smtClean="0"/>
              <a:t>gereklidir.</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047081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Felsefe ile Bilim Arasındaki İlişki </a:t>
            </a:r>
            <a:endParaRPr lang="tr-TR" dirty="0"/>
          </a:p>
        </p:txBody>
      </p:sp>
      <p:sp>
        <p:nvSpPr>
          <p:cNvPr id="3" name="İçerik Yer Tutucusu 2"/>
          <p:cNvSpPr>
            <a:spLocks noGrp="1"/>
          </p:cNvSpPr>
          <p:nvPr>
            <p:ph idx="1"/>
          </p:nvPr>
        </p:nvSpPr>
        <p:spPr/>
        <p:txBody>
          <a:bodyPr>
            <a:normAutofit/>
          </a:bodyPr>
          <a:lstStyle/>
          <a:p>
            <a:pPr algn="just"/>
            <a:r>
              <a:rPr lang="tr-TR" sz="2200" b="1" dirty="0"/>
              <a:t>Ortak </a:t>
            </a:r>
            <a:r>
              <a:rPr lang="tr-TR" sz="2200" b="1" dirty="0" smtClean="0"/>
              <a:t>yönler</a:t>
            </a:r>
            <a:r>
              <a:rPr lang="tr-TR" sz="2200" b="1" dirty="0"/>
              <a:t>i</a:t>
            </a:r>
            <a:r>
              <a:rPr lang="tr-TR" sz="2200" b="1" dirty="0" smtClean="0"/>
              <a:t>;</a:t>
            </a:r>
          </a:p>
          <a:p>
            <a:pPr algn="just">
              <a:buFont typeface="Wingdings" panose="05000000000000000000" pitchFamily="2" charset="2"/>
              <a:buChar char="Ø"/>
            </a:pPr>
            <a:r>
              <a:rPr lang="tr-TR" sz="2200" dirty="0"/>
              <a:t>Her ikisi de kesin, güvenilir bir bilgi olan </a:t>
            </a:r>
            <a:r>
              <a:rPr lang="tr-TR" sz="2200" dirty="0" err="1"/>
              <a:t>episteme’yi</a:t>
            </a:r>
            <a:r>
              <a:rPr lang="tr-TR" sz="2200" dirty="0"/>
              <a:t> elde etmeye </a:t>
            </a:r>
            <a:r>
              <a:rPr lang="tr-TR" sz="2200" dirty="0" smtClean="0"/>
              <a:t>çalışırlar</a:t>
            </a:r>
            <a:r>
              <a:rPr lang="tr-TR" sz="2200" dirty="0"/>
              <a:t>.</a:t>
            </a:r>
          </a:p>
          <a:p>
            <a:pPr algn="just">
              <a:buFont typeface="Wingdings" panose="05000000000000000000" pitchFamily="2" charset="2"/>
              <a:buChar char="Ø"/>
            </a:pPr>
            <a:r>
              <a:rPr lang="tr-TR" sz="2200" dirty="0" smtClean="0"/>
              <a:t>Her </a:t>
            </a:r>
            <a:r>
              <a:rPr lang="tr-TR" sz="2200" dirty="0"/>
              <a:t>ikisi de genelde akla (logos) dayanır ve kendilerini akla dayanan nedenlerle haklı kılmaya gayret ederler. </a:t>
            </a:r>
          </a:p>
          <a:p>
            <a:pPr algn="just">
              <a:buFont typeface="Wingdings" panose="05000000000000000000" pitchFamily="2" charset="2"/>
              <a:buChar char="Ø"/>
            </a:pPr>
            <a:r>
              <a:rPr lang="tr-TR" sz="2200" dirty="0" smtClean="0"/>
              <a:t>Her </a:t>
            </a:r>
            <a:r>
              <a:rPr lang="tr-TR" sz="2200" dirty="0"/>
              <a:t>ikisi de bilgiyi elde etmede bilinçli, yöntemli ve sistematik bir yöntem kullanırlar. </a:t>
            </a:r>
          </a:p>
          <a:p>
            <a:pPr algn="just">
              <a:buFont typeface="Wingdings" panose="05000000000000000000" pitchFamily="2" charset="2"/>
              <a:buChar char="Ø"/>
            </a:pPr>
            <a:r>
              <a:rPr lang="tr-TR" sz="2200" dirty="0" smtClean="0"/>
              <a:t>Her </a:t>
            </a:r>
            <a:r>
              <a:rPr lang="tr-TR" sz="2200" dirty="0"/>
              <a:t>ikisi de kavram ve soyutlamalardan hareketle ilke ve yasalara varmaya çalışırlar. </a:t>
            </a:r>
          </a:p>
          <a:p>
            <a:pPr algn="just"/>
            <a:r>
              <a:rPr lang="tr-TR" sz="2200" b="1" dirty="0" smtClean="0"/>
              <a:t>Faklı yönleri;</a:t>
            </a:r>
          </a:p>
          <a:p>
            <a:pPr algn="just">
              <a:buFont typeface="Wingdings" panose="05000000000000000000" pitchFamily="2" charset="2"/>
              <a:buChar char="Ø"/>
            </a:pPr>
            <a:r>
              <a:rPr lang="tr-TR" sz="2200" dirty="0"/>
              <a:t> Bilimsel yöntem, araştırma teknikleri ve bulgular öğretilebilir ve yinelenebilir iken felsefeninkiler özneldir, herkesin üzerinde uzlaşacağı standartlar bulmak zordur.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469058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Felsefe ile Bilim Arasındaki İlişki </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Bilim temelinde teknik oluşturulabilir ama felsefede bu mümkün değildir, o daha ziyade entelektüel bir etkinliktir.</a:t>
            </a:r>
          </a:p>
          <a:p>
            <a:pPr algn="just">
              <a:buFont typeface="Wingdings" panose="05000000000000000000" pitchFamily="2" charset="2"/>
              <a:buChar char="Ø"/>
            </a:pPr>
            <a:r>
              <a:rPr lang="tr-TR" sz="2200" dirty="0" smtClean="0"/>
              <a:t>Felsefe </a:t>
            </a:r>
            <a:r>
              <a:rPr lang="tr-TR" sz="2200" dirty="0"/>
              <a:t>hem olguları hem de değerleri incelerken, bilim yalnızca olguları inceler. </a:t>
            </a:r>
            <a:endParaRPr lang="tr-TR" sz="2200" dirty="0" smtClean="0"/>
          </a:p>
          <a:p>
            <a:pPr algn="just">
              <a:buFont typeface="Wingdings" panose="05000000000000000000" pitchFamily="2" charset="2"/>
              <a:buChar char="Ø"/>
            </a:pPr>
            <a:r>
              <a:rPr lang="tr-TR" sz="2200" dirty="0" smtClean="0"/>
              <a:t>Bilimin kavram ve soyutlamaları felsefeninkine göre daha az geneldir. </a:t>
            </a:r>
          </a:p>
          <a:p>
            <a:pPr algn="just">
              <a:buFont typeface="Wingdings" panose="05000000000000000000" pitchFamily="2" charset="2"/>
              <a:buChar char="Ø"/>
            </a:pPr>
            <a:r>
              <a:rPr lang="tr-TR" sz="2200" dirty="0" smtClean="0"/>
              <a:t>Bilimsel </a:t>
            </a:r>
            <a:r>
              <a:rPr lang="tr-TR" sz="2200" dirty="0"/>
              <a:t>önermelerin doğrulanabilmesine karşılık felsefeninkilerin tutarlılık dışında denetleme imkânı yoktur. </a:t>
            </a:r>
          </a:p>
          <a:p>
            <a:pPr marL="0" indent="0" algn="just">
              <a:buNone/>
            </a:pP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239173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Bilimlerin Tasnifi</a:t>
            </a:r>
            <a:endParaRPr lang="tr-TR" dirty="0">
              <a:solidFill>
                <a:schemeClr val="accent1"/>
              </a:solidFill>
            </a:endParaRPr>
          </a:p>
        </p:txBody>
      </p:sp>
      <p:sp>
        <p:nvSpPr>
          <p:cNvPr id="3" name="İçerik Yer Tutucusu 2"/>
          <p:cNvSpPr>
            <a:spLocks noGrp="1"/>
          </p:cNvSpPr>
          <p:nvPr>
            <p:ph idx="1"/>
          </p:nvPr>
        </p:nvSpPr>
        <p:spPr>
          <a:xfrm>
            <a:off x="1097280" y="1845734"/>
            <a:ext cx="10058400" cy="4555066"/>
          </a:xfrm>
        </p:spPr>
        <p:txBody>
          <a:bodyPr>
            <a:normAutofit lnSpcReduction="10000"/>
          </a:bodyPr>
          <a:lstStyle/>
          <a:p>
            <a:pPr algn="just">
              <a:buFont typeface="Wingdings" panose="05000000000000000000" pitchFamily="2" charset="2"/>
              <a:buChar char="Ø"/>
            </a:pPr>
            <a:r>
              <a:rPr lang="tr-TR" sz="2200" dirty="0"/>
              <a:t>Bilimleri bilgi yöntemleri, konuları ve amaçları bakımından üçe ayırabiliriz: </a:t>
            </a:r>
            <a:r>
              <a:rPr lang="tr-TR" sz="2200" b="1" dirty="0"/>
              <a:t>Formel bilimler, doğa bilimleri ve insan bilimleri</a:t>
            </a:r>
            <a:r>
              <a:rPr lang="tr-TR" sz="2200" dirty="0"/>
              <a:t>. </a:t>
            </a:r>
            <a:endParaRPr lang="tr-TR" sz="2200" dirty="0" smtClean="0"/>
          </a:p>
          <a:p>
            <a:pPr marL="457200" indent="-457200" algn="just">
              <a:buFont typeface="+mj-lt"/>
              <a:buAutoNum type="arabicPeriod"/>
            </a:pPr>
            <a:r>
              <a:rPr lang="tr-TR" sz="2400" b="1" dirty="0" smtClean="0"/>
              <a:t>Formel </a:t>
            </a:r>
            <a:r>
              <a:rPr lang="tr-TR" sz="2400" b="1" dirty="0"/>
              <a:t>(Biçimsel) </a:t>
            </a:r>
            <a:r>
              <a:rPr lang="tr-TR" sz="2400" b="1" dirty="0" smtClean="0"/>
              <a:t>Bilimler </a:t>
            </a:r>
          </a:p>
          <a:p>
            <a:pPr algn="just">
              <a:buFont typeface="Wingdings" panose="05000000000000000000" pitchFamily="2" charset="2"/>
              <a:buChar char="§"/>
            </a:pPr>
            <a:r>
              <a:rPr lang="tr-TR" sz="2200" dirty="0" smtClean="0"/>
              <a:t>Konusunu </a:t>
            </a:r>
            <a:r>
              <a:rPr lang="tr-TR" sz="2200" dirty="0"/>
              <a:t>doğadan almayan; yani duyu deneyinden gelmeyen, buna karşılık duyular üstü ideal bir varlık alanını ele alan bilim dallarına formel bilimler denir. </a:t>
            </a:r>
            <a:endParaRPr lang="tr-TR" sz="2200" dirty="0" smtClean="0"/>
          </a:p>
          <a:p>
            <a:pPr algn="just">
              <a:buFont typeface="Wingdings" panose="05000000000000000000" pitchFamily="2" charset="2"/>
              <a:buChar char="§"/>
            </a:pPr>
            <a:r>
              <a:rPr lang="tr-TR" sz="2200" dirty="0" smtClean="0"/>
              <a:t>Duyular </a:t>
            </a:r>
            <a:r>
              <a:rPr lang="tr-TR" sz="2200" dirty="0"/>
              <a:t>alanının ötesinde kalan düşünce alanını ya da tasarlanan varlık alanını incelediği için formel bilimlere ideal bilimler de denir. </a:t>
            </a:r>
            <a:endParaRPr lang="tr-TR" sz="2200" dirty="0" smtClean="0"/>
          </a:p>
          <a:p>
            <a:pPr algn="just">
              <a:buFont typeface="Wingdings" panose="05000000000000000000" pitchFamily="2" charset="2"/>
              <a:buChar char="§"/>
            </a:pPr>
            <a:r>
              <a:rPr lang="tr-TR" sz="2200" dirty="0" smtClean="0"/>
              <a:t>Matematik </a:t>
            </a:r>
            <a:r>
              <a:rPr lang="tr-TR" sz="2200" dirty="0"/>
              <a:t>ve mantık bu tür bilimlerdir. Her iki bilimin incelediği varlık alanı düşünceye veya tasarıma aittir. Örneğin, matematiğin bir öğesi olan rakam “</a:t>
            </a:r>
            <a:r>
              <a:rPr lang="tr-TR" sz="2200" dirty="0" err="1"/>
              <a:t>bir”i</a:t>
            </a:r>
            <a:r>
              <a:rPr lang="tr-TR" sz="2200" dirty="0"/>
              <a:t> doğada bulmak olanaksızdır. Yine mantığın bir önermesini doğada değil, düşüncede veya zihinde bulmaktayız. </a:t>
            </a:r>
            <a:endParaRPr lang="tr-TR" sz="2200" dirty="0" smtClean="0"/>
          </a:p>
          <a:p>
            <a:pPr algn="just">
              <a:buFont typeface="Wingdings" panose="05000000000000000000" pitchFamily="2" charset="2"/>
              <a:buChar char="§"/>
            </a:pPr>
            <a:r>
              <a:rPr lang="tr-TR" sz="2200" dirty="0" smtClean="0"/>
              <a:t>Görüldüğü </a:t>
            </a:r>
            <a:r>
              <a:rPr lang="tr-TR" sz="2200" dirty="0"/>
              <a:t>gibi, formel bilimler konusu bakımından hem doğa bilimlerinden hem de insan bilimlerinden farklıdır.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197589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Bilimlerin Tasnifi</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sz="2200" dirty="0"/>
              <a:t>Formel bilimlerin incelediği alandaki varlıklar doğa ve insan bilimlerinin aksine, zaman ve mekânda yer almazlar. Örneğin, “2+2=4” gibi bir matematik ifadesi zaman ve mekâna bağlı değildir. </a:t>
            </a:r>
            <a:endParaRPr lang="tr-TR" sz="2200" dirty="0" smtClean="0"/>
          </a:p>
          <a:p>
            <a:pPr algn="just">
              <a:buFont typeface="Wingdings" panose="05000000000000000000" pitchFamily="2" charset="2"/>
              <a:buChar char="§"/>
            </a:pPr>
            <a:r>
              <a:rPr lang="tr-TR" sz="2200" dirty="0" smtClean="0"/>
              <a:t>Mantığın </a:t>
            </a:r>
            <a:r>
              <a:rPr lang="tr-TR" sz="2200" dirty="0"/>
              <a:t>geçerli çıkarımları da zaman ve mekâna bağlı olmadan daima geçerlidirler. Çünkü hem matematik hem de mantık </a:t>
            </a:r>
            <a:r>
              <a:rPr lang="tr-TR" sz="2200" b="1" dirty="0" err="1"/>
              <a:t>tümdengelimsel</a:t>
            </a:r>
            <a:r>
              <a:rPr lang="tr-TR" sz="2200" dirty="0"/>
              <a:t> çıkarımları kullanırlar. </a:t>
            </a:r>
            <a:endParaRPr lang="tr-TR" sz="2200" dirty="0" smtClean="0"/>
          </a:p>
          <a:p>
            <a:pPr algn="just">
              <a:buFont typeface="Wingdings" panose="05000000000000000000" pitchFamily="2" charset="2"/>
              <a:buChar char="§"/>
            </a:pPr>
            <a:r>
              <a:rPr lang="tr-TR" sz="2200" dirty="0" smtClean="0"/>
              <a:t>Formel </a:t>
            </a:r>
            <a:r>
              <a:rPr lang="tr-TR" sz="2200" dirty="0"/>
              <a:t>bilimlerin yöntemi, bir düşünme yöntemi olan </a:t>
            </a:r>
            <a:r>
              <a:rPr lang="tr-TR" sz="2200" b="1" dirty="0"/>
              <a:t>tümdengelimdir. </a:t>
            </a:r>
            <a:r>
              <a:rPr lang="tr-TR" sz="2200" dirty="0"/>
              <a:t>Buna karşılık </a:t>
            </a:r>
            <a:r>
              <a:rPr lang="tr-TR" sz="2200" b="1" dirty="0"/>
              <a:t>doğa ve insan bilimleri çoğunlukla deney, gözlem ve tümevarım </a:t>
            </a:r>
            <a:r>
              <a:rPr lang="tr-TR" sz="2200" dirty="0"/>
              <a:t>yöntemlerini kullanırlar. </a:t>
            </a:r>
            <a:endParaRPr lang="tr-TR" sz="2200" dirty="0" smtClean="0"/>
          </a:p>
          <a:p>
            <a:pPr algn="just">
              <a:buFont typeface="Wingdings" panose="05000000000000000000" pitchFamily="2" charset="2"/>
              <a:buChar char="§"/>
            </a:pPr>
            <a:r>
              <a:rPr lang="tr-TR" sz="2200" dirty="0"/>
              <a:t>Formel bilimler, sembolleri kullanarak kendilerini ifade ettikleri için aynı zamanda bir ideal; yani yapay bir anlatım biçimine de sahiptirler. Bu nedenle diğer bilimlere göre en nesnel bilgi türleridir.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932393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Bilimlerin Tasnifi</a:t>
            </a:r>
            <a:endParaRPr lang="tr-TR" dirty="0"/>
          </a:p>
        </p:txBody>
      </p:sp>
      <p:sp>
        <p:nvSpPr>
          <p:cNvPr id="3" name="İçerik Yer Tutucusu 2"/>
          <p:cNvSpPr>
            <a:spLocks noGrp="1"/>
          </p:cNvSpPr>
          <p:nvPr>
            <p:ph idx="1"/>
          </p:nvPr>
        </p:nvSpPr>
        <p:spPr/>
        <p:txBody>
          <a:bodyPr>
            <a:normAutofit lnSpcReduction="10000"/>
          </a:bodyPr>
          <a:lstStyle/>
          <a:p>
            <a:pPr marL="457200" indent="-457200">
              <a:buFont typeface="+mj-lt"/>
              <a:buAutoNum type="arabicPeriod" startAt="2"/>
            </a:pPr>
            <a:r>
              <a:rPr lang="tr-TR" sz="2400" b="1" dirty="0" smtClean="0"/>
              <a:t>Doğa Bilimleri </a:t>
            </a:r>
          </a:p>
          <a:p>
            <a:pPr algn="just">
              <a:buFont typeface="Wingdings" panose="05000000000000000000" pitchFamily="2" charset="2"/>
              <a:buChar char="§"/>
            </a:pPr>
            <a:r>
              <a:rPr lang="tr-TR" sz="2200" dirty="0" smtClean="0"/>
              <a:t>Formel </a:t>
            </a:r>
            <a:r>
              <a:rPr lang="tr-TR" sz="2200" dirty="0"/>
              <a:t>bilimlerin tersine, reel dünyada var olan varlıkların bilgisini inceleyen bilim dalına doğa bilimleri denir. Konu alanı reel varlık alanı olan doğa bilimleri, kendi içinde </a:t>
            </a:r>
            <a:r>
              <a:rPr lang="tr-TR" sz="2200" b="1" dirty="0"/>
              <a:t>fizik bilimleri, yer bilimleri ve yaşam bilimleri</a:t>
            </a:r>
            <a:r>
              <a:rPr lang="tr-TR" sz="2200" dirty="0"/>
              <a:t> olmak üzere üçe </a:t>
            </a:r>
            <a:r>
              <a:rPr lang="tr-TR" sz="2200" dirty="0" smtClean="0"/>
              <a:t>ayrılır</a:t>
            </a:r>
            <a:r>
              <a:rPr lang="tr-TR" sz="2200" dirty="0"/>
              <a:t>:</a:t>
            </a:r>
            <a:r>
              <a:rPr lang="tr-TR" sz="2200" dirty="0" smtClean="0"/>
              <a:t> </a:t>
            </a:r>
            <a:endParaRPr lang="tr-TR" sz="2200" dirty="0"/>
          </a:p>
          <a:p>
            <a:pPr lvl="1" algn="just">
              <a:buFont typeface="Courier New" panose="02070309020205020404" pitchFamily="49" charset="0"/>
              <a:buChar char="o"/>
            </a:pPr>
            <a:r>
              <a:rPr lang="tr-TR" sz="2200" b="1" dirty="0"/>
              <a:t>Fizik bilimleri</a:t>
            </a:r>
            <a:r>
              <a:rPr lang="tr-TR" sz="2200" dirty="0"/>
              <a:t>, doğa bilimleri içindeki varlıkları birçok açıdan ele alınarak, onlar hakkında olgusal, tümel ve doğru bilgiler verirler. Fizik, maddeyi, hareketi ve enerjiyi; kimya maddenin yapısını, bileşenlerini, özelliklerini ve değişimlerini; astronomi gezegenleri, yıldızları kısaca uzaya inceler. </a:t>
            </a:r>
          </a:p>
          <a:p>
            <a:pPr lvl="1" algn="just">
              <a:buFont typeface="Courier New" panose="02070309020205020404" pitchFamily="49" charset="0"/>
              <a:buChar char="o"/>
            </a:pPr>
            <a:r>
              <a:rPr lang="tr-TR" sz="2200" b="1" dirty="0"/>
              <a:t>Yer bilimleri</a:t>
            </a:r>
            <a:r>
              <a:rPr lang="tr-TR" sz="2200" dirty="0"/>
              <a:t>, jeoloji, meteoroloji ve oşinografi(deniz bilimleri), mineraloji ve paleontoloji(fosil bilimi); </a:t>
            </a:r>
            <a:r>
              <a:rPr lang="tr-TR" sz="2200" b="1" dirty="0"/>
              <a:t>yaşam </a:t>
            </a:r>
            <a:r>
              <a:rPr lang="tr-TR" sz="2200" b="1" dirty="0" smtClean="0"/>
              <a:t>bilimleri</a:t>
            </a:r>
            <a:r>
              <a:rPr lang="tr-TR" sz="2200" dirty="0" smtClean="0"/>
              <a:t> </a:t>
            </a:r>
            <a:r>
              <a:rPr lang="tr-TR" sz="2200" dirty="0"/>
              <a:t>biyoloji ve tıp </a:t>
            </a:r>
            <a:r>
              <a:rPr lang="tr-TR" sz="2200" dirty="0" smtClean="0"/>
              <a:t>bilimidir.</a:t>
            </a:r>
          </a:p>
          <a:p>
            <a:pPr algn="just">
              <a:buFont typeface="Wingdings" panose="05000000000000000000" pitchFamily="2" charset="2"/>
              <a:buChar char="§"/>
            </a:pPr>
            <a:r>
              <a:rPr lang="tr-TR" sz="2200" dirty="0" smtClean="0"/>
              <a:t>Doğa </a:t>
            </a:r>
            <a:r>
              <a:rPr lang="tr-TR" sz="2200" dirty="0"/>
              <a:t>bilimlerinin temel özelliği, olgusal ve deneysel oluşlarıdır. Bu özelliği bu bilimlerin reel varlık alanı hakkında bilgi vermelerinden kaynaklanır.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38846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7947660" cy="1450757"/>
          </a:xfrm>
        </p:spPr>
        <p:txBody>
          <a:bodyPr>
            <a:normAutofit/>
          </a:bodyPr>
          <a:lstStyle/>
          <a:p>
            <a:r>
              <a:rPr lang="tr-TR" sz="4000" dirty="0">
                <a:solidFill>
                  <a:srgbClr val="00B0F0"/>
                </a:solidFill>
              </a:rPr>
              <a:t>İNSAN HAKLARININ TARİHİ VE HUKUKİ GELİŞİMİ</a:t>
            </a:r>
          </a:p>
        </p:txBody>
      </p:sp>
      <p:sp>
        <p:nvSpPr>
          <p:cNvPr id="3" name="İçerik Yer Tutucusu 2"/>
          <p:cNvSpPr>
            <a:spLocks noGrp="1"/>
          </p:cNvSpPr>
          <p:nvPr>
            <p:ph idx="1"/>
          </p:nvPr>
        </p:nvSpPr>
        <p:spPr>
          <a:xfrm>
            <a:off x="1097280" y="1815254"/>
            <a:ext cx="10058400" cy="4631266"/>
          </a:xfrm>
        </p:spPr>
        <p:txBody>
          <a:bodyPr>
            <a:normAutofit lnSpcReduction="10000"/>
          </a:bodyPr>
          <a:lstStyle/>
          <a:p>
            <a:pPr algn="just">
              <a:buFont typeface="Wingdings" panose="05000000000000000000" pitchFamily="2" charset="2"/>
              <a:buChar char="Ø"/>
            </a:pPr>
            <a:r>
              <a:rPr lang="tr-TR" sz="2200" dirty="0"/>
              <a:t>İnsan hakları, uzun bir tarihî arka plana sahiptir. İnsanlar, haklarına sahip çıkmak için çetin bir mücadele vermişler ve insan haklarını evrensel bir değer haline getirmişlerdir. </a:t>
            </a:r>
            <a:endParaRPr lang="tr-TR" sz="2200" dirty="0" smtClean="0"/>
          </a:p>
          <a:p>
            <a:pPr algn="just">
              <a:buFont typeface="Wingdings" panose="05000000000000000000" pitchFamily="2" charset="2"/>
              <a:buChar char="Ø"/>
            </a:pPr>
            <a:r>
              <a:rPr lang="tr-TR" sz="2200" dirty="0" smtClean="0"/>
              <a:t>İnsan </a:t>
            </a:r>
            <a:r>
              <a:rPr lang="tr-TR" sz="2200" dirty="0"/>
              <a:t>hakları düşüncesinin köklerini çok eskilere götürebilmek mümkün olmakla birlikte bugün anlaşılan şekliyle insan hakları modern bir olgudur ve bunun gelişmesindeki en önemli katkıyı İngiliz filozof </a:t>
            </a:r>
            <a:r>
              <a:rPr lang="tr-TR" sz="2200" b="1" dirty="0"/>
              <a:t>John Locke </a:t>
            </a:r>
            <a:r>
              <a:rPr lang="tr-TR" sz="2200" dirty="0"/>
              <a:t>yapmıştır. </a:t>
            </a:r>
            <a:endParaRPr lang="tr-TR" sz="2200" dirty="0" smtClean="0"/>
          </a:p>
          <a:p>
            <a:pPr algn="just">
              <a:buFont typeface="Wingdings" panose="05000000000000000000" pitchFamily="2" charset="2"/>
              <a:buChar char="Ø"/>
            </a:pPr>
            <a:r>
              <a:rPr lang="tr-TR" sz="2200" b="1" dirty="0" err="1" smtClean="0"/>
              <a:t>Locke’</a:t>
            </a:r>
            <a:r>
              <a:rPr lang="tr-TR" sz="2200" dirty="0" err="1" smtClean="0"/>
              <a:t>un</a:t>
            </a:r>
            <a:r>
              <a:rPr lang="tr-TR" sz="2200" dirty="0" smtClean="0"/>
              <a:t> </a:t>
            </a:r>
            <a:r>
              <a:rPr lang="tr-TR" sz="2200" dirty="0"/>
              <a:t>düşünceleri kısa sürede siyasi ve hukuki hayata tesir etmiş, Amerikan ve Fransız Devrimlerinden sonra yayınlanan özgürlük ve hak bildirilerinin ruhunu oluşturmuştur.</a:t>
            </a:r>
          </a:p>
          <a:p>
            <a:pPr algn="just">
              <a:buFont typeface="Wingdings" panose="05000000000000000000" pitchFamily="2" charset="2"/>
              <a:buChar char="Ø"/>
            </a:pPr>
            <a:r>
              <a:rPr lang="tr-TR" sz="2200" dirty="0"/>
              <a:t>19. yüzyılda işçi sınıfının güçlenmesiyle birlikte, insan hakları anlayışında da önemli bir değişiklik olmuştur. </a:t>
            </a:r>
            <a:endParaRPr lang="tr-TR" sz="2200" dirty="0" smtClean="0"/>
          </a:p>
          <a:p>
            <a:pPr algn="just">
              <a:buFont typeface="Wingdings" panose="05000000000000000000" pitchFamily="2" charset="2"/>
              <a:buChar char="Ø"/>
            </a:pPr>
            <a:r>
              <a:rPr lang="tr-TR" sz="2200" dirty="0" smtClean="0"/>
              <a:t>Hakları </a:t>
            </a:r>
            <a:r>
              <a:rPr lang="tr-TR" sz="2200" dirty="0"/>
              <a:t>tanımanın yeterli olmadığını, hakları hayata geçirmek için devletin üstüne düşenleri yapması gerektiğini savunan bir düşünce giderek güç kazanmış, bunun sonucunda insan haklarının </a:t>
            </a:r>
            <a:r>
              <a:rPr lang="tr-TR" dirty="0"/>
              <a:t>kapsamı genişlemiş ve bu haklar devletlerin anayasalarında yer almaya başlamıştır. </a:t>
            </a:r>
          </a:p>
          <a:p>
            <a:pPr algn="just">
              <a:buFont typeface="Wingdings" panose="05000000000000000000" pitchFamily="2" charset="2"/>
              <a:buChar char="Ø"/>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4940" y="272975"/>
            <a:ext cx="2263140" cy="1464385"/>
          </a:xfrm>
          <a:prstGeom prst="rect">
            <a:avLst/>
          </a:prstGeom>
        </p:spPr>
      </p:pic>
    </p:spTree>
    <p:extLst>
      <p:ext uri="{BB962C8B-B14F-4D97-AF65-F5344CB8AC3E}">
        <p14:creationId xmlns:p14="http://schemas.microsoft.com/office/powerpoint/2010/main" val="23864445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Bilimlerin Tasnifi</a:t>
            </a:r>
            <a:endParaRPr lang="tr-TR" dirty="0"/>
          </a:p>
        </p:txBody>
      </p:sp>
      <p:sp>
        <p:nvSpPr>
          <p:cNvPr id="3" name="İçerik Yer Tutucusu 2"/>
          <p:cNvSpPr>
            <a:spLocks noGrp="1"/>
          </p:cNvSpPr>
          <p:nvPr>
            <p:ph idx="1"/>
          </p:nvPr>
        </p:nvSpPr>
        <p:spPr/>
        <p:txBody>
          <a:bodyPr>
            <a:normAutofit lnSpcReduction="10000"/>
          </a:bodyPr>
          <a:lstStyle/>
          <a:p>
            <a:pPr algn="just">
              <a:buFont typeface="Wingdings" panose="05000000000000000000" pitchFamily="2" charset="2"/>
              <a:buChar char="§"/>
            </a:pPr>
            <a:r>
              <a:rPr lang="tr-TR" sz="2200" dirty="0"/>
              <a:t>Nedensellik ilkesi doğa bilimlerinin genel, kesin, tümel ve doğru yasalara erişmesinin en önemli temelidir. </a:t>
            </a:r>
            <a:endParaRPr lang="tr-TR" sz="2200" dirty="0" smtClean="0"/>
          </a:p>
          <a:p>
            <a:pPr algn="just">
              <a:buFont typeface="Wingdings" panose="05000000000000000000" pitchFamily="2" charset="2"/>
              <a:buChar char="§"/>
            </a:pPr>
            <a:r>
              <a:rPr lang="tr-TR" sz="2200" dirty="0" smtClean="0"/>
              <a:t>Doğa </a:t>
            </a:r>
            <a:r>
              <a:rPr lang="tr-TR" sz="2200" dirty="0"/>
              <a:t>bilimleri, doğada egemen olan yasalara varmayı kendine amaç edinmiştir. Çünkü doğadaki varlıklar, bir düzen içinde aynı yasalara göre hareket etmektedirler. Bu yasalar bulunur ve açıklanırsa doğadaki varlıkların ne olduğunu anlayabiliriz. </a:t>
            </a:r>
            <a:endParaRPr lang="tr-TR" sz="2200" dirty="0" smtClean="0"/>
          </a:p>
          <a:p>
            <a:pPr algn="just">
              <a:buFont typeface="Wingdings" panose="05000000000000000000" pitchFamily="2" charset="2"/>
              <a:buChar char="§"/>
            </a:pPr>
            <a:r>
              <a:rPr lang="tr-TR" sz="2200" dirty="0" smtClean="0"/>
              <a:t>Bu </a:t>
            </a:r>
            <a:r>
              <a:rPr lang="tr-TR" sz="2200" dirty="0"/>
              <a:t>amaç doğrultusunda, doğa bilimcileri olgular üzerine deney ve gözlem yaparlar. Buldukları yargıları </a:t>
            </a:r>
            <a:r>
              <a:rPr lang="tr-TR" sz="2200" b="1" dirty="0"/>
              <a:t>tümevarım</a:t>
            </a:r>
            <a:r>
              <a:rPr lang="tr-TR" sz="2200" dirty="0"/>
              <a:t> yöntemiyle genelleyip yasaları elde ederler. </a:t>
            </a:r>
            <a:endParaRPr lang="tr-TR" sz="2200" dirty="0" smtClean="0"/>
          </a:p>
          <a:p>
            <a:pPr marL="0" indent="0" algn="just">
              <a:buNone/>
            </a:pPr>
            <a:r>
              <a:rPr lang="tr-TR" sz="2400" b="1" dirty="0" smtClean="0">
                <a:solidFill>
                  <a:schemeClr val="accent1"/>
                </a:solidFill>
              </a:rPr>
              <a:t>3.  </a:t>
            </a:r>
            <a:r>
              <a:rPr lang="tr-TR" sz="2400" b="1" dirty="0" smtClean="0"/>
              <a:t>İnsan Bilimleri </a:t>
            </a:r>
          </a:p>
          <a:p>
            <a:pPr algn="just">
              <a:buFont typeface="Wingdings" panose="05000000000000000000" pitchFamily="2" charset="2"/>
              <a:buChar char="§"/>
            </a:pPr>
            <a:r>
              <a:rPr lang="tr-TR" sz="2200" dirty="0" smtClean="0"/>
              <a:t>İnsanı </a:t>
            </a:r>
            <a:r>
              <a:rPr lang="tr-TR" sz="2200" dirty="0"/>
              <a:t>değişik boyutlarıyla inceleyen bilgi türüne insan bilimleri adı verilir. İnsan bilimleri, antropoloji, sosyoloji, psikoloji, siyaset bilimi, dil bilimi ve tarih gibi insanı kendisine konu yapan bilimlerden oluşur.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063803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Bilimlerin Tasnifi</a:t>
            </a:r>
            <a:endParaRPr lang="tr-TR" dirty="0"/>
          </a:p>
        </p:txBody>
      </p:sp>
      <p:sp>
        <p:nvSpPr>
          <p:cNvPr id="3" name="İçerik Yer Tutucusu 2"/>
          <p:cNvSpPr>
            <a:spLocks noGrp="1"/>
          </p:cNvSpPr>
          <p:nvPr>
            <p:ph idx="1"/>
          </p:nvPr>
        </p:nvSpPr>
        <p:spPr>
          <a:xfrm>
            <a:off x="1097280" y="1845733"/>
            <a:ext cx="10058400" cy="4396271"/>
          </a:xfrm>
        </p:spPr>
        <p:txBody>
          <a:bodyPr>
            <a:normAutofit/>
          </a:bodyPr>
          <a:lstStyle/>
          <a:p>
            <a:pPr algn="just">
              <a:buFont typeface="Wingdings" panose="05000000000000000000" pitchFamily="2" charset="2"/>
              <a:buChar char="§"/>
            </a:pPr>
            <a:r>
              <a:rPr lang="tr-TR" sz="2200" dirty="0"/>
              <a:t>Tüm insan bilimleri insanı geçmişi, şimdisi veya geleceği bakımından ele aldığı gibi, onu kültür yapan, toplum oluşturan, tarih yapan, siyaset yapan ve dil oluşturan varlık olarak ele alıp inceleyebilir. </a:t>
            </a:r>
            <a:endParaRPr lang="tr-TR" sz="2200" dirty="0" smtClean="0"/>
          </a:p>
          <a:p>
            <a:pPr algn="just">
              <a:buFont typeface="Wingdings" panose="05000000000000000000" pitchFamily="2" charset="2"/>
              <a:buChar char="§"/>
            </a:pPr>
            <a:r>
              <a:rPr lang="tr-TR" sz="2200" dirty="0" smtClean="0"/>
              <a:t>Kısaca bu </a:t>
            </a:r>
            <a:r>
              <a:rPr lang="tr-TR" sz="2200" dirty="0"/>
              <a:t>bilimler, insanın yapıp ettikleriyle ve ne yapacaklarıyla ilgilenirler.</a:t>
            </a:r>
          </a:p>
          <a:p>
            <a:pPr algn="just">
              <a:buFont typeface="Wingdings" panose="05000000000000000000" pitchFamily="2" charset="2"/>
              <a:buChar char="§"/>
            </a:pPr>
            <a:r>
              <a:rPr lang="tr-TR" sz="2200" dirty="0"/>
              <a:t>İnsan bilimlerinin konusu insan olduğu için, doğa bilimlerinde olduğu gibi kesin yasalara varamazlar; çünkü insan doğadaki cansız varlıklarda bulunan sabit ve genel yasalara bağlı hareket etmez. </a:t>
            </a:r>
            <a:endParaRPr lang="tr-TR" sz="2200" dirty="0" smtClean="0"/>
          </a:p>
          <a:p>
            <a:pPr algn="just">
              <a:buFont typeface="Wingdings" panose="05000000000000000000" pitchFamily="2" charset="2"/>
              <a:buChar char="§"/>
            </a:pPr>
            <a:r>
              <a:rPr lang="tr-TR" sz="2200" dirty="0"/>
              <a:t>Nedensellik ve genel-geçer yasalar, insan bilimlerinde tam bir karşılık bulamazlar. Bu nedenle, insan bilimlerinin amacı genel-geçer yasalara varmak yerine, insanın yapıp ettiklerini anlamaktır. </a:t>
            </a:r>
            <a:endParaRPr lang="tr-TR" sz="2200" dirty="0" smtClean="0"/>
          </a:p>
          <a:p>
            <a:pPr algn="just">
              <a:buFont typeface="Wingdings" panose="05000000000000000000" pitchFamily="2" charset="2"/>
              <a:buChar char="§"/>
            </a:pPr>
            <a:r>
              <a:rPr lang="tr-TR" sz="2200" dirty="0" smtClean="0"/>
              <a:t>İnsan </a:t>
            </a:r>
            <a:r>
              <a:rPr lang="tr-TR" sz="2200" dirty="0"/>
              <a:t>bilimleri, açıklama yöntemi yerine anlama yöntemini kullanırlar.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399648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Bilimin Yöntemi</a:t>
            </a:r>
            <a:endParaRPr lang="tr-TR" dirty="0">
              <a:solidFill>
                <a:schemeClr val="accent1"/>
              </a:solidFill>
            </a:endParaRPr>
          </a:p>
        </p:txBody>
      </p:sp>
      <p:sp>
        <p:nvSpPr>
          <p:cNvPr id="3" name="İçerik Yer Tutucusu 2"/>
          <p:cNvSpPr>
            <a:spLocks noGrp="1"/>
          </p:cNvSpPr>
          <p:nvPr>
            <p:ph idx="1"/>
          </p:nvPr>
        </p:nvSpPr>
        <p:spPr>
          <a:xfrm>
            <a:off x="1097280" y="1845733"/>
            <a:ext cx="10058400" cy="4396272"/>
          </a:xfrm>
        </p:spPr>
        <p:txBody>
          <a:bodyPr>
            <a:normAutofit/>
          </a:bodyPr>
          <a:lstStyle/>
          <a:p>
            <a:pPr algn="just">
              <a:buFont typeface="Wingdings" panose="05000000000000000000" pitchFamily="2" charset="2"/>
              <a:buChar char="Ø"/>
            </a:pPr>
            <a:r>
              <a:rPr lang="tr-TR" sz="2200" dirty="0"/>
              <a:t>Bilimin yöntemine bilimsel yöntem denir. </a:t>
            </a:r>
            <a:endParaRPr lang="tr-TR" sz="2200" dirty="0" smtClean="0"/>
          </a:p>
          <a:p>
            <a:pPr algn="just">
              <a:buFont typeface="Wingdings" panose="05000000000000000000" pitchFamily="2" charset="2"/>
              <a:buChar char="Ø"/>
            </a:pPr>
            <a:r>
              <a:rPr lang="tr-TR" sz="2200" dirty="0" smtClean="0"/>
              <a:t>Bilimsel </a:t>
            </a:r>
            <a:r>
              <a:rPr lang="tr-TR" sz="2200" dirty="0"/>
              <a:t>yöntem, bilim insanlarının bilimin konusuna giren olgulara ilişkin bilimsel bilgi üretmek ve bu olguları açıklamak amacıyla yaptıkları işlemlerin tümünden oluşur. </a:t>
            </a:r>
            <a:endParaRPr lang="tr-TR" sz="2200" dirty="0" smtClean="0"/>
          </a:p>
          <a:p>
            <a:pPr algn="just">
              <a:buFont typeface="Wingdings" panose="05000000000000000000" pitchFamily="2" charset="2"/>
              <a:buChar char="Ø"/>
            </a:pPr>
            <a:r>
              <a:rPr lang="tr-TR" sz="2200" dirty="0" smtClean="0"/>
              <a:t>Bu </a:t>
            </a:r>
            <a:r>
              <a:rPr lang="tr-TR" sz="2200" dirty="0"/>
              <a:t>işlemler fiziksel ile düşünsel işlemlere ayrılabilir. Başka bir ifadeyle </a:t>
            </a:r>
            <a:r>
              <a:rPr lang="tr-TR" sz="2200" b="1" dirty="0"/>
              <a:t>olgusal süreç </a:t>
            </a:r>
            <a:r>
              <a:rPr lang="tr-TR" sz="2200" dirty="0"/>
              <a:t>ve </a:t>
            </a:r>
            <a:r>
              <a:rPr lang="tr-TR" sz="2200" b="1" dirty="0"/>
              <a:t>kuramsal süreç </a:t>
            </a:r>
            <a:r>
              <a:rPr lang="tr-TR" sz="2200" dirty="0"/>
              <a:t>olarak ifade </a:t>
            </a:r>
            <a:r>
              <a:rPr lang="tr-TR" sz="2200" dirty="0" smtClean="0"/>
              <a:t>edilebilir.</a:t>
            </a:r>
          </a:p>
          <a:p>
            <a:pPr marL="457200" indent="-457200" algn="just">
              <a:buFont typeface="+mj-lt"/>
              <a:buAutoNum type="arabicPeriod"/>
            </a:pPr>
            <a:r>
              <a:rPr lang="tr-TR" sz="2200" b="1" dirty="0" smtClean="0"/>
              <a:t>Olgusal </a:t>
            </a:r>
            <a:r>
              <a:rPr lang="tr-TR" sz="2200" b="1" dirty="0"/>
              <a:t>Süreç (Betimleme): </a:t>
            </a:r>
            <a:endParaRPr lang="tr-TR" sz="2200" b="1" dirty="0" smtClean="0"/>
          </a:p>
          <a:p>
            <a:pPr algn="just">
              <a:buFont typeface="Wingdings" panose="05000000000000000000" pitchFamily="2" charset="2"/>
              <a:buChar char="Ø"/>
            </a:pPr>
            <a:r>
              <a:rPr lang="tr-TR" sz="2200" dirty="0"/>
              <a:t>Bilimsel yöntemin ilk aşamasında evren hakkında, yani olgular hakkında betimleme işi yaparız. </a:t>
            </a:r>
            <a:endParaRPr lang="tr-TR" sz="2200" dirty="0" smtClean="0"/>
          </a:p>
          <a:p>
            <a:pPr algn="just">
              <a:buFont typeface="Wingdings" panose="05000000000000000000" pitchFamily="2" charset="2"/>
              <a:buChar char="Ø"/>
            </a:pPr>
            <a:r>
              <a:rPr lang="tr-TR" sz="2200" dirty="0" smtClean="0"/>
              <a:t>Bilimde </a:t>
            </a:r>
            <a:r>
              <a:rPr lang="tr-TR" sz="2200" dirty="0"/>
              <a:t>olgu kavramı farklı anlaşılsa da, genelde olgu doğrudan veya dolaylı olarak algılanabilen nesnel gerçekliktir. Betimleme doğrudan doğruya olguları gözlemleyerek ve sınıflayarak belli gruplar altında toplamaktır.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1371" y="178230"/>
            <a:ext cx="2651760" cy="1559130"/>
          </a:xfrm>
          <a:prstGeom prst="rect">
            <a:avLst/>
          </a:prstGeom>
        </p:spPr>
      </p:pic>
    </p:spTree>
    <p:extLst>
      <p:ext uri="{BB962C8B-B14F-4D97-AF65-F5344CB8AC3E}">
        <p14:creationId xmlns:p14="http://schemas.microsoft.com/office/powerpoint/2010/main" val="1588279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Yöntemi</a:t>
            </a:r>
            <a:endParaRPr lang="tr-TR" dirty="0"/>
          </a:p>
        </p:txBody>
      </p:sp>
      <p:sp>
        <p:nvSpPr>
          <p:cNvPr id="3" name="İçerik Yer Tutucusu 2"/>
          <p:cNvSpPr>
            <a:spLocks noGrp="1"/>
          </p:cNvSpPr>
          <p:nvPr>
            <p:ph idx="1"/>
          </p:nvPr>
        </p:nvSpPr>
        <p:spPr>
          <a:xfrm>
            <a:off x="1097280" y="1845733"/>
            <a:ext cx="10058400" cy="4396271"/>
          </a:xfrm>
        </p:spPr>
        <p:txBody>
          <a:bodyPr>
            <a:normAutofit lnSpcReduction="10000"/>
          </a:bodyPr>
          <a:lstStyle/>
          <a:p>
            <a:pPr algn="just">
              <a:buFont typeface="Wingdings" panose="05000000000000000000" pitchFamily="2" charset="2"/>
              <a:buChar char="Ø"/>
            </a:pPr>
            <a:r>
              <a:rPr lang="tr-TR" sz="2200" dirty="0" smtClean="0"/>
              <a:t>Betimlemenin araçları şunlardır:</a:t>
            </a:r>
          </a:p>
          <a:p>
            <a:pPr marL="457200" indent="-457200" algn="just">
              <a:buFont typeface="+mj-lt"/>
              <a:buAutoNum type="alphaLcPeriod"/>
            </a:pPr>
            <a:r>
              <a:rPr lang="tr-TR" sz="2200" b="1" dirty="0" smtClean="0"/>
              <a:t>Gözlem</a:t>
            </a:r>
            <a:r>
              <a:rPr lang="tr-TR" sz="2200" b="1" dirty="0"/>
              <a:t>:</a:t>
            </a:r>
            <a:r>
              <a:rPr lang="tr-TR" sz="2200" dirty="0"/>
              <a:t> Bilimsel araştırma konusu olan varlık alanında, yani olgu alanında geçen olayları araştırılan probleme göre, belli grup veya sınıf altında toplamaktır. Burada gözleyen pasiftir. Pasif olmasına karşın yaptığı gözlemde bilinçlidir; çünkü toplayacağı verileri belli bir amaç ve problem için gözler. Olgu ve olaylara müdahale etmez. </a:t>
            </a:r>
            <a:endParaRPr lang="tr-TR" sz="2200" dirty="0" smtClean="0"/>
          </a:p>
          <a:p>
            <a:pPr marL="457200" indent="-457200" algn="just">
              <a:buFont typeface="+mj-lt"/>
              <a:buAutoNum type="alphaLcPeriod"/>
            </a:pPr>
            <a:r>
              <a:rPr lang="tr-TR" sz="2200" b="1" dirty="0" smtClean="0"/>
              <a:t>Deney</a:t>
            </a:r>
            <a:r>
              <a:rPr lang="tr-TR" sz="2200" b="1" dirty="0"/>
              <a:t>:</a:t>
            </a:r>
            <a:r>
              <a:rPr lang="tr-TR" sz="2200" dirty="0"/>
              <a:t> Bilimsel yöntemin ilk aşaması olan betimlemenin ikinci adımı deneydir. Gözlemden farklı olarak, deneyde deney yapan bilim insanı aktiftir ve belli amaçlar için önceden belirlediği olguları laboratuvar veya doğal olmayan bir ortamda bir araya getirerek, olgularda gözlemek istediğini gerçekleştirir. Gözlem doğal ortamda olurken, deney yapay ortamda yapılır. </a:t>
            </a:r>
            <a:endParaRPr lang="tr-TR" sz="2200" dirty="0" smtClean="0"/>
          </a:p>
          <a:p>
            <a:pPr marL="457200" indent="-457200" algn="just">
              <a:buFont typeface="+mj-lt"/>
              <a:buAutoNum type="alphaLcPeriod"/>
            </a:pPr>
            <a:r>
              <a:rPr lang="tr-TR" sz="2200" b="1" dirty="0" smtClean="0"/>
              <a:t>Ölçme:</a:t>
            </a:r>
            <a:r>
              <a:rPr lang="tr-TR" sz="2200" dirty="0" smtClean="0"/>
              <a:t> Bilimsel </a:t>
            </a:r>
            <a:r>
              <a:rPr lang="tr-TR" sz="2200" dirty="0"/>
              <a:t>yöntemin olgusal aşamasının son adımı, gözlem ve deneyin sonuçlarının tekrar olguya dönülerek doğrulamasını sağlama işlemidir. Bu doğrulamaya ölçme adı verilir. Ölçme, gözlem ve deneyin herkes tarafından geçerli olmasını sağlar.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874393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Yöntemi</a:t>
            </a:r>
            <a:endParaRPr lang="tr-TR" dirty="0"/>
          </a:p>
        </p:txBody>
      </p:sp>
      <p:sp>
        <p:nvSpPr>
          <p:cNvPr id="3" name="İçerik Yer Tutucusu 2"/>
          <p:cNvSpPr>
            <a:spLocks noGrp="1"/>
          </p:cNvSpPr>
          <p:nvPr>
            <p:ph idx="1"/>
          </p:nvPr>
        </p:nvSpPr>
        <p:spPr>
          <a:xfrm>
            <a:off x="1097280" y="1845733"/>
            <a:ext cx="10058400" cy="4396271"/>
          </a:xfrm>
        </p:spPr>
        <p:txBody>
          <a:bodyPr>
            <a:normAutofit/>
          </a:bodyPr>
          <a:lstStyle/>
          <a:p>
            <a:pPr marL="457200" indent="-457200" algn="just">
              <a:buFont typeface="+mj-lt"/>
              <a:buAutoNum type="arabicPeriod" startAt="2"/>
            </a:pPr>
            <a:r>
              <a:rPr lang="tr-TR" sz="2200" b="1" dirty="0" smtClean="0"/>
              <a:t>Kuramsal </a:t>
            </a:r>
            <a:r>
              <a:rPr lang="tr-TR" sz="2200" b="1" dirty="0"/>
              <a:t>Süreç (Açıklama): </a:t>
            </a:r>
            <a:endParaRPr lang="tr-TR" sz="2200" b="1" dirty="0" smtClean="0"/>
          </a:p>
          <a:p>
            <a:pPr algn="just">
              <a:buFont typeface="Wingdings" panose="05000000000000000000" pitchFamily="2" charset="2"/>
              <a:buChar char="Ø"/>
            </a:pPr>
            <a:r>
              <a:rPr lang="tr-TR" sz="2200" dirty="0" smtClean="0"/>
              <a:t>Bilimsel </a:t>
            </a:r>
            <a:r>
              <a:rPr lang="tr-TR" sz="2200" dirty="0"/>
              <a:t>yöntemle elde edilen bilimsel bilgi, olgusal içerikle başlar; fakat olgusal içerikle sona ermez. </a:t>
            </a:r>
            <a:endParaRPr lang="tr-TR" sz="2200" dirty="0" smtClean="0"/>
          </a:p>
          <a:p>
            <a:pPr algn="just">
              <a:buFont typeface="Wingdings" panose="05000000000000000000" pitchFamily="2" charset="2"/>
              <a:buChar char="Ø"/>
            </a:pPr>
            <a:r>
              <a:rPr lang="tr-TR" sz="2200" dirty="0" smtClean="0"/>
              <a:t>Olgusal </a:t>
            </a:r>
            <a:r>
              <a:rPr lang="tr-TR" sz="2200" dirty="0"/>
              <a:t>olanın mantıksal ve ussal olanla düzenlenip açıklanması gerekir. Bu nedenle kuramsal süreci oluşturan açıklama aşaması, betimleme üzerinde yükselen daha üst bir işlemdir; çünkü açıklama, ussal, dizgesel, kuramsal ve sistematiktir. </a:t>
            </a:r>
            <a:endParaRPr lang="tr-TR" sz="2200" dirty="0" smtClean="0"/>
          </a:p>
          <a:p>
            <a:pPr algn="just">
              <a:buFont typeface="Wingdings" panose="05000000000000000000" pitchFamily="2" charset="2"/>
              <a:buChar char="Ø"/>
            </a:pPr>
            <a:r>
              <a:rPr lang="tr-TR" sz="2200" dirty="0" smtClean="0"/>
              <a:t>Betimlemede </a:t>
            </a:r>
            <a:r>
              <a:rPr lang="tr-TR" sz="2200" dirty="0"/>
              <a:t>yalnızca olgusal süreç tasvir edilirken, açıklamada olgunun oluş süreci değil, niçin öyle olduğu gösterilir. </a:t>
            </a:r>
            <a:endParaRPr lang="tr-TR" sz="2200" dirty="0" smtClean="0"/>
          </a:p>
          <a:p>
            <a:pPr algn="just">
              <a:buFont typeface="Wingdings" panose="05000000000000000000" pitchFamily="2" charset="2"/>
              <a:buChar char="Ø"/>
            </a:pPr>
            <a:r>
              <a:rPr lang="tr-TR" sz="2200" dirty="0"/>
              <a:t>Betimleme yapmak için olgu sürecinin içinde yer almak yeterli iken, açıklama yapmak, yani olguların nedenlerini açığa çıkartabilmek için olguların dışına çıkarak, başka olgularla bağlantılarını incelemek gerekmektedir.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9345986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Yöntemi</a:t>
            </a:r>
            <a:endParaRPr lang="tr-TR" dirty="0"/>
          </a:p>
        </p:txBody>
      </p:sp>
      <p:sp>
        <p:nvSpPr>
          <p:cNvPr id="3" name="İçerik Yer Tutucusu 2"/>
          <p:cNvSpPr>
            <a:spLocks noGrp="1"/>
          </p:cNvSpPr>
          <p:nvPr>
            <p:ph idx="1"/>
          </p:nvPr>
        </p:nvSpPr>
        <p:spPr>
          <a:xfrm>
            <a:off x="1097280" y="1845733"/>
            <a:ext cx="10058400" cy="4396271"/>
          </a:xfrm>
        </p:spPr>
        <p:txBody>
          <a:bodyPr>
            <a:normAutofit lnSpcReduction="10000"/>
          </a:bodyPr>
          <a:lstStyle/>
          <a:p>
            <a:pPr algn="just">
              <a:buFont typeface="Wingdings" panose="05000000000000000000" pitchFamily="2" charset="2"/>
              <a:buChar char="Ø"/>
            </a:pPr>
            <a:r>
              <a:rPr lang="tr-TR" sz="2200" dirty="0" smtClean="0"/>
              <a:t>Bilimsel açıklama bazı adımlarla gerçekleşir. Bunlar:</a:t>
            </a:r>
          </a:p>
          <a:p>
            <a:pPr algn="just"/>
            <a:r>
              <a:rPr lang="tr-TR" sz="2200" b="1" dirty="0" smtClean="0"/>
              <a:t>1. Hipotez (varsayım): </a:t>
            </a:r>
            <a:r>
              <a:rPr lang="tr-TR" sz="2200" dirty="0" smtClean="0"/>
              <a:t>Hipotezler, olgular veya olgular arası ilişkileri açıklamak için kurulan açıklama taslağı, yani varsayımdır. Hipotezler doğru veya yanlış olabilir; çünkü onlar olguların nedenlerini açıklamak için kabul edilen varsayımlardır.</a:t>
            </a:r>
          </a:p>
          <a:p>
            <a:pPr algn="just"/>
            <a:r>
              <a:rPr lang="tr-TR" sz="2200" b="1" dirty="0" smtClean="0"/>
              <a:t>2. Kuram: </a:t>
            </a:r>
            <a:r>
              <a:rPr lang="tr-TR" sz="2200" dirty="0"/>
              <a:t>H</a:t>
            </a:r>
            <a:r>
              <a:rPr lang="tr-TR" sz="2200" dirty="0" smtClean="0"/>
              <a:t>ipotezler </a:t>
            </a:r>
            <a:r>
              <a:rPr lang="tr-TR" sz="2200" dirty="0"/>
              <a:t>gözlem ve deney aracılığıyla sınanır veya test edilir. Sınamada veya testte başarılı olan hipotezler, araştırılan olgunun nedenini veren doğru açıklama olarak kabul edilir. Gözlem ve deneyle doğrulanmış hipotez artık hipotez değildir; o, artık bir bilimsel kuram olmuştur. O halde </a:t>
            </a:r>
            <a:r>
              <a:rPr lang="tr-TR" sz="2200" i="1" dirty="0"/>
              <a:t>kuram, doğrulanmış hipotezlerdir</a:t>
            </a:r>
            <a:r>
              <a:rPr lang="tr-TR" sz="2200" dirty="0"/>
              <a:t>.</a:t>
            </a:r>
          </a:p>
          <a:p>
            <a:pPr algn="just"/>
            <a:r>
              <a:rPr lang="tr-TR" sz="2200" b="1" dirty="0" smtClean="0"/>
              <a:t>3. Yasa</a:t>
            </a:r>
            <a:r>
              <a:rPr lang="tr-TR" sz="2200" b="1" dirty="0"/>
              <a:t>: </a:t>
            </a:r>
            <a:r>
              <a:rPr lang="tr-TR" sz="2200" dirty="0"/>
              <a:t>Doğrulanmış hipotezlerden oluşmuş kuramlar, artık birer bilimsel buluşturlar. Bilimsel buluşları ortaya koymak için yapılan işleme doğrulama denir. Her bilimsel buluş, tek tek olguları değil, olgular sınıfını açıkladığı için onlar birer yasa haline gelirler. O halde, olguların nedenlerini genel ve kavramsal olarak açıklayan her doğru kuram bir bilimsel yasadır.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9716164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Yöntemi</a:t>
            </a:r>
            <a:endParaRPr lang="tr-TR" dirty="0"/>
          </a:p>
        </p:txBody>
      </p:sp>
      <p:sp>
        <p:nvSpPr>
          <p:cNvPr id="3" name="İçerik Yer Tutucusu 2"/>
          <p:cNvSpPr>
            <a:spLocks noGrp="1"/>
          </p:cNvSpPr>
          <p:nvPr>
            <p:ph idx="1"/>
          </p:nvPr>
        </p:nvSpPr>
        <p:spPr/>
        <p:txBody>
          <a:bodyPr>
            <a:normAutofit/>
          </a:bodyPr>
          <a:lstStyle/>
          <a:p>
            <a:pPr algn="just"/>
            <a:r>
              <a:rPr lang="tr-TR" sz="2200" b="1" dirty="0" smtClean="0"/>
              <a:t>4. Ön </a:t>
            </a:r>
            <a:r>
              <a:rPr lang="tr-TR" sz="2200" b="1" dirty="0"/>
              <a:t>deyi: </a:t>
            </a:r>
            <a:r>
              <a:rPr lang="tr-TR" sz="2200" dirty="0"/>
              <a:t>Olgular arasındaki ilişkilerden veya bu ilişkileri dile getiren genellemelerden (yasalardan) yararlanarak, henüz olmamış bir olguyu önceden kestirmektir. O halde ön deyi, doğrulanmış bilimsel yasalara dayanarak, henüz olmamış olguların nasıl olacağını önceden tahmin etme işlemidir. Örneğin, astronomi ve fizik yasalarından yararlanarak gelecekteki ilk güneş veya ay tutulmasını önceden kestirme işlemi bir ön deyide bulunmaktır.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015986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Yöntemi</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smtClean="0"/>
              <a:t>Bilimsel </a:t>
            </a:r>
            <a:r>
              <a:rPr lang="tr-TR" sz="2200" dirty="0"/>
              <a:t>açıklamada </a:t>
            </a:r>
            <a:r>
              <a:rPr lang="tr-TR" sz="2200" dirty="0" err="1"/>
              <a:t>tümdengelimsel</a:t>
            </a:r>
            <a:r>
              <a:rPr lang="tr-TR" sz="2200" dirty="0"/>
              <a:t> ve </a:t>
            </a:r>
            <a:r>
              <a:rPr lang="tr-TR" sz="2200" dirty="0" err="1"/>
              <a:t>tümevarımsal</a:t>
            </a:r>
            <a:r>
              <a:rPr lang="tr-TR" sz="2200" dirty="0"/>
              <a:t> çıkarıma yer vererek bilimsel yöntemin uygulanabilirliği </a:t>
            </a:r>
            <a:r>
              <a:rPr lang="tr-TR" sz="2200" dirty="0" smtClean="0"/>
              <a:t>sağlanabilir</a:t>
            </a:r>
            <a:r>
              <a:rPr lang="tr-TR" sz="2200" dirty="0"/>
              <a:t>. Bu yöntemleri şu şekilde açıklayabiliriz</a:t>
            </a:r>
            <a:r>
              <a:rPr lang="tr-TR" sz="2200" dirty="0" smtClean="0"/>
              <a:t>:</a:t>
            </a:r>
          </a:p>
          <a:p>
            <a:pPr marL="0" indent="0" algn="just">
              <a:buNone/>
            </a:pPr>
            <a:r>
              <a:rPr lang="tr-TR" sz="2200" b="1" dirty="0"/>
              <a:t>TÜMDENGELİM</a:t>
            </a:r>
          </a:p>
          <a:p>
            <a:pPr marL="0" indent="0" algn="just">
              <a:buNone/>
            </a:pPr>
            <a:r>
              <a:rPr lang="tr-TR" sz="2200" dirty="0" smtClean="0"/>
              <a:t>1. Geçerli </a:t>
            </a:r>
            <a:r>
              <a:rPr lang="tr-TR" sz="2200" dirty="0"/>
              <a:t>bir </a:t>
            </a:r>
            <a:r>
              <a:rPr lang="tr-TR" sz="2200" dirty="0" err="1"/>
              <a:t>tümdengelimsel</a:t>
            </a:r>
            <a:r>
              <a:rPr lang="tr-TR" sz="2200" dirty="0"/>
              <a:t> çıkarım bilgi-arttıran bir çıkarım değildir. Başka bir deyişle, sonucunun ifade ettiği bilgi zaten öncüllerinde bulunur.</a:t>
            </a:r>
          </a:p>
          <a:p>
            <a:pPr marL="0" indent="0" algn="just">
              <a:buNone/>
            </a:pPr>
            <a:r>
              <a:rPr lang="tr-TR" sz="2200" dirty="0" smtClean="0"/>
              <a:t>2. Öncülleri </a:t>
            </a:r>
            <a:r>
              <a:rPr lang="tr-TR" sz="2200" dirty="0"/>
              <a:t>doğru ise, sonucu zorunlu olarak doğrudur.</a:t>
            </a:r>
          </a:p>
          <a:p>
            <a:pPr marL="0" indent="0" algn="just">
              <a:buNone/>
            </a:pPr>
            <a:r>
              <a:rPr lang="tr-TR" sz="2200" dirty="0" smtClean="0"/>
              <a:t>3. Öncüllerini </a:t>
            </a:r>
            <a:r>
              <a:rPr lang="tr-TR" sz="2200" dirty="0"/>
              <a:t>değiştirmeden yeni bir öncül eklediğimizde çıkarımın geçerliliği değişmez. (</a:t>
            </a:r>
            <a:r>
              <a:rPr lang="tr-TR" sz="2200" dirty="0" err="1"/>
              <a:t>Monotonik</a:t>
            </a:r>
            <a:r>
              <a:rPr lang="tr-TR" sz="2200" dirty="0"/>
              <a:t>-olma özelliği)</a:t>
            </a:r>
          </a:p>
          <a:p>
            <a:pPr marL="0" indent="0" algn="just">
              <a:buNone/>
            </a:pPr>
            <a:r>
              <a:rPr lang="tr-TR" sz="2200" dirty="0" smtClean="0"/>
              <a:t>4. </a:t>
            </a:r>
            <a:r>
              <a:rPr lang="tr-TR" sz="2200" dirty="0" err="1" smtClean="0"/>
              <a:t>Tümdengelimsel</a:t>
            </a:r>
            <a:r>
              <a:rPr lang="tr-TR" sz="2200" dirty="0" smtClean="0"/>
              <a:t> </a:t>
            </a:r>
            <a:r>
              <a:rPr lang="tr-TR" sz="2200" dirty="0"/>
              <a:t>geçerlilik dereceli değildir; </a:t>
            </a:r>
            <a:r>
              <a:rPr lang="tr-TR" sz="2200" dirty="0" err="1"/>
              <a:t>tümdengelimsel</a:t>
            </a:r>
            <a:r>
              <a:rPr lang="tr-TR" sz="2200" dirty="0"/>
              <a:t> çıkarım ya tamamen geçerlidir ya da tamamen geçersizdir.</a:t>
            </a:r>
          </a:p>
          <a:p>
            <a:pPr algn="just">
              <a:buFont typeface="Wingdings" panose="05000000000000000000" pitchFamily="2" charset="2"/>
              <a:buChar char="Ø"/>
            </a:pP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141973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Bilimin Yöntemi</a:t>
            </a:r>
            <a:endParaRPr lang="tr-TR" dirty="0"/>
          </a:p>
        </p:txBody>
      </p:sp>
      <p:sp>
        <p:nvSpPr>
          <p:cNvPr id="3" name="İçerik Yer Tutucusu 2"/>
          <p:cNvSpPr>
            <a:spLocks noGrp="1"/>
          </p:cNvSpPr>
          <p:nvPr>
            <p:ph idx="1"/>
          </p:nvPr>
        </p:nvSpPr>
        <p:spPr/>
        <p:txBody>
          <a:bodyPr>
            <a:noAutofit/>
          </a:bodyPr>
          <a:lstStyle/>
          <a:p>
            <a:pPr algn="just"/>
            <a:r>
              <a:rPr lang="tr-TR" sz="2200" b="1" dirty="0"/>
              <a:t>TÜMEVARIM</a:t>
            </a:r>
          </a:p>
          <a:p>
            <a:pPr algn="just"/>
            <a:r>
              <a:rPr lang="tr-TR" sz="2200" dirty="0" smtClean="0"/>
              <a:t>1. Geçerli </a:t>
            </a:r>
            <a:r>
              <a:rPr lang="tr-TR" sz="2200" dirty="0"/>
              <a:t>bir </a:t>
            </a:r>
            <a:r>
              <a:rPr lang="tr-TR" sz="2200" dirty="0" err="1"/>
              <a:t>tümevarımsal</a:t>
            </a:r>
            <a:r>
              <a:rPr lang="tr-TR" sz="2200" dirty="0"/>
              <a:t> çıkarım bilgi-arttıran bir çıkarımdır. Başka bir deyişle, sonucunun ifade ettiği bilgi öncüllerinde bulunan bilginin daha fazlasını içerir.</a:t>
            </a:r>
          </a:p>
          <a:p>
            <a:pPr algn="just"/>
            <a:r>
              <a:rPr lang="tr-TR" sz="2200" dirty="0" smtClean="0"/>
              <a:t>2. Geçerli </a:t>
            </a:r>
            <a:r>
              <a:rPr lang="tr-TR" sz="2200" dirty="0"/>
              <a:t>bir </a:t>
            </a:r>
            <a:r>
              <a:rPr lang="tr-TR" sz="2200" dirty="0" err="1"/>
              <a:t>tümevarımsal</a:t>
            </a:r>
            <a:r>
              <a:rPr lang="tr-TR" sz="2200" dirty="0"/>
              <a:t> çıkarımın öncülleri doğru olup sonucu yanlış olabilir. Başka bir deyişle, sonucunun doğruluğu öncüllerinin doğruluğundan zorunlu olarak türetilemez.</a:t>
            </a:r>
          </a:p>
          <a:p>
            <a:pPr algn="just"/>
            <a:r>
              <a:rPr lang="tr-TR" sz="2200" dirty="0" smtClean="0"/>
              <a:t>3. Yeni </a:t>
            </a:r>
            <a:r>
              <a:rPr lang="tr-TR" sz="2200" dirty="0"/>
              <a:t>öncüllerin eklenmesi </a:t>
            </a:r>
            <a:r>
              <a:rPr lang="tr-TR" sz="2200" dirty="0" err="1"/>
              <a:t>tümevarımsal</a:t>
            </a:r>
            <a:r>
              <a:rPr lang="tr-TR" sz="2200" dirty="0"/>
              <a:t> çıkarımın geçerliliğini tamamen değiştirebilir. (</a:t>
            </a:r>
            <a:r>
              <a:rPr lang="tr-TR" sz="2200" dirty="0" err="1"/>
              <a:t>Monotonik</a:t>
            </a:r>
            <a:r>
              <a:rPr lang="tr-TR" sz="2200" dirty="0"/>
              <a:t>-olmama özelliği)</a:t>
            </a:r>
          </a:p>
          <a:p>
            <a:pPr algn="just"/>
            <a:r>
              <a:rPr lang="tr-TR" sz="2200" dirty="0" smtClean="0"/>
              <a:t>4. </a:t>
            </a:r>
            <a:r>
              <a:rPr lang="tr-TR" sz="2200" dirty="0" err="1" smtClean="0"/>
              <a:t>Tümevarımsal</a:t>
            </a:r>
            <a:r>
              <a:rPr lang="tr-TR" sz="2200" dirty="0" smtClean="0"/>
              <a:t> </a:t>
            </a:r>
            <a:r>
              <a:rPr lang="tr-TR" sz="2200" dirty="0"/>
              <a:t>çıkarım derecelidir. Başka bir deyişle öncülleri, sonucunu değişik derecelerde destekler. Bazı </a:t>
            </a:r>
            <a:r>
              <a:rPr lang="tr-TR" sz="2200" dirty="0" err="1"/>
              <a:t>tümevarımsal</a:t>
            </a:r>
            <a:r>
              <a:rPr lang="tr-TR" sz="2200" dirty="0"/>
              <a:t> çıkarımların öncülleri sonucunu daha fazla desteklerken, diğer bazılarının öncülleri sonucunu daha az destekler.</a:t>
            </a:r>
          </a:p>
          <a:p>
            <a:pPr algn="just"/>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543821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B0F0"/>
                </a:solidFill>
              </a:rPr>
              <a:t>BÖLÜM-10: </a:t>
            </a:r>
            <a:r>
              <a:rPr lang="tr-TR" dirty="0" smtClean="0">
                <a:solidFill>
                  <a:srgbClr val="00B0F0"/>
                </a:solidFill>
              </a:rPr>
              <a:t>NEDEN </a:t>
            </a:r>
            <a:r>
              <a:rPr lang="tr-TR" dirty="0" smtClean="0">
                <a:solidFill>
                  <a:srgbClr val="00B0F0"/>
                </a:solidFill>
              </a:rPr>
              <a:t>İKTİSAT?</a:t>
            </a:r>
            <a:endParaRPr lang="tr-TR" dirty="0">
              <a:solidFill>
                <a:srgbClr val="00B0F0"/>
              </a:solidFill>
            </a:endParaRPr>
          </a:p>
        </p:txBody>
      </p:sp>
      <p:sp>
        <p:nvSpPr>
          <p:cNvPr id="3" name="İçerik Yer Tutucusu 2"/>
          <p:cNvSpPr>
            <a:spLocks noGrp="1"/>
          </p:cNvSpPr>
          <p:nvPr>
            <p:ph idx="1"/>
          </p:nvPr>
        </p:nvSpPr>
        <p:spPr/>
        <p:txBody>
          <a:bodyPr>
            <a:noAutofit/>
          </a:bodyPr>
          <a:lstStyle/>
          <a:p>
            <a:pPr algn="just"/>
            <a:r>
              <a:rPr lang="tr-TR" dirty="0" smtClean="0"/>
              <a:t>İnsanın </a:t>
            </a:r>
            <a:r>
              <a:rPr lang="tr-TR" dirty="0"/>
              <a:t>yaşamını sürdürebilmesi için maddi ihtiyaçlarının ve isteklerinin karşılanması gerekir. Sağlık, eğitim, güvenlik ve ulaşım gibi temel hizmetlerin yanı sıra, insanın en temel maddi ihtiyaçları yiyecek, giyecek ve barınmadır. İnsanın otomobil, beyaz eşya, bilgisayar sahibi olma; sinemaya ve tiyatroya gitme; kitap ve gazete satın alma; tatil yapma gibi maddi istekleri de vardır. İnsanın maddi ihtiyaçlarını ve isteklerini karşılamak için mal ve hizmetler üretilmektedir. İnsan, üretilmiş mal ve hizmetleri tüketerek maddi yaşamını sürdüren bir varlıktır. Mal ve hizmetlerin üretimi, bölüşümü ve tüketimi toplumsal yaşamın ekonomi alanını oluşturmaktadır. </a:t>
            </a:r>
          </a:p>
          <a:p>
            <a:pPr algn="just"/>
            <a:r>
              <a:rPr lang="tr-TR" dirty="0" smtClean="0"/>
              <a:t>Piyasa</a:t>
            </a:r>
            <a:r>
              <a:rPr lang="tr-TR" dirty="0"/>
              <a:t>, ürettikleri mal ve hizmetleri satarak kâr etmeye çabalayan üreticiler ile ihtiyaç ve isteklerini karşılamaya çabalayan tüketicileri alışveriş için bir araya getiren, mal ve hizmetlerin üreticilerden tüketicilere doğru akışını sağlayan ekonomik bir kurumdur.</a:t>
            </a:r>
          </a:p>
          <a:p>
            <a:pPr algn="just"/>
            <a:r>
              <a:rPr lang="tr-TR" dirty="0"/>
              <a:t>Devlet ise vergi toplayarak, kamusal hizmetler sağlayarak, piyasa süreçlerini düzenleyip denetleyerek, ekonomik kalkınmaya yönelik politikalar tasarlayıp uygulayarak, yoksulluğu ve sosyoekonomik eşitsizlikleri azaltıcı önlemler alarak ekonominin işleyişini ve toplumsal gelişmeyi etkileyebilen siyasal bir kurumdur.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4183" y="120830"/>
            <a:ext cx="2120537" cy="1590403"/>
          </a:xfrm>
          <a:prstGeom prst="rect">
            <a:avLst/>
          </a:prstGeom>
        </p:spPr>
      </p:pic>
    </p:spTree>
    <p:extLst>
      <p:ext uri="{BB962C8B-B14F-4D97-AF65-F5344CB8AC3E}">
        <p14:creationId xmlns:p14="http://schemas.microsoft.com/office/powerpoint/2010/main" val="251510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solidFill>
                  <a:srgbClr val="00B0F0"/>
                </a:solidFill>
              </a:rPr>
              <a:t>İNSAN HAKLARININ TARİHİ VE HUKUKİ GELİŞİMİ</a:t>
            </a:r>
            <a:endParaRPr lang="tr-TR" sz="4000" dirty="0"/>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Ø"/>
            </a:pPr>
            <a:r>
              <a:rPr lang="tr-TR" sz="2200" dirty="0"/>
              <a:t>Birinci ve İkinci Dünya Savaşlarında yaşananlar, insan haklarının korunması ve geliştirilmesi için yalnızca ulusal düzeydeki yapılanmaların yeterli olmadığını ortaya çıkarmıştır. </a:t>
            </a:r>
            <a:endParaRPr lang="tr-TR" sz="2200" dirty="0" smtClean="0"/>
          </a:p>
          <a:p>
            <a:pPr algn="just">
              <a:buFont typeface="Wingdings" panose="05000000000000000000" pitchFamily="2" charset="2"/>
              <a:buChar char="Ø"/>
            </a:pPr>
            <a:r>
              <a:rPr lang="tr-TR" sz="2200" dirty="0" smtClean="0"/>
              <a:t>Bugün </a:t>
            </a:r>
            <a:r>
              <a:rPr lang="tr-TR" sz="2200" dirty="0"/>
              <a:t>itibariyle insan haklarını korumak ve geliştirmek için evrensel, bölgesel ve ulusal düzeyde olmak üzere </a:t>
            </a:r>
            <a:r>
              <a:rPr lang="tr-TR" sz="2200" b="1" dirty="0"/>
              <a:t>üç farklı mekanizmanın </a:t>
            </a:r>
            <a:r>
              <a:rPr lang="tr-TR" sz="2200" dirty="0"/>
              <a:t>oluştuğunu söylemek mümkündür</a:t>
            </a:r>
            <a:r>
              <a:rPr lang="tr-TR" sz="2200" dirty="0" smtClean="0"/>
              <a:t>:</a:t>
            </a:r>
          </a:p>
          <a:p>
            <a:pPr marL="457200" indent="-457200" algn="just">
              <a:buFont typeface="+mj-lt"/>
              <a:buAutoNum type="arabicPeriod"/>
            </a:pPr>
            <a:r>
              <a:rPr lang="tr-TR" sz="2200" b="1" dirty="0"/>
              <a:t>Evrensel Düzey: </a:t>
            </a:r>
            <a:endParaRPr lang="tr-TR" sz="2200" b="1" dirty="0" smtClean="0"/>
          </a:p>
          <a:p>
            <a:pPr marL="0" indent="0" algn="just">
              <a:buNone/>
            </a:pPr>
            <a:r>
              <a:rPr lang="tr-TR" sz="2200" dirty="0" smtClean="0"/>
              <a:t>	-Birleşmiş Milletler (</a:t>
            </a:r>
            <a:r>
              <a:rPr lang="tr-TR" sz="2200" b="1" dirty="0" smtClean="0"/>
              <a:t>BM</a:t>
            </a:r>
            <a:r>
              <a:rPr lang="tr-TR" sz="2200" dirty="0" smtClean="0"/>
              <a:t>) </a:t>
            </a:r>
            <a:r>
              <a:rPr lang="tr-TR" sz="2200" dirty="0"/>
              <a:t>İnsan Hakları Komisyonu’nun hazırladığı </a:t>
            </a:r>
            <a:r>
              <a:rPr lang="tr-TR" sz="2200" b="1" dirty="0"/>
              <a:t>İnsan Hakları Evrensel Bildirisi 1948 yılında</a:t>
            </a:r>
            <a:r>
              <a:rPr lang="tr-TR" sz="2200" dirty="0"/>
              <a:t> Birleşmiş Milletler Genel Kurulu’nda kabul edilmiştir. </a:t>
            </a:r>
            <a:endParaRPr lang="tr-TR" sz="2200" dirty="0" smtClean="0"/>
          </a:p>
          <a:p>
            <a:pPr marL="0" indent="0" algn="just">
              <a:buNone/>
            </a:pPr>
            <a:r>
              <a:rPr lang="tr-TR" sz="2200" dirty="0" smtClean="0"/>
              <a:t>	-Belge</a:t>
            </a:r>
            <a:r>
              <a:rPr lang="tr-TR" sz="2200" dirty="0"/>
              <a:t>, otuz maddeden oluşmasına rağmen ilân ettiği haklar daha çok Batı’nın önem verdiği medenî ve siyasî haklardır. Ekonomik, kültürel ve sosyal haklar sosyalist bloka verilen bir </a:t>
            </a:r>
            <a:r>
              <a:rPr lang="tr-TR" sz="2200" dirty="0" err="1"/>
              <a:t>tâviz</a:t>
            </a:r>
            <a:r>
              <a:rPr lang="tr-TR" sz="2200" dirty="0"/>
              <a:t> sonucu belgeye konulmuştur.</a:t>
            </a:r>
          </a:p>
        </p:txBody>
      </p:sp>
    </p:spTree>
    <p:extLst>
      <p:ext uri="{BB962C8B-B14F-4D97-AF65-F5344CB8AC3E}">
        <p14:creationId xmlns:p14="http://schemas.microsoft.com/office/powerpoint/2010/main" val="13848764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İktisat Nedir?</a:t>
            </a:r>
            <a:endParaRPr lang="tr-TR" dirty="0">
              <a:solidFill>
                <a:schemeClr val="accent1"/>
              </a:solidFill>
            </a:endParaRPr>
          </a:p>
        </p:txBody>
      </p:sp>
      <p:sp>
        <p:nvSpPr>
          <p:cNvPr id="3" name="İçerik Yer Tutucusu 2"/>
          <p:cNvSpPr>
            <a:spLocks noGrp="1"/>
          </p:cNvSpPr>
          <p:nvPr>
            <p:ph idx="1"/>
          </p:nvPr>
        </p:nvSpPr>
        <p:spPr/>
        <p:txBody>
          <a:bodyPr/>
          <a:lstStyle/>
          <a:p>
            <a:pPr algn="just">
              <a:buFont typeface="Wingdings" panose="05000000000000000000" pitchFamily="2" charset="2"/>
              <a:buChar char="Ø"/>
            </a:pPr>
            <a:r>
              <a:rPr lang="tr-TR" dirty="0"/>
              <a:t>İktisat; ekonominin işleyişini, piyasa süreçlerini, devletin ekonomiye etkilerini ve piyasaya müdahalelerini inceleyen hem sosyal, hem de teknik bir bilimdir. Tüm bu işleyişi, süreçleri, etkileri ve müdahaleleri anlayabilmek için iktisat biliminde gerek kurumsal ve tarihsel çözümleme çerçeveleri, gerekse teorik ve uygulamalı modeller kullanılmaktadır. Bu nedenle, "iktisat okuryazarlığı" hem kurumsal ve tarihsel, hem de teorik ve uygulamalı bir bilimsel altyapı edinmeyi gerektirir.    </a:t>
            </a:r>
          </a:p>
          <a:p>
            <a:pPr algn="just">
              <a:buFont typeface="Wingdings" panose="05000000000000000000" pitchFamily="2" charset="2"/>
              <a:buChar char="Ø"/>
            </a:pPr>
            <a:r>
              <a:rPr lang="tr-TR" dirty="0"/>
              <a:t> </a:t>
            </a:r>
            <a:r>
              <a:rPr lang="tr-TR" dirty="0" smtClean="0"/>
              <a:t>İktisatta </a:t>
            </a:r>
            <a:r>
              <a:rPr lang="tr-TR" dirty="0"/>
              <a:t>ekonomi, devlet ve toplum arasındaki karmaşık kurumsal etkileşimleri uzun dönemli ve kapsamlı bir bakış açısıyla inceleyebilmek için tarihsel çözümlemelerden ve karşılaştırmalardan yararlanılmaktadır. Teorik ve uygulamalı iktisatta ise, gerçek dünyanın karmaşıklığını anlamayı kolaylaştırmak amacıyla, basitleştirici varsayımlar içeren matematiksel modeller oluşturulmakta ve bu modellerin geçerliliğinin gerçek veri kümeleri kullanarak sınanmasını sağlayan istatistiksel yöntemler kullanılmaktadır.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4501034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İktisat Nedir?</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dirty="0"/>
              <a:t>Çoğulcu ve işlevsel bir iktisat müfredatında, iktisat teorisi öğretiminin tarihsel ve kurumsal bakış açılarıyla ve siyasal iktisadi yaklaşımlarla daha yoğun desteklenmesi gerektiği görüşü, son yıllarda giderek daha çok dile getirilmeye başlamıştır.  </a:t>
            </a:r>
          </a:p>
          <a:p>
            <a:pPr algn="just"/>
            <a:r>
              <a:rPr lang="tr-TR" dirty="0"/>
              <a:t>Matematiksel modellerden ve istatistiksel yöntemlerden yaygın olarak yararlanan iktisat teorisi iki ana bölümden oluşur:</a:t>
            </a:r>
          </a:p>
          <a:p>
            <a:pPr algn="just"/>
            <a:r>
              <a:rPr lang="tr-TR" dirty="0"/>
              <a:t>1) Üretici ve tüketici birimlerin (firmaların ve hane halklarının) iktisadi seçimlerini bireysel veya sektörel düzeyde inceleyen ve devletin piyasaya yönelik politikalarının bu iktisadi seçimleri nasıl etkilediğini araştıran </a:t>
            </a:r>
            <a:r>
              <a:rPr lang="tr-TR" b="1" dirty="0" err="1"/>
              <a:t>mikroiktisat</a:t>
            </a:r>
            <a:r>
              <a:rPr lang="tr-TR" dirty="0"/>
              <a:t> teorisi,</a:t>
            </a:r>
          </a:p>
          <a:p>
            <a:pPr algn="just"/>
            <a:r>
              <a:rPr lang="tr-TR" dirty="0" smtClean="0"/>
              <a:t>2</a:t>
            </a:r>
            <a:r>
              <a:rPr lang="tr-TR" dirty="0"/>
              <a:t>) Ekonomiyi ve piyasaları ülke düzeyinde inceleyen, devletin ülke ekonomisinin genel işleyişini etkileyebilecek politikalarını ele alan ve dünya ekonomisinin ülke ekonomisi üzerindeki etkilerini araştıran </a:t>
            </a:r>
            <a:r>
              <a:rPr lang="tr-TR" b="1" dirty="0" err="1"/>
              <a:t>makroiktisat</a:t>
            </a:r>
            <a:r>
              <a:rPr lang="tr-TR" dirty="0"/>
              <a:t> teorisi.</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5954498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İktisat Nedir?</a:t>
            </a:r>
            <a:endParaRPr lang="tr-TR" dirty="0"/>
          </a:p>
        </p:txBody>
      </p:sp>
      <p:sp>
        <p:nvSpPr>
          <p:cNvPr id="3" name="İçerik Yer Tutucusu 2"/>
          <p:cNvSpPr>
            <a:spLocks noGrp="1"/>
          </p:cNvSpPr>
          <p:nvPr>
            <p:ph idx="1"/>
          </p:nvPr>
        </p:nvSpPr>
        <p:spPr>
          <a:xfrm>
            <a:off x="1097279" y="1845734"/>
            <a:ext cx="10659291" cy="4023360"/>
          </a:xfrm>
        </p:spPr>
        <p:txBody>
          <a:bodyPr>
            <a:noAutofit/>
          </a:bodyPr>
          <a:lstStyle/>
          <a:p>
            <a:pPr algn="just">
              <a:buFont typeface="Wingdings" panose="05000000000000000000" pitchFamily="2" charset="2"/>
              <a:buChar char="Ø"/>
            </a:pPr>
            <a:r>
              <a:rPr lang="tr-TR" sz="2200" b="1" dirty="0" err="1"/>
              <a:t>Mikroiktisadın</a:t>
            </a:r>
            <a:r>
              <a:rPr lang="tr-TR" sz="2200" dirty="0"/>
              <a:t> üretici teorisi kısmında üreticilerin iş gücü, sermaye ve toprak gibi kısıtlı üretim faktörleri ile ham madde, ara mal, elektrik, yakıt ve su gibi üretim girdilerini en düşük maliyetle ve en verimli üretim sonuçlarını elde edecek biçimde kullanmalarının koşulları incelenir. </a:t>
            </a:r>
            <a:endParaRPr lang="tr-TR" sz="2200" dirty="0" smtClean="0"/>
          </a:p>
          <a:p>
            <a:pPr algn="just">
              <a:buFont typeface="Wingdings" panose="05000000000000000000" pitchFamily="2" charset="2"/>
              <a:buChar char="Ø"/>
            </a:pPr>
            <a:r>
              <a:rPr lang="tr-TR" sz="2200" b="1" dirty="0" err="1" smtClean="0"/>
              <a:t>Mikroiktisadın</a:t>
            </a:r>
            <a:r>
              <a:rPr lang="tr-TR" sz="2200" dirty="0" smtClean="0"/>
              <a:t> </a:t>
            </a:r>
            <a:r>
              <a:rPr lang="tr-TR" sz="2200" dirty="0"/>
              <a:t>tüketici teorisi kısmında ise tüketicilerin ihtiyaç ve isteklerini, gelir </a:t>
            </a:r>
            <a:r>
              <a:rPr lang="tr-TR" sz="2200" dirty="0" err="1"/>
              <a:t>kısıtı</a:t>
            </a:r>
            <a:r>
              <a:rPr lang="tr-TR" sz="2200" dirty="0"/>
              <a:t> altında, tüketimden en çok faydayı sağlayacak biçimde karşılayabilmelerinin koşulları ele alınır. Alternatifler arasında "en iyi" olanı seçmenin koşullarını ve yollarını araştıran </a:t>
            </a:r>
            <a:r>
              <a:rPr lang="tr-TR" sz="2200" dirty="0" err="1"/>
              <a:t>mikroiktisatta</a:t>
            </a:r>
            <a:r>
              <a:rPr lang="tr-TR" sz="2200" dirty="0"/>
              <a:t> üreticilerin seçimleri piyasanın arz bileşenini, tüketicilerin seçimleri ise piyasanın talep bileşenini oluşturur. </a:t>
            </a:r>
            <a:endParaRPr lang="tr-TR" sz="2200" dirty="0" smtClean="0"/>
          </a:p>
          <a:p>
            <a:pPr algn="just">
              <a:buFont typeface="Wingdings" panose="05000000000000000000" pitchFamily="2" charset="2"/>
              <a:buChar char="Ø"/>
            </a:pPr>
            <a:r>
              <a:rPr lang="tr-TR" sz="2200" dirty="0" smtClean="0"/>
              <a:t>Piyasa </a:t>
            </a:r>
            <a:r>
              <a:rPr lang="tr-TR" sz="2200" dirty="0"/>
              <a:t>fiyatı arz ve talep tarafından birlikte belirlenir. Arz veya talepteki değişimler piyasa fiyatının da değişmesine neden olur. Devletin alım-satım ve gümrük vergileri koyarak, ithalat kotaları uygulayarak, taban ve tavan fiyatlar belirleyerek, tüketiciyi veya üreticiyi sübvanse ederek piyasa süreçlerine müdahale etmesinin etkileri de </a:t>
            </a:r>
            <a:r>
              <a:rPr lang="tr-TR" sz="2200" b="1" dirty="0" err="1"/>
              <a:t>mikroiktisatta</a:t>
            </a:r>
            <a:r>
              <a:rPr lang="tr-TR" sz="2200" dirty="0"/>
              <a:t> incelenir.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567760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İktisat Nedir?</a:t>
            </a:r>
            <a:endParaRPr lang="tr-TR" dirty="0"/>
          </a:p>
        </p:txBody>
      </p:sp>
      <p:sp>
        <p:nvSpPr>
          <p:cNvPr id="3" name="İçerik Yer Tutucusu 2"/>
          <p:cNvSpPr>
            <a:spLocks noGrp="1"/>
          </p:cNvSpPr>
          <p:nvPr>
            <p:ph idx="1"/>
          </p:nvPr>
        </p:nvSpPr>
        <p:spPr>
          <a:xfrm>
            <a:off x="1097280" y="1845734"/>
            <a:ext cx="10512334" cy="4023360"/>
          </a:xfrm>
        </p:spPr>
        <p:txBody>
          <a:bodyPr>
            <a:noAutofit/>
          </a:bodyPr>
          <a:lstStyle/>
          <a:p>
            <a:pPr algn="just">
              <a:buFont typeface="Wingdings" panose="05000000000000000000" pitchFamily="2" charset="2"/>
              <a:buChar char="Ø"/>
            </a:pPr>
            <a:r>
              <a:rPr lang="tr-TR" b="1" dirty="0" err="1"/>
              <a:t>M</a:t>
            </a:r>
            <a:r>
              <a:rPr lang="tr-TR" b="1" dirty="0" err="1" smtClean="0"/>
              <a:t>akroiktisat</a:t>
            </a:r>
            <a:r>
              <a:rPr lang="tr-TR" dirty="0" smtClean="0"/>
              <a:t> </a:t>
            </a:r>
            <a:r>
              <a:rPr lang="tr-TR" dirty="0"/>
              <a:t>teorisi ise mal ve hizmet, iş gücü, para, döviz ve sermaye piyasalarını ulusal ve uluslararası ekonomi düzeylerinde inceler. </a:t>
            </a:r>
            <a:endParaRPr lang="tr-TR" dirty="0" smtClean="0"/>
          </a:p>
          <a:p>
            <a:pPr algn="just">
              <a:buFont typeface="Wingdings" panose="05000000000000000000" pitchFamily="2" charset="2"/>
              <a:buChar char="Ø"/>
            </a:pPr>
            <a:r>
              <a:rPr lang="tr-TR" dirty="0" smtClean="0"/>
              <a:t>Ulusal </a:t>
            </a:r>
            <a:r>
              <a:rPr lang="tr-TR" dirty="0"/>
              <a:t>gelir muhasebesi; ekonomik büyüme; enflasyon; işsizlik; para ve maliye politikaları; faiz oranlarının ve döviz kurlarının belirlenmesi; döviz kuru sistemleri; cari işlemler dengesi; sermaye hareketleri; ödemeler dengesi; iş çevrimleri; ekonomik durgunluk ve finansal krizler ile dünya ekonomisinin işleyiş dinamikleri </a:t>
            </a:r>
            <a:r>
              <a:rPr lang="tr-TR" b="1" dirty="0" err="1"/>
              <a:t>makroiktisadın</a:t>
            </a:r>
            <a:r>
              <a:rPr lang="tr-TR" dirty="0"/>
              <a:t> temel araştırma alanları arasında yer alır. </a:t>
            </a:r>
            <a:endParaRPr lang="tr-TR" dirty="0" smtClean="0"/>
          </a:p>
          <a:p>
            <a:pPr algn="just">
              <a:buFont typeface="Wingdings" panose="05000000000000000000" pitchFamily="2" charset="2"/>
              <a:buChar char="Ø"/>
            </a:pPr>
            <a:r>
              <a:rPr lang="tr-TR" dirty="0" smtClean="0"/>
              <a:t>Bir </a:t>
            </a:r>
            <a:r>
              <a:rPr lang="tr-TR" dirty="0"/>
              <a:t>ülkede belirli bir dönemde üretilmiş tüm nihai mal ve hizmetlerin toplam değerini ifade eden Gayrisafi Yurt İçi Hasıla (GSYİH); </a:t>
            </a:r>
            <a:r>
              <a:rPr lang="tr-TR" dirty="0" err="1"/>
              <a:t>GSYİH'deki</a:t>
            </a:r>
            <a:r>
              <a:rPr lang="tr-TR" dirty="0"/>
              <a:t> değişimleri ölçen büyüme oranı; </a:t>
            </a:r>
            <a:r>
              <a:rPr lang="tr-TR" dirty="0" err="1"/>
              <a:t>GSYİH'nin</a:t>
            </a:r>
            <a:r>
              <a:rPr lang="tr-TR" dirty="0"/>
              <a:t> temel bileşenleri olan özel tüketim, özel yatırım ve kamu harcamaları ile toplam ihracat ve toplam ithalat; fiyatlar genel düzeyindeki değişimleri ölçmeye yarayan enflasyon oranı; çalışmak istediği ve iş aradığı hâlde iş bulamayanları ifade eden işsizlik oranı; ülke ekonomisi düzeyinde tüketimi, tasarrufu ve yatırımı etkileyen faiz oranları; gerek dış ödemeler dengesini, gerekse yurt içi mal, hizmet ve para piyasalarını etkileyebilen döviz kurları; </a:t>
            </a:r>
            <a:r>
              <a:rPr lang="tr-TR" dirty="0" smtClean="0"/>
              <a:t>cari </a:t>
            </a:r>
            <a:r>
              <a:rPr lang="tr-TR" dirty="0"/>
              <a:t>açık; dış borçlar; portföy yatırımları; doğrudan yabancı yatırımlar; merkez bankası </a:t>
            </a:r>
            <a:r>
              <a:rPr lang="tr-TR" dirty="0" smtClean="0"/>
              <a:t>rezervleri gibi </a:t>
            </a:r>
            <a:r>
              <a:rPr lang="tr-TR" dirty="0"/>
              <a:t>değişkenler temel </a:t>
            </a:r>
            <a:r>
              <a:rPr lang="tr-TR" b="1" dirty="0" err="1"/>
              <a:t>makroiktisadi</a:t>
            </a:r>
            <a:r>
              <a:rPr lang="tr-TR" dirty="0"/>
              <a:t> göstergelerdir.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3433596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Niçin İktisat?</a:t>
            </a:r>
            <a:endParaRPr lang="tr-TR" dirty="0">
              <a:solidFill>
                <a:schemeClr val="accent1"/>
              </a:solidFill>
            </a:endParaRPr>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Ø"/>
            </a:pPr>
            <a:r>
              <a:rPr lang="tr-TR" sz="2200" dirty="0" smtClean="0"/>
              <a:t>Siyaset </a:t>
            </a:r>
            <a:r>
              <a:rPr lang="tr-TR" sz="2200" dirty="0"/>
              <a:t>bilimi, sosyoloji, psikoloji, antropoloji gibi diğer sosyal bilimlerle karşılaştırıldığında, iktisat matematiksel ve istatistiksel araştırma yöntemlerini en yoğun ve etkin kullanan, dolayısıyla da teknik yönü en güçlü sosyal bilimdir. Bu özelliği nedeniyle, iktisadın “sosyal bilimlerin kraliçesi” olduğu söylenir.</a:t>
            </a:r>
          </a:p>
          <a:p>
            <a:pPr algn="just">
              <a:buFont typeface="Wingdings" panose="05000000000000000000" pitchFamily="2" charset="2"/>
              <a:buChar char="Ø"/>
            </a:pPr>
            <a:r>
              <a:rPr lang="tr-TR" sz="2200" dirty="0"/>
              <a:t>Araştırma alanını matematiksel ve istatistiksel tekniklerle zenginleştiren ve güçlendiren iktisat, “</a:t>
            </a:r>
            <a:r>
              <a:rPr lang="tr-TR" sz="2200" dirty="0" err="1"/>
              <a:t>Alfred</a:t>
            </a:r>
            <a:r>
              <a:rPr lang="tr-TR" sz="2200" dirty="0"/>
              <a:t> Nobel Anısına Ödül” verilen tek sosyal bilimdir. 1969’dan bu yana her yıl düzenli olarak verilen bu prestijli ödülü 2015 yılı itibarıyla dünya çapında 76 iktisatçı almaya hak kazanmıştır. </a:t>
            </a:r>
            <a:r>
              <a:rPr lang="tr-TR" sz="2200" dirty="0" err="1"/>
              <a:t>Makroiktisat</a:t>
            </a:r>
            <a:r>
              <a:rPr lang="tr-TR" sz="2200" dirty="0"/>
              <a:t>, finansal iktisat, ekonometri ve oyun teorisi 1969-2015 arasında en çok ödül verilen alanlardır. </a:t>
            </a:r>
          </a:p>
          <a:p>
            <a:pPr algn="just">
              <a:buFont typeface="Wingdings" panose="05000000000000000000" pitchFamily="2" charset="2"/>
              <a:buChar char="Ø"/>
            </a:pPr>
            <a:r>
              <a:rPr lang="tr-TR" sz="2200" dirty="0"/>
              <a:t>Günümüzün rekabetçi çalışma süreçlerinde teknik donanım ve analitik beceri, iş yaşamında başarılı olmanın temel koşullarıdır. Nitelikli bir üniversitede alınan lisans düzeyinde iktisat eğitimi, öğrencilerin teknik açıdan donanımlı hâle gelmesini ve analitik becerilerinin en üst düzeyde gelişmesini sağlar. </a:t>
            </a:r>
            <a:endParaRPr lang="tr-TR" sz="2200" dirty="0" smtClean="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7943" y="82051"/>
            <a:ext cx="2876550" cy="1590675"/>
          </a:xfrm>
          <a:prstGeom prst="rect">
            <a:avLst/>
          </a:prstGeom>
        </p:spPr>
      </p:pic>
    </p:spTree>
    <p:extLst>
      <p:ext uri="{BB962C8B-B14F-4D97-AF65-F5344CB8AC3E}">
        <p14:creationId xmlns:p14="http://schemas.microsoft.com/office/powerpoint/2010/main" val="3213138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Niçin İktisat?</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200" dirty="0"/>
              <a:t>Dahası, iktisat mezunları, çeşitli alanlarda yüksek lisans ve doktora çalışmaları yapmak için gerekli olan matematiksel teknikleri ve istatistiksel yöntemleri iyi öğrendikleri için lisansüstü çalışmalarını daha kolay ve verimli biçimde sürdürüp tamamlayabilirler.</a:t>
            </a:r>
          </a:p>
          <a:p>
            <a:pPr algn="just">
              <a:buFont typeface="Wingdings" panose="05000000000000000000" pitchFamily="2" charset="2"/>
              <a:buChar char="Ø"/>
            </a:pPr>
            <a:r>
              <a:rPr lang="tr-TR" sz="2200" dirty="0"/>
              <a:t>Gerek kamuda, gerekse özel sektörde çeşitli uzman ve yönetici pozisyonları için her zaman ve her yerde en yoğun talep edilen adaylar arasında nitelikli üniversitelerin iktisat mezunları bulunmaktadır</a:t>
            </a:r>
            <a:r>
              <a:rPr lang="tr-TR" sz="2200" dirty="0" smtClean="0"/>
              <a:t>.</a:t>
            </a:r>
          </a:p>
          <a:p>
            <a:pPr algn="just">
              <a:buFont typeface="Wingdings" panose="05000000000000000000" pitchFamily="2" charset="2"/>
              <a:buChar char="Ø"/>
            </a:pPr>
            <a:r>
              <a:rPr lang="tr-TR" sz="2200" dirty="0"/>
              <a:t>Tüm toplumsal, siyasal, kültürel, idari ve finansal olguların arka planında genellikle ekonomiyle ilişkili bir bağlam vardır. Bu nedenle, gerek ülke ve dünya düzeyinde, gerekse iş yaşamında geçmişi ve bugünü anlamakta, yarını değerlendirmekte iktisat bilimi büyük bir öneme sahiptir.</a:t>
            </a:r>
          </a:p>
          <a:p>
            <a:pPr algn="just">
              <a:buFont typeface="Wingdings" panose="05000000000000000000" pitchFamily="2" charset="2"/>
              <a:buChar char="Ø"/>
            </a:pPr>
            <a:endParaRPr lang="tr-TR" sz="2200" dirty="0"/>
          </a:p>
          <a:p>
            <a:pPr algn="just">
              <a:buFont typeface="Wingdings" panose="05000000000000000000" pitchFamily="2" charset="2"/>
              <a:buChar char="Ø"/>
            </a:pP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41423744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1"/>
                </a:solidFill>
              </a:rPr>
              <a:t>Niçin İktisat?</a:t>
            </a:r>
            <a:endParaRPr lang="tr-TR" dirty="0"/>
          </a:p>
        </p:txBody>
      </p:sp>
      <p:sp>
        <p:nvSpPr>
          <p:cNvPr id="3" name="İçerik Yer Tutucusu 2"/>
          <p:cNvSpPr>
            <a:spLocks noGrp="1"/>
          </p:cNvSpPr>
          <p:nvPr>
            <p:ph idx="1"/>
          </p:nvPr>
        </p:nvSpPr>
        <p:spPr/>
        <p:txBody>
          <a:bodyPr>
            <a:normAutofit lnSpcReduction="10000"/>
          </a:bodyPr>
          <a:lstStyle/>
          <a:p>
            <a:pPr algn="just">
              <a:buFont typeface="Wingdings" panose="05000000000000000000" pitchFamily="2" charset="2"/>
              <a:buChar char="Ø"/>
            </a:pPr>
            <a:r>
              <a:rPr lang="tr-TR" sz="2200" dirty="0" smtClean="0"/>
              <a:t>İş </a:t>
            </a:r>
            <a:r>
              <a:rPr lang="tr-TR" sz="2200" dirty="0"/>
              <a:t>yaşamındaki idari ve finansal işleyiş ile ülkedeki ve dünyadaki ekonomik, toplumsal ve siyasal gelişmelerin doğru anlaşılması ve sorunların kalıcı çözümlere kavuşturulması, kapsamlı ve derinlikli bir iktisat eğitimi gerektirmektedir. “İktisat okuryazarlığı”, ancak böyle bir eğitimden geçtikten sonra elde edilmiş olur.</a:t>
            </a:r>
          </a:p>
          <a:p>
            <a:pPr algn="just">
              <a:buFont typeface="Wingdings" panose="05000000000000000000" pitchFamily="2" charset="2"/>
              <a:buChar char="Ø"/>
            </a:pPr>
            <a:r>
              <a:rPr lang="tr-TR" sz="2200" dirty="0"/>
              <a:t>İktisat okuryazarlığı hem tarihsel ve kurumsal, hem de teorik ve uygulamalı bir bilimsel altyapı edinmeyi gerektirir. Bu nedenle, teorik ve uygulamalı iktisat öğretimini tarihsel ve kurumsal yaklaşımlarla destekleyen ve zenginleştiren iktisat bölümleri ve programları, geleceğin en yetkin ve saygın iktisatçılarını yetiştirmekte önemli bir avantaja sahiptir. </a:t>
            </a:r>
            <a:endParaRPr lang="tr-TR" sz="2200" dirty="0" smtClean="0"/>
          </a:p>
          <a:p>
            <a:pPr algn="just"/>
            <a:endParaRPr lang="tr-TR" sz="2200" dirty="0" smtClean="0"/>
          </a:p>
          <a:p>
            <a:pPr algn="just"/>
            <a:endParaRPr lang="tr-TR" sz="2200" dirty="0"/>
          </a:p>
          <a:p>
            <a:pPr algn="just"/>
            <a:r>
              <a:rPr lang="tr-TR" sz="2200" b="1" dirty="0"/>
              <a:t>Kaynak: </a:t>
            </a:r>
            <a:r>
              <a:rPr lang="tr-TR" sz="2200" dirty="0"/>
              <a:t>https://ncc.metu.edu.tr/tr/eco/nicin-iktisat</a:t>
            </a: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0948035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1014153" y="1829076"/>
            <a:ext cx="10058400" cy="1450757"/>
          </a:xfrm>
        </p:spPr>
        <p:txBody>
          <a:bodyPr/>
          <a:lstStyle/>
          <a:p>
            <a:pPr algn="ctr"/>
            <a:r>
              <a:rPr lang="tr-TR" dirty="0" smtClean="0"/>
              <a:t>FİNAL SINAVLARINIZDA BAŞARILAR…</a:t>
            </a:r>
            <a:endParaRPr lang="tr-TR" dirty="0"/>
          </a:p>
        </p:txBody>
      </p:sp>
    </p:spTree>
    <p:extLst>
      <p:ext uri="{BB962C8B-B14F-4D97-AF65-F5344CB8AC3E}">
        <p14:creationId xmlns:p14="http://schemas.microsoft.com/office/powerpoint/2010/main" val="38788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solidFill>
                  <a:srgbClr val="00B0F0"/>
                </a:solidFill>
              </a:rPr>
              <a:t>İNSAN HAKLARININ TARİHİ VE HUKUKİ GELİŞİMİ</a:t>
            </a:r>
            <a:endParaRPr lang="tr-TR" sz="4000" dirty="0"/>
          </a:p>
        </p:txBody>
      </p:sp>
      <p:sp>
        <p:nvSpPr>
          <p:cNvPr id="3" name="İçerik Yer Tutucusu 2"/>
          <p:cNvSpPr>
            <a:spLocks noGrp="1"/>
          </p:cNvSpPr>
          <p:nvPr>
            <p:ph idx="1"/>
          </p:nvPr>
        </p:nvSpPr>
        <p:spPr>
          <a:xfrm>
            <a:off x="1097280" y="1800014"/>
            <a:ext cx="10607040" cy="4023360"/>
          </a:xfrm>
        </p:spPr>
        <p:txBody>
          <a:bodyPr>
            <a:noAutofit/>
          </a:bodyPr>
          <a:lstStyle/>
          <a:p>
            <a:pPr marL="457200" indent="-457200" algn="just">
              <a:buFont typeface="+mj-lt"/>
              <a:buAutoNum type="arabicPeriod" startAt="2"/>
            </a:pPr>
            <a:r>
              <a:rPr lang="tr-TR" sz="2200" b="1" dirty="0" smtClean="0"/>
              <a:t>Bölgesel Düzey:</a:t>
            </a:r>
          </a:p>
          <a:p>
            <a:pPr marL="0" indent="0" algn="just">
              <a:buNone/>
            </a:pPr>
            <a:r>
              <a:rPr lang="tr-TR" sz="2200" b="1" dirty="0"/>
              <a:t>	</a:t>
            </a:r>
            <a:r>
              <a:rPr lang="tr-TR" sz="2200" dirty="0" smtClean="0"/>
              <a:t>-</a:t>
            </a:r>
            <a:r>
              <a:rPr lang="tr-TR" sz="2200" b="1" dirty="0" smtClean="0"/>
              <a:t>1950 </a:t>
            </a:r>
            <a:r>
              <a:rPr lang="tr-TR" sz="2200" b="1" dirty="0"/>
              <a:t>yılında </a:t>
            </a:r>
            <a:r>
              <a:rPr lang="tr-TR" sz="2200" dirty="0"/>
              <a:t>imzalanan </a:t>
            </a:r>
            <a:r>
              <a:rPr lang="tr-TR" sz="2200" b="1" dirty="0"/>
              <a:t>Avrupa İnsan Hakları Sözleşmesi </a:t>
            </a:r>
            <a:r>
              <a:rPr lang="tr-TR" sz="2200" dirty="0"/>
              <a:t>önemli bir yer tutmaktadır. </a:t>
            </a:r>
            <a:endParaRPr lang="tr-TR" sz="2200" dirty="0" smtClean="0"/>
          </a:p>
          <a:p>
            <a:pPr marL="0" indent="0" algn="just">
              <a:buNone/>
            </a:pPr>
            <a:r>
              <a:rPr lang="tr-TR" sz="2200" dirty="0"/>
              <a:t>	-Avrupa İnsan Hakları Sözleşmesi ve tamamlayıcı protokolleri daha çok medenî ve siyasî hakları düzenlemektedir. Burada garanti edilen haklar ve özgürlükler şunlardır: </a:t>
            </a:r>
            <a:endParaRPr lang="tr-TR" sz="2200" dirty="0" smtClean="0"/>
          </a:p>
          <a:p>
            <a:pPr marL="0" indent="0" algn="just">
              <a:buNone/>
            </a:pPr>
            <a:r>
              <a:rPr lang="tr-TR" sz="2200" dirty="0" smtClean="0"/>
              <a:t>Yaşama </a:t>
            </a:r>
            <a:r>
              <a:rPr lang="tr-TR" sz="2200" dirty="0"/>
              <a:t>hakkı, işkenceye ve zulme, gayri insanî muamele veya cezaya tâbi tutulmama hakkı, köle halinde bulundurulmama hakkı, zorla çalıştırılmama hakkı, kişi güvenliği hakkı, âdil ve tarafsız bir mahkeme önünde </a:t>
            </a:r>
            <a:r>
              <a:rPr lang="tr-TR" sz="2200" dirty="0" err="1"/>
              <a:t>mâkul</a:t>
            </a:r>
            <a:r>
              <a:rPr lang="tr-TR" sz="2200" dirty="0"/>
              <a:t> bir süre içinde yargılanma hakkı, kanunsuz suç olamayacağı, cezaların geriye yürüyemeyeceği ve kişinin suçluluğu ispat edilinceye kadar </a:t>
            </a:r>
            <a:r>
              <a:rPr lang="tr-TR" sz="2200" dirty="0" err="1"/>
              <a:t>mâsum</a:t>
            </a:r>
            <a:r>
              <a:rPr lang="tr-TR" sz="2200" dirty="0"/>
              <a:t> addedileceği ilkesi, özel yaşama, aile hayatına ve haberleşmenin gizliliğine saygı hakkı, düşünce ve din özgürlüğü hakkı, ifade özgürlüğü hakkı, toplanma, dernek ve sendika kurma hakkı, evlenme hakkı, etkin hak arama yollarına başvurma hakkı, ayırımcılığa tâbi olmama hakkı, eğitim hakkı, mülkiyet hakkı, seyahat ve yerleşme hakkı, ahdî yükümlülükler sebebiyle hapis cezasına </a:t>
            </a:r>
            <a:r>
              <a:rPr lang="tr-TR" sz="2200" dirty="0" err="1"/>
              <a:t>mâruz</a:t>
            </a:r>
            <a:r>
              <a:rPr lang="tr-TR" sz="2200" dirty="0"/>
              <a:t> kalmama hakkı.</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265232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solidFill>
                  <a:srgbClr val="00B0F0"/>
                </a:solidFill>
              </a:rPr>
              <a:t>İNSAN HAKLARININ TARİHİ VE HUKUKİ GELİŞİMİ</a:t>
            </a:r>
            <a:endParaRPr lang="tr-TR" sz="4000" dirty="0"/>
          </a:p>
        </p:txBody>
      </p:sp>
      <p:sp>
        <p:nvSpPr>
          <p:cNvPr id="3" name="İçerik Yer Tutucusu 2"/>
          <p:cNvSpPr>
            <a:spLocks noGrp="1"/>
          </p:cNvSpPr>
          <p:nvPr>
            <p:ph idx="1"/>
          </p:nvPr>
        </p:nvSpPr>
        <p:spPr/>
        <p:txBody>
          <a:bodyPr>
            <a:normAutofit/>
          </a:bodyPr>
          <a:lstStyle/>
          <a:p>
            <a:pPr marL="384048" lvl="2" indent="0" algn="just">
              <a:buNone/>
            </a:pPr>
            <a:r>
              <a:rPr lang="tr-TR" sz="2200" dirty="0" smtClean="0"/>
              <a:t>	-Dünyanın </a:t>
            </a:r>
            <a:r>
              <a:rPr lang="tr-TR" sz="2200" dirty="0"/>
              <a:t>ilk ve tek daimi insan hakları mahkemesi Avrupa İnsan Hakları Mahkemesidir. </a:t>
            </a:r>
            <a:r>
              <a:rPr lang="tr-TR" sz="2200" dirty="0" smtClean="0"/>
              <a:t>Bu </a:t>
            </a:r>
            <a:r>
              <a:rPr lang="tr-TR" sz="2200" dirty="0"/>
              <a:t>mahkemeye başvurmak için öncelikle bir ülkedeki iç hukuk yollarının tüketilmesi gerekir. </a:t>
            </a:r>
            <a:endParaRPr lang="tr-TR" sz="2200" dirty="0" smtClean="0"/>
          </a:p>
          <a:p>
            <a:pPr marL="384048" lvl="2" indent="0" algn="just">
              <a:buNone/>
            </a:pPr>
            <a:r>
              <a:rPr lang="tr-TR" sz="2200" dirty="0"/>
              <a:t>	</a:t>
            </a:r>
            <a:r>
              <a:rPr lang="tr-TR" sz="2200" dirty="0" smtClean="0"/>
              <a:t>-Türkiye</a:t>
            </a:r>
            <a:r>
              <a:rPr lang="tr-TR" sz="2200" dirty="0"/>
              <a:t>, </a:t>
            </a:r>
            <a:r>
              <a:rPr lang="tr-TR" sz="2200" b="1" dirty="0"/>
              <a:t>1987’de</a:t>
            </a:r>
            <a:r>
              <a:rPr lang="tr-TR" sz="2200" dirty="0"/>
              <a:t> Avrupa İnsan Hakları Mahkemesi’ne bireysel başvuru hakkının kabul edilmiştir</a:t>
            </a:r>
            <a:r>
              <a:rPr lang="tr-TR" sz="2200" dirty="0" smtClean="0"/>
              <a:t>.</a:t>
            </a:r>
          </a:p>
          <a:p>
            <a:pPr marL="841248" lvl="2" indent="-457200" algn="just">
              <a:buFont typeface="+mj-lt"/>
              <a:buAutoNum type="arabicPeriod" startAt="3"/>
            </a:pPr>
            <a:r>
              <a:rPr lang="tr-TR" sz="2200" b="1" dirty="0" smtClean="0"/>
              <a:t>Ulusal Düzey:</a:t>
            </a:r>
          </a:p>
          <a:p>
            <a:pPr marL="384048" lvl="2" indent="0" algn="just">
              <a:buNone/>
            </a:pPr>
            <a:r>
              <a:rPr lang="tr-TR" sz="2200" dirty="0"/>
              <a:t>	</a:t>
            </a:r>
            <a:r>
              <a:rPr lang="tr-TR" sz="2200" dirty="0" smtClean="0"/>
              <a:t>-İnsan </a:t>
            </a:r>
            <a:r>
              <a:rPr lang="tr-TR" sz="2200" dirty="0"/>
              <a:t>haklarını korumanın ilk ve en etkili safhası ülke düzeyindeki hukuki, idari ve sivil mekanizmalardır. </a:t>
            </a:r>
            <a:endParaRPr lang="tr-TR" sz="2200" dirty="0" smtClean="0"/>
          </a:p>
          <a:p>
            <a:pPr marL="384048" lvl="2" indent="0" algn="just">
              <a:buNone/>
            </a:pPr>
            <a:r>
              <a:rPr lang="tr-TR" sz="2200" dirty="0"/>
              <a:t>	</a:t>
            </a:r>
            <a:r>
              <a:rPr lang="tr-TR" sz="2200" dirty="0" smtClean="0"/>
              <a:t>-Anayasal </a:t>
            </a:r>
            <a:r>
              <a:rPr lang="tr-TR" sz="2200" dirty="0"/>
              <a:t>bir düzende insan hak ve özgürlükleri diğer haklar gibi öncelikle hukuk yoluyla korunur. Hukukla birlikte idari mekanizmalar da hakların korunmasında önemli rol oynarlar.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308649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solidFill>
                  <a:srgbClr val="00B0F0"/>
                </a:solidFill>
              </a:rPr>
              <a:t>İNSAN HAKLARININ TARİHİ VE HUKUKİ GELİŞİMİ</a:t>
            </a:r>
            <a:endParaRPr lang="tr-TR" sz="4000" dirty="0"/>
          </a:p>
        </p:txBody>
      </p:sp>
      <p:sp>
        <p:nvSpPr>
          <p:cNvPr id="3" name="İçerik Yer Tutucusu 2"/>
          <p:cNvSpPr>
            <a:spLocks noGrp="1"/>
          </p:cNvSpPr>
          <p:nvPr>
            <p:ph idx="1"/>
          </p:nvPr>
        </p:nvSpPr>
        <p:spPr/>
        <p:txBody>
          <a:bodyPr>
            <a:normAutofit/>
          </a:bodyPr>
          <a:lstStyle/>
          <a:p>
            <a:pPr marL="201168" lvl="1" indent="0" algn="just">
              <a:buNone/>
            </a:pPr>
            <a:r>
              <a:rPr lang="tr-TR" sz="2200" dirty="0" smtClean="0"/>
              <a:t>	-1982 </a:t>
            </a:r>
            <a:r>
              <a:rPr lang="tr-TR" sz="2200" dirty="0"/>
              <a:t>Anayasası’nda </a:t>
            </a:r>
            <a:r>
              <a:rPr lang="tr-TR" sz="2200" b="1" dirty="0"/>
              <a:t>temel </a:t>
            </a:r>
            <a:r>
              <a:rPr lang="tr-TR" sz="2200" b="1" dirty="0" smtClean="0"/>
              <a:t>haklar; </a:t>
            </a:r>
          </a:p>
          <a:p>
            <a:pPr marL="201168" lvl="1" indent="0" algn="just">
              <a:buNone/>
            </a:pPr>
            <a:r>
              <a:rPr lang="tr-TR" sz="2200" dirty="0" smtClean="0"/>
              <a:t>“</a:t>
            </a:r>
            <a:r>
              <a:rPr lang="tr-TR" sz="2200" dirty="0"/>
              <a:t>Kişinin Hakları ve Ödevleri”, “Ekonomik ve Sosyal Haklar ve Ödevler”, ve “Siyasal Haklar ve Ödevler” olmak üzere üç bölümde sayılmıştır. Temel haklardan bazıları, “yaşama hakkı”, “eğitim hakkı”, “sağlık hakkı”, “seçme ve seçilme hakkı”, “kişi dokunulmazlığı”, “dilekçe hakkı”, ve “özel yaşamın </a:t>
            </a:r>
            <a:r>
              <a:rPr lang="tr-TR" sz="2200" dirty="0" err="1"/>
              <a:t>gizliliği”dir</a:t>
            </a:r>
            <a:r>
              <a:rPr lang="tr-TR" sz="2200" dirty="0"/>
              <a:t>.</a:t>
            </a:r>
          </a:p>
          <a:p>
            <a:pPr marL="384048" lvl="2" indent="0" algn="just">
              <a:buNone/>
            </a:pPr>
            <a:r>
              <a:rPr lang="tr-TR" sz="2200" dirty="0" smtClean="0"/>
              <a:t>	-Türkiye’de </a:t>
            </a:r>
            <a:r>
              <a:rPr lang="tr-TR" sz="2200" dirty="0"/>
              <a:t>insan haklarını korumak için kurulan kurumların başında </a:t>
            </a:r>
            <a:r>
              <a:rPr lang="tr-TR" sz="2200" b="1" dirty="0"/>
              <a:t>TBMM İnsan Haklarını İnceleme Komisyonu, Başbakanlık İnsan Hakları Başkanlığı ile İl ve İlçe İnsan Hakları Kurulları </a:t>
            </a:r>
            <a:r>
              <a:rPr lang="tr-TR" sz="2200" dirty="0"/>
              <a:t>gelmektedir.</a:t>
            </a:r>
          </a:p>
          <a:p>
            <a:pPr algn="just"/>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spTree>
    <p:extLst>
      <p:ext uri="{BB962C8B-B14F-4D97-AF65-F5344CB8AC3E}">
        <p14:creationId xmlns:p14="http://schemas.microsoft.com/office/powerpoint/2010/main" val="120586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7437120" cy="1450757"/>
          </a:xfrm>
        </p:spPr>
        <p:txBody>
          <a:bodyPr>
            <a:normAutofit/>
          </a:bodyPr>
          <a:lstStyle/>
          <a:p>
            <a:r>
              <a:rPr lang="tr-TR" sz="4000" dirty="0">
                <a:solidFill>
                  <a:srgbClr val="00B0F0"/>
                </a:solidFill>
              </a:rPr>
              <a:t>BM İNSAN HAKLARI EVRENSEL BİLDİRGESİ – 1948 </a:t>
            </a:r>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Ø"/>
            </a:pPr>
            <a:r>
              <a:rPr lang="tr-TR" sz="2200" dirty="0" smtClean="0"/>
              <a:t>BM tarafından kabul edilen İnsan Hakları Evrensel Bildirgesi’nde yer alan ilk 10 Maddeyi şu şekilde özetlemek mümkündür:</a:t>
            </a:r>
          </a:p>
          <a:p>
            <a:pPr marL="0" indent="0" algn="just">
              <a:buNone/>
            </a:pPr>
            <a:r>
              <a:rPr lang="tr-TR" sz="2200" dirty="0"/>
              <a:t>	</a:t>
            </a:r>
            <a:r>
              <a:rPr lang="tr-TR" sz="2200" dirty="0" smtClean="0"/>
              <a:t>-</a:t>
            </a:r>
            <a:r>
              <a:rPr lang="tr-TR" sz="2200" b="1" dirty="0" smtClean="0"/>
              <a:t>Md. </a:t>
            </a:r>
            <a:r>
              <a:rPr lang="tr-TR" sz="2200" b="1" dirty="0"/>
              <a:t>1</a:t>
            </a:r>
            <a:r>
              <a:rPr lang="tr-TR" sz="2200" dirty="0"/>
              <a:t>: Bütün insanlar özgür, onur ve haklar bakımından eşit doğarlar. Akıl ve vicdanla donatılmışlardır, birbirlerine kardeşlik anlayışıyla davranmalıdırlar. </a:t>
            </a:r>
          </a:p>
          <a:p>
            <a:pPr marL="0" indent="0" algn="just">
              <a:buNone/>
            </a:pPr>
            <a:r>
              <a:rPr lang="tr-TR" sz="2200" dirty="0" smtClean="0"/>
              <a:t>	-</a:t>
            </a:r>
            <a:r>
              <a:rPr lang="tr-TR" sz="2200" b="1" dirty="0" smtClean="0"/>
              <a:t>Md</a:t>
            </a:r>
            <a:r>
              <a:rPr lang="tr-TR" sz="2200" b="1" dirty="0"/>
              <a:t>. 2:</a:t>
            </a:r>
            <a:r>
              <a:rPr lang="tr-TR" sz="2200" dirty="0"/>
              <a:t> Herkes ırk, renk, cinsiyet, dil, din, siyasal ya da toplumsal köken, mülkiyet, doğuş gibi herhangi bir ayrım gözetilmeksizin, bu Bildirgede belirtilen bütün hak ve özgürlüklere sahiptir. </a:t>
            </a:r>
          </a:p>
          <a:p>
            <a:pPr marL="0" indent="0" algn="just">
              <a:buNone/>
            </a:pPr>
            <a:r>
              <a:rPr lang="tr-TR" sz="2200" dirty="0"/>
              <a:t>	</a:t>
            </a:r>
            <a:r>
              <a:rPr lang="tr-TR" sz="2200" dirty="0" smtClean="0"/>
              <a:t>-</a:t>
            </a:r>
            <a:r>
              <a:rPr lang="tr-TR" sz="2200" b="1" dirty="0" smtClean="0"/>
              <a:t>Md</a:t>
            </a:r>
            <a:r>
              <a:rPr lang="tr-TR" sz="2200" b="1" dirty="0"/>
              <a:t>. 3: </a:t>
            </a:r>
            <a:r>
              <a:rPr lang="tr-TR" sz="2200" dirty="0"/>
              <a:t>Herkesin yaşama hakkı ile kişi özgürlüğü ve güvenliğine hakkı vardır. </a:t>
            </a:r>
          </a:p>
          <a:p>
            <a:pPr marL="0" indent="0" algn="just">
              <a:buNone/>
            </a:pPr>
            <a:r>
              <a:rPr lang="tr-TR" sz="2200" dirty="0" smtClean="0"/>
              <a:t>	-</a:t>
            </a:r>
            <a:r>
              <a:rPr lang="tr-TR" sz="2200" b="1" dirty="0" smtClean="0"/>
              <a:t>Md</a:t>
            </a:r>
            <a:r>
              <a:rPr lang="tr-TR" sz="2200" b="1" dirty="0"/>
              <a:t>. 4: </a:t>
            </a:r>
            <a:r>
              <a:rPr lang="tr-TR" sz="2200" dirty="0"/>
              <a:t>Hiç kimse, kölelik ya da kulluk altında tutulamaz. </a:t>
            </a:r>
          </a:p>
          <a:p>
            <a:pPr marL="0" indent="0" algn="just">
              <a:buNone/>
            </a:pPr>
            <a:r>
              <a:rPr lang="tr-TR" sz="2200" dirty="0" smtClean="0"/>
              <a:t>	-</a:t>
            </a:r>
            <a:r>
              <a:rPr lang="tr-TR" sz="2200" b="1" dirty="0" smtClean="0"/>
              <a:t>Md</a:t>
            </a:r>
            <a:r>
              <a:rPr lang="tr-TR" sz="2200" b="1" dirty="0"/>
              <a:t>. 5</a:t>
            </a:r>
            <a:r>
              <a:rPr lang="tr-TR" sz="2200" dirty="0"/>
              <a:t>: Hiç kimseye işkence ya da zalimce, insanlık dışı ya da aşağılayıcı muamele ya da ceza uygulanamaz. </a:t>
            </a:r>
          </a:p>
          <a:p>
            <a:pPr marL="0" indent="0" algn="just">
              <a:buNone/>
            </a:pPr>
            <a:endParaRPr lang="tr-TR" sz="22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9925" y="6242005"/>
            <a:ext cx="689886" cy="68988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05801" y="127635"/>
            <a:ext cx="1981200" cy="1609725"/>
          </a:xfrm>
          <a:prstGeom prst="rect">
            <a:avLst/>
          </a:prstGeom>
        </p:spPr>
      </p:pic>
    </p:spTree>
    <p:extLst>
      <p:ext uri="{BB962C8B-B14F-4D97-AF65-F5344CB8AC3E}">
        <p14:creationId xmlns:p14="http://schemas.microsoft.com/office/powerpoint/2010/main" val="2793402911"/>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17897</TotalTime>
  <Words>5916</Words>
  <Application>Microsoft Office PowerPoint</Application>
  <PresentationFormat>Geniş ekran</PresentationFormat>
  <Paragraphs>297</Paragraphs>
  <Slides>57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57</vt:i4>
      </vt:variant>
    </vt:vector>
  </HeadingPairs>
  <TitlesOfParts>
    <vt:vector size="62" baseType="lpstr">
      <vt:lpstr>Calibri</vt:lpstr>
      <vt:lpstr>Calibri Light</vt:lpstr>
      <vt:lpstr>Courier New</vt:lpstr>
      <vt:lpstr>Wingdings</vt:lpstr>
      <vt:lpstr>Geçmişe bakış</vt:lpstr>
      <vt:lpstr>ÜNİVERSİTE HAYATINA GİRİŞ</vt:lpstr>
      <vt:lpstr>BÖLÜM-6: İNSAN HAKLARI</vt:lpstr>
      <vt:lpstr>PowerPoint Sunusu</vt:lpstr>
      <vt:lpstr>İNSAN HAKLARININ TARİHİ VE HUKUKİ GELİŞİMİ</vt:lpstr>
      <vt:lpstr>İNSAN HAKLARININ TARİHİ VE HUKUKİ GELİŞİMİ</vt:lpstr>
      <vt:lpstr>İNSAN HAKLARININ TARİHİ VE HUKUKİ GELİŞİMİ</vt:lpstr>
      <vt:lpstr>İNSAN HAKLARININ TARİHİ VE HUKUKİ GELİŞİMİ</vt:lpstr>
      <vt:lpstr>İNSAN HAKLARININ TARİHİ VE HUKUKİ GELİŞİMİ</vt:lpstr>
      <vt:lpstr>BM İNSAN HAKLARI EVRENSEL BİLDİRGESİ – 1948 </vt:lpstr>
      <vt:lpstr>BM İNSAN HAKLARI EVRENSEL BİLDİRGESİ – 1948 </vt:lpstr>
      <vt:lpstr>BÖLÜM-7: İNSAN VE TOPLUM</vt:lpstr>
      <vt:lpstr>Sosyolojik Düşünme ve Toplumsal Olgu</vt:lpstr>
      <vt:lpstr>Sosyolojik Düşünme ve Toplumsal Olgu</vt:lpstr>
      <vt:lpstr>Sosyolojik Düşünme ve Toplumsal Olgu</vt:lpstr>
      <vt:lpstr>Sosyolojinin Doğuşu ve Emile Durkheim</vt:lpstr>
      <vt:lpstr>Sosyolojinin Doğuşu ve Emile Durkheim</vt:lpstr>
      <vt:lpstr>Sosyolojinin Doğuşu ve Emile Durkheim</vt:lpstr>
      <vt:lpstr>Emile Durkheim (1858-1917)</vt:lpstr>
      <vt:lpstr>Emile Durkheim (1858-1917)</vt:lpstr>
      <vt:lpstr>BÖLÜM-8: ELEŞTİREL BAKIŞ</vt:lpstr>
      <vt:lpstr>PowerPoint Sunusu</vt:lpstr>
      <vt:lpstr>PowerPoint Sunusu</vt:lpstr>
      <vt:lpstr>Eleştirel Bakışa Dair Bazı Temel Argümanlar</vt:lpstr>
      <vt:lpstr>Eleştirel Bakışa Dair Bazı Temel Argümanlar</vt:lpstr>
      <vt:lpstr>Eleştirel Bakışa Dair Bazı Temel Argümanlar</vt:lpstr>
      <vt:lpstr>Eleştirel Bakışa Dair Bazı Temel Argümanlar</vt:lpstr>
      <vt:lpstr>Küresel Dünyada Eleştirel Bakış Açısının Önemi</vt:lpstr>
      <vt:lpstr>Küresel Dünyada Eleştirel Bakış Açısının Önemi</vt:lpstr>
      <vt:lpstr>BÖLÜM-9: BİLİM FELSEFESİ</vt:lpstr>
      <vt:lpstr>BİLİM NEDİR?</vt:lpstr>
      <vt:lpstr>Bilimin Temel Özellikleri </vt:lpstr>
      <vt:lpstr>Bilimin Temel Özellikleri </vt:lpstr>
      <vt:lpstr>Bilimin Temel Özellikleri </vt:lpstr>
      <vt:lpstr>Felsefe ile Bilim Arasındaki İlişki </vt:lpstr>
      <vt:lpstr>Felsefe ile Bilim Arasındaki İlişki </vt:lpstr>
      <vt:lpstr>Felsefe ile Bilim Arasındaki İlişki </vt:lpstr>
      <vt:lpstr>Bilimlerin Tasnifi</vt:lpstr>
      <vt:lpstr>Bilimlerin Tasnifi</vt:lpstr>
      <vt:lpstr>Bilimlerin Tasnifi</vt:lpstr>
      <vt:lpstr>Bilimlerin Tasnifi</vt:lpstr>
      <vt:lpstr>Bilimlerin Tasnifi</vt:lpstr>
      <vt:lpstr>Bilimin Yöntemi</vt:lpstr>
      <vt:lpstr>Bilimin Yöntemi</vt:lpstr>
      <vt:lpstr>Bilimin Yöntemi</vt:lpstr>
      <vt:lpstr>Bilimin Yöntemi</vt:lpstr>
      <vt:lpstr>Bilimin Yöntemi</vt:lpstr>
      <vt:lpstr>Bilimin Yöntemi</vt:lpstr>
      <vt:lpstr>Bilimin Yöntemi</vt:lpstr>
      <vt:lpstr>BÖLÜM-10: NEDEN İKTİSAT?</vt:lpstr>
      <vt:lpstr>İktisat Nedir?</vt:lpstr>
      <vt:lpstr>İktisat Nedir?</vt:lpstr>
      <vt:lpstr>İktisat Nedir?</vt:lpstr>
      <vt:lpstr>İktisat Nedir?</vt:lpstr>
      <vt:lpstr>Niçin İktisat?</vt:lpstr>
      <vt:lpstr>Niçin İktisat?</vt:lpstr>
      <vt:lpstr>Niçin İktisat?</vt:lpstr>
      <vt:lpstr>FİNAL SINAVLARINIZDA BAŞARILAR…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ÜNİVERSİTE HAYATINA GİRİŞ</dc:title>
  <dc:creator>Mustafa Gömleksiz</dc:creator>
  <cp:lastModifiedBy>Mustafa Gömleksiz</cp:lastModifiedBy>
  <cp:revision>137</cp:revision>
  <dcterms:created xsi:type="dcterms:W3CDTF">2018-10-22T19:25:09Z</dcterms:created>
  <dcterms:modified xsi:type="dcterms:W3CDTF">2018-12-22T11:47:53Z</dcterms:modified>
</cp:coreProperties>
</file>