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sldIdLst>
    <p:sldId id="256" r:id="rId2"/>
    <p:sldId id="257" r:id="rId3"/>
    <p:sldId id="261" r:id="rId4"/>
    <p:sldId id="262" r:id="rId5"/>
    <p:sldId id="271" r:id="rId6"/>
    <p:sldId id="270" r:id="rId7"/>
    <p:sldId id="269" r:id="rId8"/>
    <p:sldId id="268" r:id="rId9"/>
    <p:sldId id="267" r:id="rId10"/>
    <p:sldId id="266" r:id="rId11"/>
    <p:sldId id="265" r:id="rId12"/>
    <p:sldId id="264" r:id="rId13"/>
    <p:sldId id="263" r:id="rId14"/>
    <p:sldId id="273" r:id="rId15"/>
    <p:sldId id="274" r:id="rId16"/>
    <p:sldId id="275" r:id="rId17"/>
    <p:sldId id="276" r:id="rId18"/>
    <p:sldId id="277" r:id="rId19"/>
    <p:sldId id="279" r:id="rId20"/>
    <p:sldId id="278" r:id="rId21"/>
    <p:sldId id="282" r:id="rId22"/>
    <p:sldId id="283" r:id="rId23"/>
    <p:sldId id="284" r:id="rId24"/>
    <p:sldId id="297" r:id="rId25"/>
    <p:sldId id="285" r:id="rId26"/>
    <p:sldId id="286" r:id="rId27"/>
    <p:sldId id="287" r:id="rId28"/>
    <p:sldId id="288" r:id="rId29"/>
    <p:sldId id="289" r:id="rId30"/>
    <p:sldId id="290" r:id="rId31"/>
    <p:sldId id="298" r:id="rId32"/>
    <p:sldId id="292" r:id="rId33"/>
    <p:sldId id="291" r:id="rId34"/>
    <p:sldId id="293" r:id="rId35"/>
    <p:sldId id="296" r:id="rId36"/>
    <p:sldId id="294" r:id="rId37"/>
    <p:sldId id="258" r:id="rId3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680" y="114"/>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649327933"/>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Başlık ve Alt Ana Başlık">
    <p:spTree>
      <p:nvGrpSpPr>
        <p:cNvPr id="1" name=""/>
        <p:cNvGrpSpPr/>
        <p:nvPr/>
      </p:nvGrpSpPr>
      <p:grpSpPr>
        <a:xfrm>
          <a:off x="0" y="0"/>
          <a:ext cx="0" cy="0"/>
          <a:chOff x="0" y="0"/>
          <a:chExt cx="0" cy="0"/>
        </a:xfrm>
      </p:grpSpPr>
      <p:sp>
        <p:nvSpPr>
          <p:cNvPr id="11" name="Shape 11"/>
          <p:cNvSpPr>
            <a:spLocks noGrp="1"/>
          </p:cNvSpPr>
          <p:nvPr>
            <p:ph type="title"/>
          </p:nvPr>
        </p:nvSpPr>
        <p:spPr>
          <a:xfrm>
            <a:off x="1270000" y="1638300"/>
            <a:ext cx="10464800" cy="3302000"/>
          </a:xfrm>
          <a:prstGeom prst="rect">
            <a:avLst/>
          </a:prstGeom>
        </p:spPr>
        <p:txBody>
          <a:bodyPr anchor="b"/>
          <a:lstStyle/>
          <a:p>
            <a:r>
              <a:t>Başlık Metni</a:t>
            </a:r>
          </a:p>
        </p:txBody>
      </p:sp>
      <p:sp>
        <p:nvSpPr>
          <p:cNvPr id="12" name="Shape 12"/>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Gövde Düzeyi Bir</a:t>
            </a:r>
          </a:p>
          <a:p>
            <a:pPr lvl="1"/>
            <a:r>
              <a:t>Gövde Düzeyi İki</a:t>
            </a:r>
          </a:p>
          <a:p>
            <a:pPr lvl="2"/>
            <a:r>
              <a:t>Gövde Düzeyi Üç</a:t>
            </a:r>
          </a:p>
          <a:p>
            <a:pPr lvl="3"/>
            <a:r>
              <a:t>Gövde Düzeyi Dört</a:t>
            </a:r>
          </a:p>
          <a:p>
            <a:pPr lvl="4"/>
            <a:r>
              <a:t>Gövde Düzeyi Beş</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Alıntı">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vl1pPr>
          </a:lstStyle>
          <a:p>
            <a:r>
              <a:t>–Johnny Appleseed</a:t>
            </a:r>
          </a:p>
        </p:txBody>
      </p:sp>
      <p:sp>
        <p:nvSpPr>
          <p:cNvPr id="94" name="Shape 94"/>
          <p:cNvSpPr>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“Buraya bir alıntı yazın.” </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Fotoğraf">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oş">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Fotoğraf - Yatay">
    <p:spTree>
      <p:nvGrpSpPr>
        <p:cNvPr id="1" name=""/>
        <p:cNvGrpSpPr/>
        <p:nvPr/>
      </p:nvGrpSpPr>
      <p:grpSpPr>
        <a:xfrm>
          <a:off x="0" y="0"/>
          <a:ext cx="0" cy="0"/>
          <a:chOff x="0" y="0"/>
          <a:chExt cx="0" cy="0"/>
        </a:xfrm>
      </p:grpSpPr>
      <p:sp>
        <p:nvSpPr>
          <p:cNvPr id="20" name="Shape 20"/>
          <p:cNvSpPr>
            <a:spLocks noGrp="1"/>
          </p:cNvSpPr>
          <p:nvPr>
            <p:ph type="pic" idx="13"/>
          </p:nvPr>
        </p:nvSpPr>
        <p:spPr>
          <a:xfrm>
            <a:off x="1606550" y="635000"/>
            <a:ext cx="9779000" cy="591820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1270000" y="6718300"/>
            <a:ext cx="10464800" cy="1422400"/>
          </a:xfrm>
          <a:prstGeom prst="rect">
            <a:avLst/>
          </a:prstGeom>
        </p:spPr>
        <p:txBody>
          <a:bodyPr anchor="b"/>
          <a:lstStyle/>
          <a:p>
            <a:r>
              <a:t>Başlık Metni</a:t>
            </a:r>
          </a:p>
        </p:txBody>
      </p:sp>
      <p:sp>
        <p:nvSpPr>
          <p:cNvPr id="22" name="Shape 22"/>
          <p:cNvSpPr>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Gövde Düzeyi Bir</a:t>
            </a:r>
          </a:p>
          <a:p>
            <a:pPr lvl="1"/>
            <a:r>
              <a:t>Gövde Düzeyi İki</a:t>
            </a:r>
          </a:p>
          <a:p>
            <a:pPr lvl="2"/>
            <a:r>
              <a:t>Gövde Düzeyi Üç</a:t>
            </a:r>
          </a:p>
          <a:p>
            <a:pPr lvl="3"/>
            <a:r>
              <a:t>Gövde Düzeyi Dört</a:t>
            </a:r>
          </a:p>
          <a:p>
            <a:pPr lvl="4"/>
            <a:r>
              <a:t>Gövde Düzeyi Beş</a:t>
            </a:r>
          </a:p>
        </p:txBody>
      </p:sp>
      <p:sp>
        <p:nvSpPr>
          <p:cNvPr id="23" name="Shape 23"/>
          <p:cNvSpPr>
            <a:spLocks noGrp="1"/>
          </p:cNvSpPr>
          <p:nvPr>
            <p:ph type="sldNum" sz="quarter" idx="2"/>
          </p:nvPr>
        </p:nvSpPr>
        <p:spPr>
          <a:xfrm>
            <a:off x="6311798" y="9245600"/>
            <a:ext cx="368504" cy="3810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aşlık - Orta">
    <p:spTree>
      <p:nvGrpSpPr>
        <p:cNvPr id="1" name=""/>
        <p:cNvGrpSpPr/>
        <p:nvPr/>
      </p:nvGrpSpPr>
      <p:grpSpPr>
        <a:xfrm>
          <a:off x="0" y="0"/>
          <a:ext cx="0" cy="0"/>
          <a:chOff x="0" y="0"/>
          <a:chExt cx="0" cy="0"/>
        </a:xfrm>
      </p:grpSpPr>
      <p:sp>
        <p:nvSpPr>
          <p:cNvPr id="30" name="Shape 30"/>
          <p:cNvSpPr>
            <a:spLocks noGrp="1"/>
          </p:cNvSpPr>
          <p:nvPr>
            <p:ph type="title"/>
          </p:nvPr>
        </p:nvSpPr>
        <p:spPr>
          <a:xfrm>
            <a:off x="1270000" y="3225800"/>
            <a:ext cx="10464800" cy="3302000"/>
          </a:xfrm>
          <a:prstGeom prst="rect">
            <a:avLst/>
          </a:prstGeom>
        </p:spPr>
        <p:txBody>
          <a:bodyPr/>
          <a:lstStyle/>
          <a:p>
            <a:r>
              <a:t>Başlık Metni</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Fotoğraf - Düşey">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718300" y="635000"/>
            <a:ext cx="5334000" cy="8229600"/>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952500" y="635000"/>
            <a:ext cx="5334000" cy="3987800"/>
          </a:xfrm>
          <a:prstGeom prst="rect">
            <a:avLst/>
          </a:prstGeom>
        </p:spPr>
        <p:txBody>
          <a:bodyPr anchor="b"/>
          <a:lstStyle>
            <a:lvl1pPr>
              <a:defRPr sz="6000"/>
            </a:lvl1pPr>
          </a:lstStyle>
          <a:p>
            <a:r>
              <a:t>Başlık Metni</a:t>
            </a:r>
          </a:p>
        </p:txBody>
      </p:sp>
      <p:sp>
        <p:nvSpPr>
          <p:cNvPr id="40" name="Shape 40"/>
          <p:cNvSpPr>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Gövde Düzeyi Bir</a:t>
            </a:r>
          </a:p>
          <a:p>
            <a:pPr lvl="1"/>
            <a:r>
              <a:t>Gövde Düzeyi İki</a:t>
            </a:r>
          </a:p>
          <a:p>
            <a:pPr lvl="2"/>
            <a:r>
              <a:t>Gövde Düzeyi Üç</a:t>
            </a:r>
          </a:p>
          <a:p>
            <a:pPr lvl="3"/>
            <a:r>
              <a:t>Gövde Düzeyi Dört</a:t>
            </a:r>
          </a:p>
          <a:p>
            <a:pPr lvl="4"/>
            <a:r>
              <a:t>Gövde Düzeyi Beş</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aşlık - Üst">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Başlık Metni</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aşlık ve Maddeler">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Başlık Metni</a:t>
            </a:r>
          </a:p>
        </p:txBody>
      </p:sp>
      <p:sp>
        <p:nvSpPr>
          <p:cNvPr id="57" name="Shape 57"/>
          <p:cNvSpPr>
            <a:spLocks noGrp="1"/>
          </p:cNvSpPr>
          <p:nvPr>
            <p:ph type="body" idx="1"/>
          </p:nvPr>
        </p:nvSpPr>
        <p:spPr>
          <a:prstGeom prst="rect">
            <a:avLst/>
          </a:prstGeom>
        </p:spPr>
        <p:txBody>
          <a:bodyPr/>
          <a:lstStyle/>
          <a:p>
            <a:r>
              <a:t>Gövde Düzeyi Bir</a:t>
            </a:r>
          </a:p>
          <a:p>
            <a:pPr lvl="1"/>
            <a:r>
              <a:t>Gövde Düzeyi İki</a:t>
            </a:r>
          </a:p>
          <a:p>
            <a:pPr lvl="2"/>
            <a:r>
              <a:t>Gövde Düzeyi Üç</a:t>
            </a:r>
          </a:p>
          <a:p>
            <a:pPr lvl="3"/>
            <a:r>
              <a:t>Gövde Düzeyi Dört</a:t>
            </a:r>
          </a:p>
          <a:p>
            <a:pPr lvl="4"/>
            <a:r>
              <a:t>Gövde Düzeyi Beş</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aşlık, Maddeler ve Fotoğraf">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718300" y="2603500"/>
            <a:ext cx="5334000" cy="628650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Başlık Metni</a:t>
            </a:r>
          </a:p>
        </p:txBody>
      </p:sp>
      <p:sp>
        <p:nvSpPr>
          <p:cNvPr id="67" name="Shape 67"/>
          <p:cNvSpPr>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Gövde Düzeyi Bir</a:t>
            </a:r>
          </a:p>
          <a:p>
            <a:pPr lvl="1"/>
            <a:r>
              <a:t>Gövde Düzeyi İki</a:t>
            </a:r>
          </a:p>
          <a:p>
            <a:pPr lvl="2"/>
            <a:r>
              <a:t>Gövde Düzeyi Üç</a:t>
            </a:r>
          </a:p>
          <a:p>
            <a:pPr lvl="3"/>
            <a:r>
              <a:t>Gövde Düzeyi Dört</a:t>
            </a:r>
          </a:p>
          <a:p>
            <a:pPr lvl="4"/>
            <a:r>
              <a:t>Gövde Düzeyi Beş</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Maddeler">
    <p:spTree>
      <p:nvGrpSpPr>
        <p:cNvPr id="1" name=""/>
        <p:cNvGrpSpPr/>
        <p:nvPr/>
      </p:nvGrpSpPr>
      <p:grpSpPr>
        <a:xfrm>
          <a:off x="0" y="0"/>
          <a:ext cx="0" cy="0"/>
          <a:chOff x="0" y="0"/>
          <a:chExt cx="0" cy="0"/>
        </a:xfrm>
      </p:grpSpPr>
      <p:sp>
        <p:nvSpPr>
          <p:cNvPr id="75" name="Shape 75"/>
          <p:cNvSpPr>
            <a:spLocks noGrp="1"/>
          </p:cNvSpPr>
          <p:nvPr>
            <p:ph type="body" idx="1"/>
          </p:nvPr>
        </p:nvSpPr>
        <p:spPr>
          <a:xfrm>
            <a:off x="952500" y="1270000"/>
            <a:ext cx="11099800" cy="7213600"/>
          </a:xfrm>
          <a:prstGeom prst="rect">
            <a:avLst/>
          </a:prstGeom>
        </p:spPr>
        <p:txBody>
          <a:bodyPr/>
          <a:lstStyle/>
          <a:p>
            <a:r>
              <a:t>Gövde Düzeyi Bir</a:t>
            </a:r>
          </a:p>
          <a:p>
            <a:pPr lvl="1"/>
            <a:r>
              <a:t>Gövde Düzeyi İki</a:t>
            </a:r>
          </a:p>
          <a:p>
            <a:pPr lvl="2"/>
            <a:r>
              <a:t>Gövde Düzeyi Üç</a:t>
            </a:r>
          </a:p>
          <a:p>
            <a:pPr lvl="3"/>
            <a:r>
              <a:t>Gövde Düzeyi Dört</a:t>
            </a:r>
          </a:p>
          <a:p>
            <a:pPr lvl="4"/>
            <a:r>
              <a:t>Gövde Düzeyi Beş</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Fotoğraf - 3 Yukarı">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6724518" y="889000"/>
            <a:ext cx="5334001" cy="3771900"/>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Başlık Metni</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Gövde Düzeyi Bir</a:t>
            </a:r>
          </a:p>
          <a:p>
            <a:pPr lvl="1"/>
            <a:r>
              <a:t>Gövde Düzeyi İki</a:t>
            </a:r>
          </a:p>
          <a:p>
            <a:pPr lvl="2"/>
            <a:r>
              <a:t>Gövde Düzeyi Üç</a:t>
            </a:r>
          </a:p>
          <a:p>
            <a:pPr lvl="3"/>
            <a:r>
              <a:t>Gövde Düzeyi Dört</a:t>
            </a:r>
          </a:p>
          <a:p>
            <a:pPr lvl="4"/>
            <a:r>
              <a:t>Gövde Düzeyi Beş</a:t>
            </a:r>
          </a:p>
        </p:txBody>
      </p:sp>
      <p:sp>
        <p:nvSpPr>
          <p:cNvPr id="4" name="Shape 4"/>
          <p:cNvSpPr>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9.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hyperlink" Target="https://www.erbakan.edu.tr/erasmus" TargetMode="External"/><Relationship Id="rId5" Type="http://schemas.openxmlformats.org/officeDocument/2006/relationships/image" Target="../media/image18.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20.jpg"/><Relationship Id="rId5" Type="http://schemas.openxmlformats.org/officeDocument/2006/relationships/image" Target="../media/image9.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9.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22.gif"/><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hyperlink" Target="https://www.erbakan.edu.tr/erasmus" TargetMode="Externa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9.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9.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25.jpe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26.jpg"/><Relationship Id="rId5" Type="http://schemas.openxmlformats.org/officeDocument/2006/relationships/image" Target="../media/image9.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9.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hyperlink" Target="mailto:erasmus@Erbakan.edu.tr" TargetMode="Externa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9.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hyperlink" Target="mailto:erasmusonlinedestek@erbakan.edu.tr"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29.jpeg"/><Relationship Id="rId5" Type="http://schemas.openxmlformats.org/officeDocument/2006/relationships/image" Target="../media/image9.png"/><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jp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6.jp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15.jpg"/><Relationship Id="rId5" Type="http://schemas.openxmlformats.org/officeDocument/2006/relationships/image" Target="../media/image9.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pasted-image.pdf"/>
          <p:cNvPicPr>
            <a:picLocks noChangeAspect="1"/>
          </p:cNvPicPr>
          <p:nvPr/>
        </p:nvPicPr>
        <p:blipFill>
          <a:blip r:embed="rId2">
            <a:extLst/>
          </a:blip>
          <a:stretch>
            <a:fillRect/>
          </a:stretch>
        </p:blipFill>
        <p:spPr>
          <a:xfrm>
            <a:off x="-7620" y="4529"/>
            <a:ext cx="13020039" cy="8186532"/>
          </a:xfrm>
          <a:prstGeom prst="rect">
            <a:avLst/>
          </a:prstGeom>
          <a:ln w="12700">
            <a:miter lim="400000"/>
          </a:ln>
        </p:spPr>
      </p:pic>
      <p:sp>
        <p:nvSpPr>
          <p:cNvPr id="120" name="Shape 120"/>
          <p:cNvSpPr/>
          <p:nvPr/>
        </p:nvSpPr>
        <p:spPr>
          <a:xfrm>
            <a:off x="3118025" y="3854807"/>
            <a:ext cx="8208912" cy="176458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defRPr sz="4700" b="1">
                <a:solidFill>
                  <a:srgbClr val="FFFFFF"/>
                </a:solidFill>
                <a:latin typeface="Helvetica"/>
                <a:ea typeface="Helvetica"/>
                <a:cs typeface="Helvetica"/>
                <a:sym typeface="Helvetica"/>
              </a:defRPr>
            </a:lvl1pPr>
          </a:lstStyle>
          <a:p>
            <a:r>
              <a:rPr lang="tr-TR" sz="3600" dirty="0">
                <a:solidFill>
                  <a:schemeClr val="bg1">
                    <a:lumMod val="95000"/>
                  </a:schemeClr>
                </a:solidFill>
              </a:rPr>
              <a:t>2020-2021 Eğitim Öğretim </a:t>
            </a:r>
            <a:r>
              <a:rPr lang="tr-TR" sz="3600" dirty="0" smtClean="0">
                <a:solidFill>
                  <a:schemeClr val="bg1">
                    <a:lumMod val="95000"/>
                  </a:schemeClr>
                </a:solidFill>
              </a:rPr>
              <a:t>Yılı </a:t>
            </a:r>
            <a:r>
              <a:rPr lang="tr-TR" sz="3600" dirty="0">
                <a:solidFill>
                  <a:schemeClr val="bg1">
                    <a:lumMod val="95000"/>
                  </a:schemeClr>
                </a:solidFill>
              </a:rPr>
              <a:t>Erasmus+ Öğrenim Hareketliliği </a:t>
            </a:r>
            <a:r>
              <a:rPr lang="tr-TR" sz="3600" dirty="0" smtClean="0">
                <a:solidFill>
                  <a:schemeClr val="bg1">
                    <a:lumMod val="95000"/>
                  </a:schemeClr>
                </a:solidFill>
              </a:rPr>
              <a:t>Yol Haritası</a:t>
            </a:r>
            <a:endParaRPr sz="3600" dirty="0">
              <a:solidFill>
                <a:schemeClr val="bg1">
                  <a:lumMod val="95000"/>
                </a:schemeClr>
              </a:solidFill>
            </a:endParaRPr>
          </a:p>
        </p:txBody>
      </p:sp>
      <p:pic>
        <p:nvPicPr>
          <p:cNvPr id="121" name="pasted-image.pdf"/>
          <p:cNvPicPr>
            <a:picLocks noChangeAspect="1"/>
          </p:cNvPicPr>
          <p:nvPr/>
        </p:nvPicPr>
        <p:blipFill>
          <a:blip r:embed="rId3">
            <a:extLst/>
          </a:blip>
          <a:stretch>
            <a:fillRect/>
          </a:stretch>
        </p:blipFill>
        <p:spPr>
          <a:xfrm>
            <a:off x="3991639" y="3767184"/>
            <a:ext cx="5473631" cy="1939831"/>
          </a:xfrm>
          <a:prstGeom prst="rect">
            <a:avLst/>
          </a:prstGeom>
          <a:ln w="12700">
            <a:miter lim="400000"/>
          </a:ln>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458167" y="7097752"/>
            <a:ext cx="2045389" cy="20453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pasted-imag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49" y="0"/>
            <a:ext cx="13030369" cy="1076012"/>
          </a:xfrm>
          <a:prstGeom prst="rect">
            <a:avLst/>
          </a:prstGeom>
          <a:ln w="12700">
            <a:miter lim="400000"/>
          </a:ln>
        </p:spPr>
      </p:pic>
      <p:pic>
        <p:nvPicPr>
          <p:cNvPr id="125" name="pasted-image.pdf"/>
          <p:cNvPicPr>
            <a:picLocks noChangeAspect="1"/>
          </p:cNvPicPr>
          <p:nvPr/>
        </p:nvPicPr>
        <p:blipFill>
          <a:blip r:embed="rId3">
            <a:extLst/>
          </a:blip>
          <a:srcRect t="9906"/>
          <a:stretch>
            <a:fillRect/>
          </a:stretch>
        </p:blipFill>
        <p:spPr>
          <a:xfrm>
            <a:off x="149970" y="2353379"/>
            <a:ext cx="13005617" cy="5783728"/>
          </a:xfrm>
          <a:prstGeom prst="rect">
            <a:avLst/>
          </a:prstGeom>
          <a:ln w="12700">
            <a:miter lim="400000"/>
          </a:ln>
        </p:spPr>
      </p:pic>
      <p:pic>
        <p:nvPicPr>
          <p:cNvPr id="126" name="pasted-image.pdf"/>
          <p:cNvPicPr>
            <a:picLocks noChangeAspect="1"/>
          </p:cNvPicPr>
          <p:nvPr/>
        </p:nvPicPr>
        <p:blipFill>
          <a:blip r:embed="rId4">
            <a:extLst/>
          </a:blip>
          <a:srcRect l="10603" t="8882" r="10603" b="26051"/>
          <a:stretch>
            <a:fillRect/>
          </a:stretch>
        </p:blipFill>
        <p:spPr>
          <a:xfrm>
            <a:off x="-15260" y="2353379"/>
            <a:ext cx="6318669" cy="3368547"/>
          </a:xfrm>
          <a:prstGeom prst="rect">
            <a:avLst/>
          </a:prstGeom>
          <a:ln w="12700">
            <a:miter lim="400000"/>
          </a:ln>
        </p:spPr>
      </p:pic>
      <p:sp>
        <p:nvSpPr>
          <p:cNvPr id="127" name="Shape 127"/>
          <p:cNvSpPr/>
          <p:nvPr/>
        </p:nvSpPr>
        <p:spPr>
          <a:xfrm>
            <a:off x="7471742" y="1564432"/>
            <a:ext cx="5216346" cy="748923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r">
              <a:defRPr sz="1500"/>
            </a:lvl1pPr>
          </a:lstStyle>
          <a:p>
            <a:pPr>
              <a:buFont typeface="Wingdings" panose="05000000000000000000" pitchFamily="2" charset="2"/>
              <a:buChar char="v"/>
            </a:pPr>
            <a:r>
              <a:rPr lang="tr-TR" sz="2400" dirty="0">
                <a:solidFill>
                  <a:srgbClr val="7030A0"/>
                </a:solidFill>
              </a:rPr>
              <a:t>1)Kabul Mektubu Alınması</a:t>
            </a:r>
          </a:p>
          <a:p>
            <a:r>
              <a:rPr lang="tr-TR" sz="2400" dirty="0"/>
              <a:t>Karşı üniversitenin başvuru evrakını tamamlayıp yolladınız. Akabinde başvurduğunuz üniversiteden ‘Kabul Yazısı’ alacaksınız. Bu mektup, sizin o üniversiteye seçildiğinizi gösteren ve oradaki eğitim sürenizin başladığı ve bittiği tarihleri </a:t>
            </a:r>
            <a:r>
              <a:rPr lang="tr-TR" sz="2400" dirty="0">
                <a:solidFill>
                  <a:srgbClr val="FF0000"/>
                </a:solidFill>
              </a:rPr>
              <a:t>gün/ay/yıl</a:t>
            </a:r>
            <a:r>
              <a:rPr lang="tr-TR" sz="2400" dirty="0"/>
              <a:t> olarak içeren imzalı mühürlü bir belgedir. Bu belgenin </a:t>
            </a:r>
            <a:r>
              <a:rPr lang="tr-TR" sz="2400" dirty="0">
                <a:solidFill>
                  <a:srgbClr val="FF0000"/>
                </a:solidFill>
              </a:rPr>
              <a:t>gün/ay/yıl</a:t>
            </a:r>
            <a:r>
              <a:rPr lang="tr-TR" sz="2400" dirty="0"/>
              <a:t> olarak eğitim sürenizi içermesi önemlidir. Çünkü hem hibeniz bu süreye göre hesaplanacak hem de vizenizi bu belgedeki tarihlere göre alacaksınız.</a:t>
            </a:r>
          </a:p>
          <a:p>
            <a:endParaRPr lang="tr-TR" sz="2400" dirty="0"/>
          </a:p>
          <a:p>
            <a:pPr marL="319088" indent="-319088">
              <a:buFont typeface="Wingdings" pitchFamily="2" charset="2"/>
              <a:buChar char=""/>
              <a:defRPr/>
            </a:pPr>
            <a:r>
              <a:rPr lang="tr-TR" sz="2400" i="1" dirty="0">
                <a:latin typeface="Century Gothic" pitchFamily="34" charset="0"/>
              </a:rPr>
              <a:t>Orijinal</a:t>
            </a:r>
            <a:r>
              <a:rPr lang="tr-TR" sz="2400" dirty="0">
                <a:latin typeface="Century Gothic" pitchFamily="34" charset="0"/>
              </a:rPr>
              <a:t> belge vize alırken gerekli, </a:t>
            </a:r>
            <a:r>
              <a:rPr lang="tr-TR" sz="2400" b="1" dirty="0">
                <a:solidFill>
                  <a:srgbClr val="0070C0"/>
                </a:solidFill>
                <a:latin typeface="Century Gothic" pitchFamily="34" charset="0"/>
              </a:rPr>
              <a:t>başka kimseye vermeyin</a:t>
            </a:r>
          </a:p>
          <a:p>
            <a:pPr marL="319088" indent="-319088">
              <a:buFont typeface="Wingdings" pitchFamily="2" charset="2"/>
              <a:buChar char=""/>
              <a:defRPr/>
            </a:pPr>
            <a:r>
              <a:rPr lang="tr-TR" sz="2400" dirty="0">
                <a:latin typeface="Century Gothic" pitchFamily="34" charset="0"/>
              </a:rPr>
              <a:t>Belge gelince </a:t>
            </a:r>
            <a:r>
              <a:rPr lang="tr-TR" sz="2400" b="1" dirty="0">
                <a:solidFill>
                  <a:srgbClr val="006600"/>
                </a:solidFill>
                <a:effectLst>
                  <a:outerShdw blurRad="38100" dist="38100" dir="2700000" algn="tl">
                    <a:srgbClr val="C0C0C0"/>
                  </a:outerShdw>
                </a:effectLst>
                <a:latin typeface="Century Gothic" pitchFamily="34" charset="0"/>
              </a:rPr>
              <a:t>HEMEN</a:t>
            </a:r>
            <a:r>
              <a:rPr lang="tr-TR" sz="2400" dirty="0">
                <a:latin typeface="Century Gothic" pitchFamily="34" charset="0"/>
              </a:rPr>
              <a:t> bir nüshası </a:t>
            </a:r>
            <a:r>
              <a:rPr lang="tr-TR" sz="2400" dirty="0">
                <a:latin typeface="Arial" charset="0"/>
              </a:rPr>
              <a:t>Erasmus Ofisine</a:t>
            </a:r>
            <a:r>
              <a:rPr lang="tr-TR" sz="2400" dirty="0">
                <a:latin typeface="Century Gothic" pitchFamily="34" charset="0"/>
              </a:rPr>
              <a:t> GÖNDERİLECEK.</a:t>
            </a:r>
            <a:r>
              <a:rPr lang="tr-TR" sz="2400" dirty="0"/>
              <a:t> </a:t>
            </a:r>
          </a:p>
          <a:p>
            <a:endParaRPr sz="2400" dirty="0"/>
          </a:p>
        </p:txBody>
      </p:sp>
      <p:sp>
        <p:nvSpPr>
          <p:cNvPr id="128" name="Shape 128"/>
          <p:cNvSpPr/>
          <p:nvPr/>
        </p:nvSpPr>
        <p:spPr>
          <a:xfrm>
            <a:off x="7726536" y="23797"/>
            <a:ext cx="4536504" cy="136447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a:defRPr sz="2600" b="1">
                <a:solidFill>
                  <a:srgbClr val="FFFFFF"/>
                </a:solidFill>
                <a:latin typeface="Helvetica"/>
                <a:ea typeface="Helvetica"/>
                <a:cs typeface="Helvetica"/>
                <a:sym typeface="Helvetica"/>
              </a:defRPr>
            </a:lvl1pPr>
          </a:lstStyle>
          <a:p>
            <a:r>
              <a:rPr lang="tr-TR" sz="2800" dirty="0">
                <a:solidFill>
                  <a:schemeClr val="bg1">
                    <a:lumMod val="95000"/>
                  </a:schemeClr>
                </a:solidFill>
              </a:rPr>
              <a:t>Erasmus+ Öğrenim Hareketliliği Yol Haritası</a:t>
            </a:r>
          </a:p>
          <a:p>
            <a:endParaRPr dirty="0"/>
          </a:p>
        </p:txBody>
      </p:sp>
      <p:pic>
        <p:nvPicPr>
          <p:cNvPr id="12"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32348" y="344730"/>
            <a:ext cx="1544570" cy="4410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60" y="1824863"/>
            <a:ext cx="6981342" cy="6840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6776940"/>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pasted-imag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49" y="0"/>
            <a:ext cx="13030369" cy="1076012"/>
          </a:xfrm>
          <a:prstGeom prst="rect">
            <a:avLst/>
          </a:prstGeom>
          <a:ln w="12700">
            <a:miter lim="400000"/>
          </a:ln>
        </p:spPr>
      </p:pic>
      <p:pic>
        <p:nvPicPr>
          <p:cNvPr id="125" name="pasted-image.pdf"/>
          <p:cNvPicPr>
            <a:picLocks noChangeAspect="1"/>
          </p:cNvPicPr>
          <p:nvPr/>
        </p:nvPicPr>
        <p:blipFill>
          <a:blip r:embed="rId3">
            <a:extLst/>
          </a:blip>
          <a:srcRect t="9906"/>
          <a:stretch>
            <a:fillRect/>
          </a:stretch>
        </p:blipFill>
        <p:spPr>
          <a:xfrm>
            <a:off x="149970" y="2353379"/>
            <a:ext cx="13005617" cy="5783728"/>
          </a:xfrm>
          <a:prstGeom prst="rect">
            <a:avLst/>
          </a:prstGeom>
          <a:ln w="12700">
            <a:miter lim="400000"/>
          </a:ln>
        </p:spPr>
      </p:pic>
      <p:sp>
        <p:nvSpPr>
          <p:cNvPr id="127" name="Shape 127"/>
          <p:cNvSpPr/>
          <p:nvPr/>
        </p:nvSpPr>
        <p:spPr>
          <a:xfrm>
            <a:off x="453728" y="3342565"/>
            <a:ext cx="11809312" cy="3426579"/>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a:defRPr sz="1500"/>
            </a:lvl1pPr>
          </a:lstStyle>
          <a:p>
            <a:pPr algn="ctr"/>
            <a:r>
              <a:rPr lang="tr-TR" altLang="tr-TR" sz="2400" dirty="0"/>
              <a:t>Sürecin en önemli aşamalarından olan </a:t>
            </a:r>
            <a:r>
              <a:rPr lang="tr-TR" altLang="tr-TR" sz="2400" dirty="0" err="1"/>
              <a:t>learning</a:t>
            </a:r>
            <a:r>
              <a:rPr lang="tr-TR" altLang="tr-TR" sz="2400" dirty="0"/>
              <a:t> </a:t>
            </a:r>
            <a:r>
              <a:rPr lang="tr-TR" altLang="tr-TR" sz="2400" dirty="0" err="1"/>
              <a:t>agreement</a:t>
            </a:r>
            <a:r>
              <a:rPr lang="tr-TR" altLang="tr-TR" sz="2400" dirty="0"/>
              <a:t> (öğrenim anlaşması) karşı üniversiteden alınacak dersleri belirtir.</a:t>
            </a:r>
          </a:p>
          <a:p>
            <a:pPr algn="ctr"/>
            <a:r>
              <a:rPr lang="tr-TR" altLang="tr-TR" sz="2400" dirty="0"/>
              <a:t>Ders seçimlerini kesinlikle Erasmus Bölüm Koordinatörünüzün onayıyla gerçekleştirilir</a:t>
            </a:r>
            <a:r>
              <a:rPr lang="tr-TR" altLang="tr-TR" sz="2400" dirty="0">
                <a:solidFill>
                  <a:schemeClr val="accent1">
                    <a:lumMod val="40000"/>
                    <a:lumOff val="60000"/>
                  </a:schemeClr>
                </a:solidFill>
              </a:rPr>
              <a:t>. </a:t>
            </a:r>
            <a:r>
              <a:rPr lang="tr-TR" altLang="tr-TR" sz="2400" b="1" u="sng" dirty="0">
                <a:solidFill>
                  <a:schemeClr val="accent1">
                    <a:lumMod val="40000"/>
                    <a:lumOff val="60000"/>
                  </a:schemeClr>
                </a:solidFill>
              </a:rPr>
              <a:t>Alınmış ve başarılı olunmuş dersler tekrar edilmez. </a:t>
            </a:r>
          </a:p>
          <a:p>
            <a:pPr algn="ctr"/>
            <a:r>
              <a:rPr lang="tr-TR" altLang="tr-TR" sz="2400" b="1" u="sng" dirty="0">
                <a:solidFill>
                  <a:srgbClr val="00B0F0"/>
                </a:solidFill>
              </a:rPr>
              <a:t>Not yükseltmek için ders alınmaz</a:t>
            </a:r>
            <a:r>
              <a:rPr lang="tr-TR" altLang="tr-TR" sz="2400" dirty="0">
                <a:solidFill>
                  <a:srgbClr val="00B0F0"/>
                </a:solidFill>
              </a:rPr>
              <a:t>.  </a:t>
            </a:r>
            <a:r>
              <a:rPr lang="tr-TR" altLang="tr-TR" sz="2400" dirty="0"/>
              <a:t>Her iki üniversite yetkilileri tarafından onaylanan ve Erasmus faaliyeti esnasında öğrencinin ders yükümlülüğünü gösteren bu form, yurtdışında alınan kredilerin </a:t>
            </a:r>
            <a:r>
              <a:rPr lang="tr-TR" altLang="tr-TR" sz="2400" b="1" i="1" u="sng" dirty="0">
                <a:solidFill>
                  <a:schemeClr val="accent3"/>
                </a:solidFill>
              </a:rPr>
              <a:t>denkliklerinin yapılmasını garanti </a:t>
            </a:r>
            <a:r>
              <a:rPr lang="tr-TR" altLang="tr-TR" sz="2400" dirty="0"/>
              <a:t>eder. </a:t>
            </a:r>
          </a:p>
          <a:p>
            <a:pPr algn="ctr"/>
            <a:r>
              <a:rPr lang="tr-TR" altLang="tr-TR" sz="2400" dirty="0"/>
              <a:t>Öğrenim Anlaşmasıyla seçilecek derslerin kredi toplamı mutlaka </a:t>
            </a:r>
            <a:r>
              <a:rPr lang="tr-TR" altLang="tr-TR" sz="2400" b="1" u="sng" dirty="0">
                <a:solidFill>
                  <a:srgbClr val="FF0000"/>
                </a:solidFill>
              </a:rPr>
              <a:t>30 ECTS/AKTS </a:t>
            </a:r>
            <a:r>
              <a:rPr lang="tr-TR" altLang="tr-TR" sz="2400" dirty="0"/>
              <a:t>olmak zorundadır.</a:t>
            </a:r>
          </a:p>
        </p:txBody>
      </p:sp>
      <p:sp>
        <p:nvSpPr>
          <p:cNvPr id="128" name="Shape 128"/>
          <p:cNvSpPr/>
          <p:nvPr/>
        </p:nvSpPr>
        <p:spPr>
          <a:xfrm>
            <a:off x="7726536" y="23797"/>
            <a:ext cx="4536504" cy="136447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a:defRPr sz="2600" b="1">
                <a:solidFill>
                  <a:srgbClr val="FFFFFF"/>
                </a:solidFill>
                <a:latin typeface="Helvetica"/>
                <a:ea typeface="Helvetica"/>
                <a:cs typeface="Helvetica"/>
                <a:sym typeface="Helvetica"/>
              </a:defRPr>
            </a:lvl1pPr>
          </a:lstStyle>
          <a:p>
            <a:r>
              <a:rPr lang="tr-TR" sz="2800" dirty="0">
                <a:solidFill>
                  <a:schemeClr val="bg1">
                    <a:lumMod val="95000"/>
                  </a:schemeClr>
                </a:solidFill>
              </a:rPr>
              <a:t>Erasmus+ Öğrenim Hareketliliği Yol Haritası</a:t>
            </a:r>
          </a:p>
          <a:p>
            <a:endParaRPr dirty="0"/>
          </a:p>
        </p:txBody>
      </p:sp>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32348" y="344730"/>
            <a:ext cx="1544570" cy="441075"/>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2885980" y="1224519"/>
            <a:ext cx="6502400" cy="1754326"/>
          </a:xfrm>
          <a:prstGeom prst="rect">
            <a:avLst/>
          </a:prstGeom>
        </p:spPr>
        <p:txBody>
          <a:bodyPr>
            <a:spAutoFit/>
          </a:bodyPr>
          <a:lstStyle/>
          <a:p>
            <a:r>
              <a:rPr lang="tr-TR" b="1" dirty="0">
                <a:solidFill>
                  <a:srgbClr val="7030A0"/>
                </a:solidFill>
              </a:rPr>
              <a:t>2)Learning </a:t>
            </a:r>
            <a:r>
              <a:rPr lang="tr-TR" b="1" dirty="0" err="1">
                <a:solidFill>
                  <a:srgbClr val="7030A0"/>
                </a:solidFill>
              </a:rPr>
              <a:t>Agreement</a:t>
            </a:r>
            <a:r>
              <a:rPr lang="tr-TR" b="1" dirty="0">
                <a:solidFill>
                  <a:srgbClr val="7030A0"/>
                </a:solidFill>
              </a:rPr>
              <a:t> (Öğrenim Anlaşması)</a:t>
            </a:r>
            <a:r>
              <a:rPr lang="tr-TR" b="1" dirty="0">
                <a:solidFill>
                  <a:srgbClr val="00B0F0"/>
                </a:solidFill>
              </a:rPr>
              <a:t/>
            </a:r>
            <a:br>
              <a:rPr lang="tr-TR" b="1" dirty="0">
                <a:solidFill>
                  <a:srgbClr val="00B0F0"/>
                </a:solidFill>
              </a:rPr>
            </a:br>
            <a:endParaRPr lang="tr-TR" dirty="0"/>
          </a:p>
        </p:txBody>
      </p:sp>
    </p:spTree>
    <p:extLst>
      <p:ext uri="{BB962C8B-B14F-4D97-AF65-F5344CB8AC3E}">
        <p14:creationId xmlns:p14="http://schemas.microsoft.com/office/powerpoint/2010/main" val="240721700"/>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pasted-imag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49" y="0"/>
            <a:ext cx="13030369" cy="1076012"/>
          </a:xfrm>
          <a:prstGeom prst="rect">
            <a:avLst/>
          </a:prstGeom>
          <a:ln w="12700">
            <a:miter lim="400000"/>
          </a:ln>
        </p:spPr>
      </p:pic>
      <p:pic>
        <p:nvPicPr>
          <p:cNvPr id="125" name="pasted-image.pdf"/>
          <p:cNvPicPr>
            <a:picLocks noChangeAspect="1"/>
          </p:cNvPicPr>
          <p:nvPr/>
        </p:nvPicPr>
        <p:blipFill>
          <a:blip r:embed="rId3">
            <a:extLst/>
          </a:blip>
          <a:srcRect t="9906"/>
          <a:stretch>
            <a:fillRect/>
          </a:stretch>
        </p:blipFill>
        <p:spPr>
          <a:xfrm>
            <a:off x="-11765" y="2353378"/>
            <a:ext cx="13005617" cy="5783728"/>
          </a:xfrm>
          <a:prstGeom prst="rect">
            <a:avLst/>
          </a:prstGeom>
          <a:ln w="12700">
            <a:miter lim="400000"/>
          </a:ln>
        </p:spPr>
      </p:pic>
      <p:sp>
        <p:nvSpPr>
          <p:cNvPr id="128" name="Shape 128"/>
          <p:cNvSpPr/>
          <p:nvPr/>
        </p:nvSpPr>
        <p:spPr>
          <a:xfrm>
            <a:off x="7726536" y="23797"/>
            <a:ext cx="4536504" cy="136447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a:defRPr sz="2600" b="1">
                <a:solidFill>
                  <a:srgbClr val="FFFFFF"/>
                </a:solidFill>
                <a:latin typeface="Helvetica"/>
                <a:ea typeface="Helvetica"/>
                <a:cs typeface="Helvetica"/>
                <a:sym typeface="Helvetica"/>
              </a:defRPr>
            </a:lvl1pPr>
          </a:lstStyle>
          <a:p>
            <a:r>
              <a:rPr lang="tr-TR" sz="2800" dirty="0">
                <a:solidFill>
                  <a:schemeClr val="bg1">
                    <a:lumMod val="95000"/>
                  </a:schemeClr>
                </a:solidFill>
              </a:rPr>
              <a:t>Erasmus+ Öğrenim Hareketliliği Yol Haritası</a:t>
            </a:r>
          </a:p>
          <a:p>
            <a:endParaRPr dirty="0"/>
          </a:p>
        </p:txBody>
      </p:sp>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32348" y="344730"/>
            <a:ext cx="1544570" cy="441075"/>
          </a:xfrm>
          <a:prstGeom prst="rect">
            <a:avLst/>
          </a:prstGeom>
          <a:noFill/>
          <a:extLst>
            <a:ext uri="{909E8E84-426E-40DD-AFC4-6F175D3DCCD1}">
              <a14:hiddenFill xmlns:a14="http://schemas.microsoft.com/office/drawing/2010/main">
                <a:solidFill>
                  <a:srgbClr val="FFFFFF"/>
                </a:solidFill>
              </a14:hiddenFill>
            </a:ext>
          </a:extLst>
        </p:spPr>
      </p:pic>
      <p:pic>
        <p:nvPicPr>
          <p:cNvPr id="10" name="Resim 9"/>
          <p:cNvPicPr>
            <a:picLocks noChangeAspect="1"/>
          </p:cNvPicPr>
          <p:nvPr/>
        </p:nvPicPr>
        <p:blipFill rotWithShape="1">
          <a:blip r:embed="rId5"/>
          <a:srcRect l="35324" t="17036" r="35818" b="20162"/>
          <a:stretch/>
        </p:blipFill>
        <p:spPr>
          <a:xfrm>
            <a:off x="6783892" y="1522899"/>
            <a:ext cx="6081593" cy="7444687"/>
          </a:xfrm>
          <a:prstGeom prst="rect">
            <a:avLst/>
          </a:prstGeom>
        </p:spPr>
      </p:pic>
      <p:sp>
        <p:nvSpPr>
          <p:cNvPr id="11" name="İçerik Yer Tutucusu 4"/>
          <p:cNvSpPr txBox="1">
            <a:spLocks/>
          </p:cNvSpPr>
          <p:nvPr/>
        </p:nvSpPr>
        <p:spPr>
          <a:xfrm>
            <a:off x="233244" y="1522899"/>
            <a:ext cx="6022636" cy="7444687"/>
          </a:xfrm>
          <a:prstGeom prst="rect">
            <a:avLst/>
          </a:prstGeom>
          <a:ln w="25400" cap="flat" cmpd="sng" algn="ctr">
            <a:solidFill>
              <a:schemeClr val="bg2">
                <a:lumMod val="75000"/>
              </a:schemeClr>
            </a:solidFill>
            <a:prstDash val="solid"/>
            <a:miter lim="400000"/>
          </a:ln>
          <a:extLst>
            <a:ext uri="{C572A759-6A51-4108-AA02-DFA0A04FC94B}">
              <ma14:wrappingTextBoxFlag xmlns:ma14="http://schemas.microsoft.com/office/mac/drawingml/2011/main" xmlns="" val="1"/>
            </a:ext>
          </a:extLst>
        </p:spPr>
        <p:style>
          <a:lnRef idx="2">
            <a:schemeClr val="dk1"/>
          </a:lnRef>
          <a:fillRef idx="1">
            <a:schemeClr val="lt1"/>
          </a:fillRef>
          <a:effectRef idx="0">
            <a:schemeClr val="dk1"/>
          </a:effectRef>
          <a:fontRef idx="minor">
            <a:schemeClr val="dk1"/>
          </a:fontRef>
        </p:style>
        <p:txBody>
          <a:bodyPr lIns="50800" tIns="50800" rIns="50800" bIns="50800" anchor="ctr">
            <a:normAutofit fontScale="25000" lnSpcReduction="20000"/>
          </a:bodyPr>
          <a:lst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chemeClr val="dk1"/>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chemeClr val="dk1"/>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chemeClr val="dk1"/>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chemeClr val="dk1"/>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chemeClr val="dk1"/>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chemeClr val="dk1"/>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chemeClr val="dk1"/>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chemeClr val="dk1"/>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chemeClr val="dk1"/>
                </a:solidFill>
                <a:uFillTx/>
                <a:latin typeface="+mn-lt"/>
                <a:ea typeface="+mn-ea"/>
                <a:cs typeface="+mn-cs"/>
                <a:sym typeface="Helvetica Light"/>
              </a:defRPr>
            </a:lvl9pPr>
          </a:lstStyle>
          <a:p>
            <a:pPr marL="0" indent="0" hangingPunct="1">
              <a:lnSpc>
                <a:spcPct val="170000"/>
              </a:lnSpc>
              <a:spcBef>
                <a:spcPts val="0"/>
              </a:spcBef>
              <a:buNone/>
            </a:pPr>
            <a:r>
              <a:rPr lang="tr-TR" sz="8000" b="1" dirty="0" smtClean="0">
                <a:solidFill>
                  <a:schemeClr val="accent1">
                    <a:lumMod val="60000"/>
                    <a:lumOff val="40000"/>
                  </a:schemeClr>
                </a:solidFill>
              </a:rPr>
              <a:t>1) Öğrenim Anlaşması </a:t>
            </a:r>
            <a:r>
              <a:rPr lang="tr-TR" sz="8000" b="1" dirty="0" err="1" smtClean="0">
                <a:solidFill>
                  <a:schemeClr val="accent1">
                    <a:lumMod val="60000"/>
                    <a:lumOff val="40000"/>
                  </a:schemeClr>
                </a:solidFill>
              </a:rPr>
              <a:t>Formu’nun</a:t>
            </a:r>
            <a:r>
              <a:rPr lang="tr-TR" sz="8000" b="1" dirty="0" smtClean="0">
                <a:solidFill>
                  <a:schemeClr val="accent1">
                    <a:lumMod val="60000"/>
                    <a:lumOff val="40000"/>
                  </a:schemeClr>
                </a:solidFill>
              </a:rPr>
              <a:t> (Learning </a:t>
            </a:r>
            <a:r>
              <a:rPr lang="tr-TR" sz="8000" b="1" dirty="0" err="1" smtClean="0">
                <a:solidFill>
                  <a:schemeClr val="accent1">
                    <a:lumMod val="60000"/>
                    <a:lumOff val="40000"/>
                  </a:schemeClr>
                </a:solidFill>
              </a:rPr>
              <a:t>Agreement</a:t>
            </a:r>
            <a:r>
              <a:rPr lang="tr-TR" sz="8000" b="1" dirty="0" smtClean="0">
                <a:solidFill>
                  <a:schemeClr val="accent1">
                    <a:lumMod val="60000"/>
                    <a:lumOff val="40000"/>
                  </a:schemeClr>
                </a:solidFill>
              </a:rPr>
              <a:t>) Hazırlanması</a:t>
            </a:r>
          </a:p>
          <a:p>
            <a:pPr marL="180000" hangingPunct="1">
              <a:lnSpc>
                <a:spcPct val="170000"/>
              </a:lnSpc>
              <a:spcBef>
                <a:spcPts val="0"/>
              </a:spcBef>
            </a:pPr>
            <a:r>
              <a:rPr lang="tr-TR" sz="4800" dirty="0" smtClean="0">
                <a:latin typeface="Times New Roman" panose="02020603050405020304" pitchFamily="18" charset="0"/>
                <a:cs typeface="Times New Roman" panose="02020603050405020304" pitchFamily="18" charset="0"/>
              </a:rPr>
              <a:t>Bu belgeyi koordinatörünüzden yardım alarak doldurabilirsiniz.</a:t>
            </a:r>
          </a:p>
          <a:p>
            <a:pPr marL="180000" hangingPunct="1">
              <a:lnSpc>
                <a:spcPct val="170000"/>
              </a:lnSpc>
              <a:spcBef>
                <a:spcPts val="0"/>
              </a:spcBef>
            </a:pPr>
            <a:r>
              <a:rPr lang="tr-TR" sz="4800" dirty="0" smtClean="0">
                <a:latin typeface="Times New Roman" panose="02020603050405020304" pitchFamily="18" charset="0"/>
                <a:cs typeface="Times New Roman" panose="02020603050405020304" pitchFamily="18" charset="0"/>
              </a:rPr>
              <a:t>Güncel Öğrenim Anlaşması </a:t>
            </a:r>
            <a:r>
              <a:rPr lang="tr-TR" sz="4800" dirty="0" err="1" smtClean="0">
                <a:latin typeface="Times New Roman" panose="02020603050405020304" pitchFamily="18" charset="0"/>
                <a:cs typeface="Times New Roman" panose="02020603050405020304" pitchFamily="18" charset="0"/>
              </a:rPr>
              <a:t>Formu’nu</a:t>
            </a:r>
            <a:r>
              <a:rPr lang="tr-TR" sz="4800" dirty="0" smtClean="0">
                <a:latin typeface="Times New Roman" panose="02020603050405020304" pitchFamily="18" charset="0"/>
                <a:cs typeface="Times New Roman" panose="02020603050405020304" pitchFamily="18" charset="0"/>
              </a:rPr>
              <a:t> web sitemiz </a:t>
            </a:r>
            <a:r>
              <a:rPr lang="tr-TR" sz="4800" dirty="0" smtClean="0">
                <a:latin typeface="Times New Roman" panose="02020603050405020304" pitchFamily="18" charset="0"/>
                <a:cs typeface="Times New Roman" panose="02020603050405020304" pitchFamily="18" charset="0"/>
                <a:hlinkClick r:id="rId6"/>
              </a:rPr>
              <a:t>https://www.erbakan.edu.tr/erasmus</a:t>
            </a:r>
            <a:r>
              <a:rPr lang="tr-TR" sz="4800" dirty="0" smtClean="0">
                <a:latin typeface="Times New Roman" panose="02020603050405020304" pitchFamily="18" charset="0"/>
                <a:cs typeface="Times New Roman" panose="02020603050405020304" pitchFamily="18" charset="0"/>
              </a:rPr>
              <a:t> adresinden bulabilirsiniz.</a:t>
            </a:r>
          </a:p>
          <a:p>
            <a:pPr marL="180000" hangingPunct="1">
              <a:lnSpc>
                <a:spcPct val="170000"/>
              </a:lnSpc>
              <a:spcBef>
                <a:spcPts val="0"/>
              </a:spcBef>
            </a:pPr>
            <a:r>
              <a:rPr lang="tr-TR" sz="4800" dirty="0" smtClean="0">
                <a:latin typeface="Times New Roman" panose="02020603050405020304" pitchFamily="18" charset="0"/>
                <a:cs typeface="Times New Roman" panose="02020603050405020304" pitchFamily="18" charset="0"/>
              </a:rPr>
              <a:t>Öğrenim Anlaşması’nı doldururken dikkat edilecek hususlar;</a:t>
            </a:r>
          </a:p>
          <a:p>
            <a:pPr marL="180000" hangingPunct="1">
              <a:lnSpc>
                <a:spcPct val="170000"/>
              </a:lnSpc>
              <a:spcBef>
                <a:spcPts val="0"/>
              </a:spcBef>
            </a:pPr>
            <a:r>
              <a:rPr lang="tr-TR" sz="4800" dirty="0" smtClean="0">
                <a:latin typeface="Times New Roman" panose="02020603050405020304" pitchFamily="18" charset="0"/>
                <a:cs typeface="Times New Roman" panose="02020603050405020304" pitchFamily="18" charset="0"/>
              </a:rPr>
              <a:t> Öğrenim Anlaşması’nın ilk sayfasında yer alan </a:t>
            </a:r>
            <a:r>
              <a:rPr lang="tr-TR" sz="4800" dirty="0" err="1" smtClean="0">
                <a:latin typeface="Times New Roman" panose="02020603050405020304" pitchFamily="18" charset="0"/>
                <a:cs typeface="Times New Roman" panose="02020603050405020304" pitchFamily="18" charset="0"/>
              </a:rPr>
              <a:t>Student</a:t>
            </a:r>
            <a:r>
              <a:rPr lang="tr-TR" sz="4800" dirty="0" smtClean="0">
                <a:latin typeface="Times New Roman" panose="02020603050405020304" pitchFamily="18" charset="0"/>
                <a:cs typeface="Times New Roman" panose="02020603050405020304" pitchFamily="18" charset="0"/>
              </a:rPr>
              <a:t>, </a:t>
            </a:r>
            <a:r>
              <a:rPr lang="tr-TR" sz="4800" dirty="0" err="1" smtClean="0">
                <a:latin typeface="Times New Roman" panose="02020603050405020304" pitchFamily="18" charset="0"/>
                <a:cs typeface="Times New Roman" panose="02020603050405020304" pitchFamily="18" charset="0"/>
              </a:rPr>
              <a:t>Sending</a:t>
            </a:r>
            <a:r>
              <a:rPr lang="tr-TR" sz="4800" dirty="0" smtClean="0">
                <a:latin typeface="Times New Roman" panose="02020603050405020304" pitchFamily="18" charset="0"/>
                <a:cs typeface="Times New Roman" panose="02020603050405020304" pitchFamily="18" charset="0"/>
              </a:rPr>
              <a:t> </a:t>
            </a:r>
            <a:r>
              <a:rPr lang="tr-TR" sz="4800" dirty="0" err="1" smtClean="0">
                <a:latin typeface="Times New Roman" panose="02020603050405020304" pitchFamily="18" charset="0"/>
                <a:cs typeface="Times New Roman" panose="02020603050405020304" pitchFamily="18" charset="0"/>
              </a:rPr>
              <a:t>Institution</a:t>
            </a:r>
            <a:r>
              <a:rPr lang="tr-TR" sz="4800" dirty="0" smtClean="0">
                <a:latin typeface="Times New Roman" panose="02020603050405020304" pitchFamily="18" charset="0"/>
                <a:cs typeface="Times New Roman" panose="02020603050405020304" pitchFamily="18" charset="0"/>
              </a:rPr>
              <a:t>,  </a:t>
            </a:r>
            <a:r>
              <a:rPr lang="tr-TR" sz="4800" dirty="0" err="1" smtClean="0">
                <a:latin typeface="Times New Roman" panose="02020603050405020304" pitchFamily="18" charset="0"/>
                <a:cs typeface="Times New Roman" panose="02020603050405020304" pitchFamily="18" charset="0"/>
              </a:rPr>
              <a:t>Receiving</a:t>
            </a:r>
            <a:r>
              <a:rPr lang="tr-TR" sz="4800" dirty="0" smtClean="0">
                <a:latin typeface="Times New Roman" panose="02020603050405020304" pitchFamily="18" charset="0"/>
                <a:cs typeface="Times New Roman" panose="02020603050405020304" pitchFamily="18" charset="0"/>
              </a:rPr>
              <a:t> </a:t>
            </a:r>
            <a:r>
              <a:rPr lang="tr-TR" sz="4800" dirty="0" err="1" smtClean="0">
                <a:latin typeface="Times New Roman" panose="02020603050405020304" pitchFamily="18" charset="0"/>
                <a:cs typeface="Times New Roman" panose="02020603050405020304" pitchFamily="18" charset="0"/>
              </a:rPr>
              <a:t>Institution</a:t>
            </a:r>
            <a:r>
              <a:rPr lang="tr-TR" sz="4800" dirty="0" smtClean="0">
                <a:latin typeface="Times New Roman" panose="02020603050405020304" pitchFamily="18" charset="0"/>
                <a:cs typeface="Times New Roman" panose="02020603050405020304" pitchFamily="18" charset="0"/>
              </a:rPr>
              <a:t> kısımlarının eksiksiz doldurulması</a:t>
            </a:r>
          </a:p>
          <a:p>
            <a:pPr marL="180000" hangingPunct="1">
              <a:lnSpc>
                <a:spcPct val="170000"/>
              </a:lnSpc>
              <a:spcBef>
                <a:spcPts val="0"/>
              </a:spcBef>
            </a:pPr>
            <a:r>
              <a:rPr lang="tr-TR" sz="4800" dirty="0" smtClean="0">
                <a:latin typeface="Times New Roman" panose="02020603050405020304" pitchFamily="18" charset="0"/>
                <a:cs typeface="Times New Roman" panose="02020603050405020304" pitchFamily="18" charset="0"/>
              </a:rPr>
              <a:t>• </a:t>
            </a:r>
            <a:r>
              <a:rPr lang="tr-TR" sz="4800" u="sng" dirty="0" err="1" smtClean="0">
                <a:latin typeface="Times New Roman" panose="02020603050405020304" pitchFamily="18" charset="0"/>
                <a:cs typeface="Times New Roman" panose="02020603050405020304" pitchFamily="18" charset="0"/>
              </a:rPr>
              <a:t>Table</a:t>
            </a:r>
            <a:r>
              <a:rPr lang="tr-TR" sz="4800" u="sng" dirty="0" smtClean="0">
                <a:latin typeface="Times New Roman" panose="02020603050405020304" pitchFamily="18" charset="0"/>
                <a:cs typeface="Times New Roman" panose="02020603050405020304" pitchFamily="18" charset="0"/>
              </a:rPr>
              <a:t> A </a:t>
            </a:r>
            <a:r>
              <a:rPr lang="tr-TR" sz="4800" dirty="0" smtClean="0">
                <a:latin typeface="Times New Roman" panose="02020603050405020304" pitchFamily="18" charset="0"/>
                <a:cs typeface="Times New Roman" panose="02020603050405020304" pitchFamily="18" charset="0"/>
              </a:rPr>
              <a:t>( </a:t>
            </a:r>
            <a:r>
              <a:rPr lang="tr-TR" sz="4800" dirty="0" err="1" smtClean="0">
                <a:latin typeface="Times New Roman" panose="02020603050405020304" pitchFamily="18" charset="0"/>
                <a:cs typeface="Times New Roman" panose="02020603050405020304" pitchFamily="18" charset="0"/>
              </a:rPr>
              <a:t>Study</a:t>
            </a:r>
            <a:r>
              <a:rPr lang="tr-TR" sz="4800" dirty="0" smtClean="0">
                <a:latin typeface="Times New Roman" panose="02020603050405020304" pitchFamily="18" charset="0"/>
                <a:cs typeface="Times New Roman" panose="02020603050405020304" pitchFamily="18" charset="0"/>
              </a:rPr>
              <a:t> </a:t>
            </a:r>
            <a:r>
              <a:rPr lang="tr-TR" sz="4800" dirty="0" err="1" smtClean="0">
                <a:latin typeface="Times New Roman" panose="02020603050405020304" pitchFamily="18" charset="0"/>
                <a:cs typeface="Times New Roman" panose="02020603050405020304" pitchFamily="18" charset="0"/>
              </a:rPr>
              <a:t>Programme</a:t>
            </a:r>
            <a:r>
              <a:rPr lang="tr-TR" sz="4800" dirty="0" smtClean="0">
                <a:latin typeface="Times New Roman" panose="02020603050405020304" pitchFamily="18" charset="0"/>
                <a:cs typeface="Times New Roman" panose="02020603050405020304" pitchFamily="18" charset="0"/>
              </a:rPr>
              <a:t> at </a:t>
            </a:r>
            <a:r>
              <a:rPr lang="tr-TR" sz="4800" dirty="0" err="1" smtClean="0">
                <a:latin typeface="Times New Roman" panose="02020603050405020304" pitchFamily="18" charset="0"/>
                <a:cs typeface="Times New Roman" panose="02020603050405020304" pitchFamily="18" charset="0"/>
              </a:rPr>
              <a:t>Receinig</a:t>
            </a:r>
            <a:r>
              <a:rPr lang="tr-TR" sz="4800" dirty="0" smtClean="0">
                <a:latin typeface="Times New Roman" panose="02020603050405020304" pitchFamily="18" charset="0"/>
                <a:cs typeface="Times New Roman" panose="02020603050405020304" pitchFamily="18" charset="0"/>
              </a:rPr>
              <a:t> </a:t>
            </a:r>
            <a:r>
              <a:rPr lang="tr-TR" sz="4800" dirty="0" err="1" smtClean="0">
                <a:latin typeface="Times New Roman" panose="02020603050405020304" pitchFamily="18" charset="0"/>
                <a:cs typeface="Times New Roman" panose="02020603050405020304" pitchFamily="18" charset="0"/>
              </a:rPr>
              <a:t>Institution</a:t>
            </a:r>
            <a:r>
              <a:rPr lang="tr-TR" sz="4800" dirty="0" smtClean="0">
                <a:latin typeface="Times New Roman" panose="02020603050405020304" pitchFamily="18" charset="0"/>
                <a:cs typeface="Times New Roman" panose="02020603050405020304" pitchFamily="18" charset="0"/>
              </a:rPr>
              <a:t>) bölümünde yer alan ‘’</a:t>
            </a:r>
            <a:r>
              <a:rPr lang="tr-TR" sz="4800" dirty="0" err="1" smtClean="0">
                <a:latin typeface="Times New Roman" panose="02020603050405020304" pitchFamily="18" charset="0"/>
                <a:cs typeface="Times New Roman" panose="02020603050405020304" pitchFamily="18" charset="0"/>
              </a:rPr>
              <a:t>Planned</a:t>
            </a:r>
            <a:r>
              <a:rPr lang="tr-TR" sz="4800" dirty="0" smtClean="0">
                <a:latin typeface="Times New Roman" panose="02020603050405020304" pitchFamily="18" charset="0"/>
                <a:cs typeface="Times New Roman" panose="02020603050405020304" pitchFamily="18" charset="0"/>
              </a:rPr>
              <a:t> </a:t>
            </a:r>
            <a:r>
              <a:rPr lang="tr-TR" sz="4800" dirty="0" err="1" smtClean="0">
                <a:latin typeface="Times New Roman" panose="02020603050405020304" pitchFamily="18" charset="0"/>
                <a:cs typeface="Times New Roman" panose="02020603050405020304" pitchFamily="18" charset="0"/>
              </a:rPr>
              <a:t>period</a:t>
            </a:r>
            <a:r>
              <a:rPr lang="tr-TR" sz="4800" dirty="0" smtClean="0">
                <a:latin typeface="Times New Roman" panose="02020603050405020304" pitchFamily="18" charset="0"/>
                <a:cs typeface="Times New Roman" panose="02020603050405020304" pitchFamily="18" charset="0"/>
              </a:rPr>
              <a:t> of </a:t>
            </a:r>
            <a:r>
              <a:rPr lang="tr-TR" sz="4800" dirty="0" err="1" smtClean="0">
                <a:latin typeface="Times New Roman" panose="02020603050405020304" pitchFamily="18" charset="0"/>
                <a:cs typeface="Times New Roman" panose="02020603050405020304" pitchFamily="18" charset="0"/>
              </a:rPr>
              <a:t>the</a:t>
            </a:r>
            <a:r>
              <a:rPr lang="tr-TR" sz="4800" dirty="0" smtClean="0">
                <a:latin typeface="Times New Roman" panose="02020603050405020304" pitchFamily="18" charset="0"/>
                <a:cs typeface="Times New Roman" panose="02020603050405020304" pitchFamily="18" charset="0"/>
              </a:rPr>
              <a:t> </a:t>
            </a:r>
            <a:r>
              <a:rPr lang="tr-TR" sz="4800" dirty="0" err="1" smtClean="0">
                <a:latin typeface="Times New Roman" panose="02020603050405020304" pitchFamily="18" charset="0"/>
                <a:cs typeface="Times New Roman" panose="02020603050405020304" pitchFamily="18" charset="0"/>
              </a:rPr>
              <a:t>mobility</a:t>
            </a:r>
            <a:r>
              <a:rPr lang="tr-TR" sz="4800" dirty="0" smtClean="0">
                <a:latin typeface="Times New Roman" panose="02020603050405020304" pitchFamily="18" charset="0"/>
                <a:cs typeface="Times New Roman" panose="02020603050405020304" pitchFamily="18" charset="0"/>
              </a:rPr>
              <a:t>’’ kısmının doldurulması(Ay/Yıl), aynı zamanda ders kodları,</a:t>
            </a:r>
          </a:p>
          <a:p>
            <a:pPr marL="180000" hangingPunct="1">
              <a:lnSpc>
                <a:spcPct val="170000"/>
              </a:lnSpc>
              <a:spcBef>
                <a:spcPts val="0"/>
              </a:spcBef>
            </a:pPr>
            <a:r>
              <a:rPr lang="tr-TR" sz="4800" dirty="0" smtClean="0">
                <a:latin typeface="Times New Roman" panose="02020603050405020304" pitchFamily="18" charset="0"/>
                <a:cs typeface="Times New Roman" panose="02020603050405020304" pitchFamily="18" charset="0"/>
              </a:rPr>
              <a:t>dersleri, dersleri aldığınız dönemi (</a:t>
            </a:r>
            <a:r>
              <a:rPr lang="tr-TR" sz="4800" dirty="0" err="1" smtClean="0">
                <a:latin typeface="Times New Roman" panose="02020603050405020304" pitchFamily="18" charset="0"/>
                <a:cs typeface="Times New Roman" panose="02020603050405020304" pitchFamily="18" charset="0"/>
              </a:rPr>
              <a:t>spring</a:t>
            </a:r>
            <a:r>
              <a:rPr lang="tr-TR" sz="4800" dirty="0" smtClean="0">
                <a:latin typeface="Times New Roman" panose="02020603050405020304" pitchFamily="18" charset="0"/>
                <a:cs typeface="Times New Roman" panose="02020603050405020304" pitchFamily="18" charset="0"/>
              </a:rPr>
              <a:t>, </a:t>
            </a:r>
            <a:r>
              <a:rPr lang="tr-TR" sz="4800" dirty="0" err="1" smtClean="0">
                <a:latin typeface="Times New Roman" panose="02020603050405020304" pitchFamily="18" charset="0"/>
                <a:cs typeface="Times New Roman" panose="02020603050405020304" pitchFamily="18" charset="0"/>
              </a:rPr>
              <a:t>summer</a:t>
            </a:r>
            <a:r>
              <a:rPr lang="tr-TR" sz="4800" dirty="0" smtClean="0">
                <a:latin typeface="Times New Roman" panose="02020603050405020304" pitchFamily="18" charset="0"/>
                <a:cs typeface="Times New Roman" panose="02020603050405020304" pitchFamily="18" charset="0"/>
              </a:rPr>
              <a:t>), aldığınız dersin AKTS sayısını</a:t>
            </a:r>
          </a:p>
          <a:p>
            <a:pPr marL="180000" hangingPunct="1">
              <a:lnSpc>
                <a:spcPct val="170000"/>
              </a:lnSpc>
              <a:spcBef>
                <a:spcPts val="0"/>
              </a:spcBef>
            </a:pPr>
            <a:r>
              <a:rPr lang="tr-TR" sz="4800" dirty="0" smtClean="0">
                <a:latin typeface="Times New Roman" panose="02020603050405020304" pitchFamily="18" charset="0"/>
                <a:cs typeface="Times New Roman" panose="02020603050405020304" pitchFamily="18" charset="0"/>
              </a:rPr>
              <a:t>doldurmanız gerekmektedir. </a:t>
            </a:r>
          </a:p>
          <a:p>
            <a:pPr marL="180000" hangingPunct="1">
              <a:lnSpc>
                <a:spcPct val="170000"/>
              </a:lnSpc>
              <a:spcBef>
                <a:spcPts val="0"/>
              </a:spcBef>
            </a:pPr>
            <a:r>
              <a:rPr lang="tr-TR" sz="4800" dirty="0" err="1" smtClean="0">
                <a:latin typeface="Times New Roman" panose="02020603050405020304" pitchFamily="18" charset="0"/>
                <a:cs typeface="Times New Roman" panose="02020603050405020304" pitchFamily="18" charset="0"/>
              </a:rPr>
              <a:t>Table</a:t>
            </a:r>
            <a:r>
              <a:rPr lang="tr-TR" sz="4800" dirty="0" smtClean="0">
                <a:latin typeface="Times New Roman" panose="02020603050405020304" pitchFamily="18" charset="0"/>
                <a:cs typeface="Times New Roman" panose="02020603050405020304" pitchFamily="18" charset="0"/>
              </a:rPr>
              <a:t> B (</a:t>
            </a:r>
            <a:r>
              <a:rPr lang="tr-TR" sz="4800" dirty="0" err="1" smtClean="0">
                <a:latin typeface="Times New Roman" panose="02020603050405020304" pitchFamily="18" charset="0"/>
                <a:cs typeface="Times New Roman" panose="02020603050405020304" pitchFamily="18" charset="0"/>
              </a:rPr>
              <a:t>Recognition</a:t>
            </a:r>
            <a:r>
              <a:rPr lang="tr-TR" sz="4800" dirty="0" smtClean="0">
                <a:latin typeface="Times New Roman" panose="02020603050405020304" pitchFamily="18" charset="0"/>
                <a:cs typeface="Times New Roman" panose="02020603050405020304" pitchFamily="18" charset="0"/>
              </a:rPr>
              <a:t> at </a:t>
            </a:r>
            <a:r>
              <a:rPr lang="tr-TR" sz="4800" dirty="0" err="1" smtClean="0">
                <a:latin typeface="Times New Roman" panose="02020603050405020304" pitchFamily="18" charset="0"/>
                <a:cs typeface="Times New Roman" panose="02020603050405020304" pitchFamily="18" charset="0"/>
              </a:rPr>
              <a:t>Sending</a:t>
            </a:r>
            <a:r>
              <a:rPr lang="tr-TR" sz="4800" dirty="0" smtClean="0">
                <a:latin typeface="Times New Roman" panose="02020603050405020304" pitchFamily="18" charset="0"/>
                <a:cs typeface="Times New Roman" panose="02020603050405020304" pitchFamily="18" charset="0"/>
              </a:rPr>
              <a:t> </a:t>
            </a:r>
            <a:r>
              <a:rPr lang="tr-TR" sz="4800" dirty="0" err="1" smtClean="0">
                <a:latin typeface="Times New Roman" panose="02020603050405020304" pitchFamily="18" charset="0"/>
                <a:cs typeface="Times New Roman" panose="02020603050405020304" pitchFamily="18" charset="0"/>
              </a:rPr>
              <a:t>Institution</a:t>
            </a:r>
            <a:r>
              <a:rPr lang="tr-TR" sz="4800" dirty="0" smtClean="0">
                <a:latin typeface="Times New Roman" panose="02020603050405020304" pitchFamily="18" charset="0"/>
                <a:cs typeface="Times New Roman" panose="02020603050405020304" pitchFamily="18" charset="0"/>
              </a:rPr>
              <a:t>) bölümü de yukarıda maddede yer alan hususlara dikkate alarak doldurmanız gerekmektedir. </a:t>
            </a:r>
          </a:p>
          <a:p>
            <a:pPr marL="180000" hangingPunct="1">
              <a:lnSpc>
                <a:spcPct val="170000"/>
              </a:lnSpc>
              <a:spcBef>
                <a:spcPts val="0"/>
              </a:spcBef>
            </a:pPr>
            <a:r>
              <a:rPr lang="tr-TR" sz="4800" dirty="0" smtClean="0">
                <a:latin typeface="Times New Roman" panose="02020603050405020304" pitchFamily="18" charset="0"/>
                <a:cs typeface="Times New Roman" panose="02020603050405020304" pitchFamily="18" charset="0"/>
              </a:rPr>
              <a:t>Kendi üniversite derslerini seçerken minimum 30 </a:t>
            </a:r>
            <a:r>
              <a:rPr lang="tr-TR" sz="4800" dirty="0" err="1" smtClean="0">
                <a:latin typeface="Times New Roman" panose="02020603050405020304" pitchFamily="18" charset="0"/>
                <a:cs typeface="Times New Roman" panose="02020603050405020304" pitchFamily="18" charset="0"/>
              </a:rPr>
              <a:t>AKTS’den</a:t>
            </a:r>
            <a:r>
              <a:rPr lang="tr-TR" sz="4800" dirty="0" smtClean="0">
                <a:latin typeface="Times New Roman" panose="02020603050405020304" pitchFamily="18" charset="0"/>
                <a:cs typeface="Times New Roman" panose="02020603050405020304" pitchFamily="18" charset="0"/>
              </a:rPr>
              <a:t> aşağı olmaması ve maksimum 30+2 </a:t>
            </a:r>
            <a:r>
              <a:rPr lang="tr-TR" sz="4800" dirty="0" err="1" smtClean="0">
                <a:latin typeface="Times New Roman" panose="02020603050405020304" pitchFamily="18" charset="0"/>
                <a:cs typeface="Times New Roman" panose="02020603050405020304" pitchFamily="18" charset="0"/>
              </a:rPr>
              <a:t>AKTS’yi</a:t>
            </a:r>
            <a:r>
              <a:rPr lang="tr-TR" sz="4800" dirty="0" smtClean="0">
                <a:latin typeface="Times New Roman" panose="02020603050405020304" pitchFamily="18" charset="0"/>
                <a:cs typeface="Times New Roman" panose="02020603050405020304" pitchFamily="18" charset="0"/>
              </a:rPr>
              <a:t> geçmemesi durumuna dikkat etmeniz gerekmektedir. (</a:t>
            </a:r>
            <a:r>
              <a:rPr lang="tr-TR" sz="4800" dirty="0" err="1" smtClean="0">
                <a:latin typeface="Times New Roman" panose="02020603050405020304" pitchFamily="18" charset="0"/>
                <a:cs typeface="Times New Roman" panose="02020603050405020304" pitchFamily="18" charset="0"/>
              </a:rPr>
              <a:t>Table</a:t>
            </a:r>
            <a:r>
              <a:rPr lang="tr-TR" sz="4800" dirty="0" smtClean="0">
                <a:latin typeface="Times New Roman" panose="02020603050405020304" pitchFamily="18" charset="0"/>
                <a:cs typeface="Times New Roman" panose="02020603050405020304" pitchFamily="18" charset="0"/>
              </a:rPr>
              <a:t> B) </a:t>
            </a:r>
          </a:p>
          <a:p>
            <a:pPr marL="180000" hangingPunct="1">
              <a:lnSpc>
                <a:spcPct val="170000"/>
              </a:lnSpc>
              <a:spcBef>
                <a:spcPts val="0"/>
              </a:spcBef>
            </a:pPr>
            <a:r>
              <a:rPr lang="tr-TR" sz="4800" dirty="0" smtClean="0">
                <a:latin typeface="Times New Roman" panose="02020603050405020304" pitchFamily="18" charset="0"/>
                <a:cs typeface="Times New Roman" panose="02020603050405020304" pitchFamily="18" charset="0"/>
              </a:rPr>
              <a:t> </a:t>
            </a:r>
            <a:r>
              <a:rPr lang="tr-TR" sz="4800" dirty="0" err="1" smtClean="0">
                <a:latin typeface="Times New Roman" panose="02020603050405020304" pitchFamily="18" charset="0"/>
                <a:cs typeface="Times New Roman" panose="02020603050405020304" pitchFamily="18" charset="0"/>
              </a:rPr>
              <a:t>Table</a:t>
            </a:r>
            <a:r>
              <a:rPr lang="tr-TR" sz="4800" dirty="0" smtClean="0">
                <a:latin typeface="Times New Roman" panose="02020603050405020304" pitchFamily="18" charset="0"/>
                <a:cs typeface="Times New Roman" panose="02020603050405020304" pitchFamily="18" charset="0"/>
              </a:rPr>
              <a:t> A ile </a:t>
            </a:r>
            <a:r>
              <a:rPr lang="tr-TR" sz="4800" dirty="0" err="1" smtClean="0">
                <a:latin typeface="Times New Roman" panose="02020603050405020304" pitchFamily="18" charset="0"/>
                <a:cs typeface="Times New Roman" panose="02020603050405020304" pitchFamily="18" charset="0"/>
              </a:rPr>
              <a:t>Table</a:t>
            </a:r>
            <a:r>
              <a:rPr lang="tr-TR" sz="4800" dirty="0" smtClean="0">
                <a:latin typeface="Times New Roman" panose="02020603050405020304" pitchFamily="18" charset="0"/>
                <a:cs typeface="Times New Roman" panose="02020603050405020304" pitchFamily="18" charset="0"/>
              </a:rPr>
              <a:t> B bölümlerinin arasında kalan ‘’Dil Seviyesi’’ kısmını, sahip olduğunuz dili yazarak ve aynı zamanda dil seviyesini dikkate alarak işaretlemeniz gerekmektedir.</a:t>
            </a:r>
            <a:endParaRPr lang="tr-TR" sz="4800" dirty="0">
              <a:latin typeface="Times New Roman" panose="02020603050405020304" pitchFamily="18" charset="0"/>
              <a:cs typeface="Times New Roman" panose="02020603050405020304" pitchFamily="18" charset="0"/>
            </a:endParaRPr>
          </a:p>
        </p:txBody>
      </p:sp>
      <p:sp>
        <p:nvSpPr>
          <p:cNvPr id="13" name="Slayt Numarası Yer Tutucusu 2"/>
          <p:cNvSpPr>
            <a:spLocks noGrp="1"/>
          </p:cNvSpPr>
          <p:nvPr>
            <p:ph type="sldNum" sz="quarter" idx="4294967295"/>
          </p:nvPr>
        </p:nvSpPr>
        <p:spPr>
          <a:xfrm>
            <a:off x="10565448" y="1723640"/>
            <a:ext cx="854082" cy="884653"/>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695EC6B-D002-40EB-8413-0F7F7017DF5C}" type="slidenum">
              <a:rPr kumimoji="0" lang="tr-TR"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tr-TR" sz="280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cxnSp>
        <p:nvCxnSpPr>
          <p:cNvPr id="14" name="Dirsek Bağlayıcısı 13"/>
          <p:cNvCxnSpPr/>
          <p:nvPr/>
        </p:nvCxnSpPr>
        <p:spPr>
          <a:xfrm>
            <a:off x="1504633" y="5329542"/>
            <a:ext cx="5328592" cy="327210"/>
          </a:xfrm>
          <a:prstGeom prst="bentConnector3">
            <a:avLst>
              <a:gd name="adj1" fmla="val 89492"/>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5" name="Dirsek Bağlayıcısı 14"/>
          <p:cNvCxnSpPr/>
          <p:nvPr/>
        </p:nvCxnSpPr>
        <p:spPr>
          <a:xfrm flipV="1">
            <a:off x="3686519" y="3352618"/>
            <a:ext cx="3383091" cy="1399116"/>
          </a:xfrm>
          <a:prstGeom prst="bentConnector3">
            <a:avLst>
              <a:gd name="adj1" fmla="val 76658"/>
            </a:avLst>
          </a:prstGeom>
          <a:ln>
            <a:tailEnd type="triangle"/>
          </a:ln>
        </p:spPr>
        <p:style>
          <a:lnRef idx="3">
            <a:schemeClr val="accent1"/>
          </a:lnRef>
          <a:fillRef idx="0">
            <a:schemeClr val="accent1"/>
          </a:fillRef>
          <a:effectRef idx="2">
            <a:schemeClr val="accent1"/>
          </a:effectRef>
          <a:fontRef idx="minor">
            <a:schemeClr val="tx1"/>
          </a:fontRef>
        </p:style>
      </p:cxnSp>
      <p:sp>
        <p:nvSpPr>
          <p:cNvPr id="16" name="AutoShape 25"/>
          <p:cNvSpPr>
            <a:spLocks noChangeArrowheads="1"/>
          </p:cNvSpPr>
          <p:nvPr/>
        </p:nvSpPr>
        <p:spPr bwMode="auto">
          <a:xfrm>
            <a:off x="8651192" y="3982695"/>
            <a:ext cx="1028781" cy="332946"/>
          </a:xfrm>
          <a:prstGeom prst="wedgeRectCallout">
            <a:avLst>
              <a:gd name="adj1" fmla="val -45324"/>
              <a:gd name="adj2" fmla="val 216884"/>
            </a:avLst>
          </a:prstGeom>
          <a:solidFill>
            <a:srgbClr val="FF6600"/>
          </a:solidFill>
          <a:ln w="9525">
            <a:solidFill>
              <a:schemeClr val="tx1"/>
            </a:solidFill>
            <a:miter lim="800000"/>
            <a:headEnd/>
            <a:tailEnd/>
          </a:ln>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tr-TR" altLang="tr-TR" sz="1200" b="1" dirty="0">
                <a:solidFill>
                  <a:srgbClr val="000000"/>
                </a:solidFill>
                <a:latin typeface="Verdana" panose="020B0604030504040204" pitchFamily="34" charset="0"/>
              </a:rPr>
              <a:t>Ders Adı</a:t>
            </a:r>
          </a:p>
        </p:txBody>
      </p:sp>
      <p:sp>
        <p:nvSpPr>
          <p:cNvPr id="17" name="AutoShape 23"/>
          <p:cNvSpPr>
            <a:spLocks noChangeArrowheads="1"/>
          </p:cNvSpPr>
          <p:nvPr/>
        </p:nvSpPr>
        <p:spPr bwMode="auto">
          <a:xfrm>
            <a:off x="6239497" y="3831797"/>
            <a:ext cx="807173" cy="497590"/>
          </a:xfrm>
          <a:prstGeom prst="wedgeRectCallout">
            <a:avLst>
              <a:gd name="adj1" fmla="val 121611"/>
              <a:gd name="adj2" fmla="val 177824"/>
            </a:avLst>
          </a:prstGeom>
          <a:solidFill>
            <a:srgbClr val="FF6600"/>
          </a:solidFill>
          <a:ln w="9525">
            <a:solidFill>
              <a:schemeClr val="tx1"/>
            </a:solidFill>
            <a:miter lim="800000"/>
            <a:headEnd/>
            <a:tailEnd/>
          </a:ln>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tr-TR" altLang="tr-TR" sz="1200" b="1" dirty="0">
                <a:solidFill>
                  <a:srgbClr val="000000"/>
                </a:solidFill>
                <a:latin typeface="Verdana" panose="020B0604030504040204" pitchFamily="34" charset="0"/>
              </a:rPr>
              <a:t>Ders Kodu</a:t>
            </a:r>
          </a:p>
        </p:txBody>
      </p:sp>
      <p:sp>
        <p:nvSpPr>
          <p:cNvPr id="18" name="AutoShape 26"/>
          <p:cNvSpPr>
            <a:spLocks noChangeArrowheads="1"/>
          </p:cNvSpPr>
          <p:nvPr/>
        </p:nvSpPr>
        <p:spPr bwMode="auto">
          <a:xfrm>
            <a:off x="11784286" y="3862317"/>
            <a:ext cx="879964" cy="497590"/>
          </a:xfrm>
          <a:prstGeom prst="wedgeRectCallout">
            <a:avLst>
              <a:gd name="adj1" fmla="val -17187"/>
              <a:gd name="adj2" fmla="val 164015"/>
            </a:avLst>
          </a:prstGeom>
          <a:solidFill>
            <a:srgbClr val="FF6600"/>
          </a:solidFill>
          <a:ln w="9525">
            <a:solidFill>
              <a:schemeClr val="tx1"/>
            </a:solidFill>
            <a:miter lim="800000"/>
            <a:headEnd/>
            <a:tailEnd/>
          </a:ln>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tr-TR" altLang="tr-TR" sz="1200" b="1" dirty="0">
                <a:solidFill>
                  <a:srgbClr val="000000"/>
                </a:solidFill>
                <a:latin typeface="Verdana" panose="020B0604030504040204" pitchFamily="34" charset="0"/>
              </a:rPr>
              <a:t>ECTS Kodu</a:t>
            </a:r>
          </a:p>
        </p:txBody>
      </p:sp>
      <p:cxnSp>
        <p:nvCxnSpPr>
          <p:cNvPr id="19" name="Dirsek Bağlayıcısı 18"/>
          <p:cNvCxnSpPr/>
          <p:nvPr/>
        </p:nvCxnSpPr>
        <p:spPr>
          <a:xfrm>
            <a:off x="3812829" y="6393090"/>
            <a:ext cx="3256781" cy="1082056"/>
          </a:xfrm>
          <a:prstGeom prst="bentConnector3">
            <a:avLst>
              <a:gd name="adj1" fmla="val 7346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6636922"/>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pasted-imag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49" y="0"/>
            <a:ext cx="13030369" cy="1076012"/>
          </a:xfrm>
          <a:prstGeom prst="rect">
            <a:avLst/>
          </a:prstGeom>
          <a:ln w="12700">
            <a:miter lim="400000"/>
          </a:ln>
        </p:spPr>
      </p:pic>
      <p:pic>
        <p:nvPicPr>
          <p:cNvPr id="125" name="pasted-image.pdf"/>
          <p:cNvPicPr>
            <a:picLocks noChangeAspect="1"/>
          </p:cNvPicPr>
          <p:nvPr/>
        </p:nvPicPr>
        <p:blipFill>
          <a:blip r:embed="rId3">
            <a:extLst/>
          </a:blip>
          <a:srcRect t="9906"/>
          <a:stretch>
            <a:fillRect/>
          </a:stretch>
        </p:blipFill>
        <p:spPr>
          <a:xfrm>
            <a:off x="149970" y="2353379"/>
            <a:ext cx="13005617" cy="5783728"/>
          </a:xfrm>
          <a:prstGeom prst="rect">
            <a:avLst/>
          </a:prstGeom>
          <a:ln w="12700">
            <a:miter lim="400000"/>
          </a:ln>
        </p:spPr>
      </p:pic>
      <p:sp>
        <p:nvSpPr>
          <p:cNvPr id="128" name="Shape 128"/>
          <p:cNvSpPr/>
          <p:nvPr/>
        </p:nvSpPr>
        <p:spPr>
          <a:xfrm>
            <a:off x="7726536" y="23797"/>
            <a:ext cx="4536504" cy="136447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a:defRPr sz="2600" b="1">
                <a:solidFill>
                  <a:srgbClr val="FFFFFF"/>
                </a:solidFill>
                <a:latin typeface="Helvetica"/>
                <a:ea typeface="Helvetica"/>
                <a:cs typeface="Helvetica"/>
                <a:sym typeface="Helvetica"/>
              </a:defRPr>
            </a:lvl1pPr>
          </a:lstStyle>
          <a:p>
            <a:r>
              <a:rPr lang="tr-TR" sz="2800" dirty="0">
                <a:solidFill>
                  <a:schemeClr val="bg1">
                    <a:lumMod val="95000"/>
                  </a:schemeClr>
                </a:solidFill>
              </a:rPr>
              <a:t>Erasmus+ Öğrenim Hareketliliği Yol Haritası</a:t>
            </a:r>
          </a:p>
          <a:p>
            <a:endParaRPr dirty="0"/>
          </a:p>
        </p:txBody>
      </p:sp>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32348" y="344730"/>
            <a:ext cx="1544570" cy="441075"/>
          </a:xfrm>
          <a:prstGeom prst="rect">
            <a:avLst/>
          </a:prstGeom>
          <a:noFill/>
          <a:extLst>
            <a:ext uri="{909E8E84-426E-40DD-AFC4-6F175D3DCCD1}">
              <a14:hiddenFill xmlns:a14="http://schemas.microsoft.com/office/drawing/2010/main">
                <a:solidFill>
                  <a:srgbClr val="FFFFFF"/>
                </a:solidFill>
              </a14:hiddenFill>
            </a:ext>
          </a:extLst>
        </p:spPr>
      </p:pic>
      <p:sp>
        <p:nvSpPr>
          <p:cNvPr id="10" name="Metin kutusu 9"/>
          <p:cNvSpPr txBox="1"/>
          <p:nvPr/>
        </p:nvSpPr>
        <p:spPr>
          <a:xfrm>
            <a:off x="4463730" y="5395410"/>
            <a:ext cx="1000436" cy="215444"/>
          </a:xfrm>
          <a:prstGeom prst="rect">
            <a:avLst/>
          </a:prstGeom>
          <a:noFill/>
        </p:spPr>
        <p:txBody>
          <a:bodyPr wrap="square" rtlCol="0">
            <a:spAutoFit/>
          </a:bodyPr>
          <a:lstStyle/>
          <a:p>
            <a:r>
              <a:rPr lang="tr-TR" sz="800" dirty="0" err="1" smtClean="0">
                <a:solidFill>
                  <a:schemeClr val="bg1"/>
                </a:solidFill>
              </a:rPr>
              <a:t>Dr.Şeyma</a:t>
            </a:r>
            <a:r>
              <a:rPr lang="tr-TR" sz="800" dirty="0" smtClean="0">
                <a:solidFill>
                  <a:schemeClr val="bg1"/>
                </a:solidFill>
              </a:rPr>
              <a:t> AKIN</a:t>
            </a:r>
            <a:endParaRPr lang="tr-TR" sz="800" dirty="0">
              <a:solidFill>
                <a:schemeClr val="bg1"/>
              </a:solidFill>
            </a:endParaRPr>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1259387" y="1992843"/>
            <a:ext cx="8267348" cy="530115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AutoShape 13"/>
          <p:cNvSpPr>
            <a:spLocks noChangeArrowheads="1"/>
          </p:cNvSpPr>
          <p:nvPr/>
        </p:nvSpPr>
        <p:spPr bwMode="auto">
          <a:xfrm>
            <a:off x="108742" y="1779765"/>
            <a:ext cx="1846902" cy="351883"/>
          </a:xfrm>
          <a:prstGeom prst="wedgeRectCallout">
            <a:avLst>
              <a:gd name="adj1" fmla="val 41568"/>
              <a:gd name="adj2" fmla="val 709933"/>
            </a:avLst>
          </a:prstGeom>
          <a:solidFill>
            <a:schemeClr val="accent1"/>
          </a:solidFill>
          <a:ln w="9525">
            <a:solidFill>
              <a:schemeClr val="tx1"/>
            </a:solidFill>
            <a:miter lim="800000"/>
            <a:headEnd/>
            <a:tailEnd/>
          </a:ln>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tr-TR" altLang="tr-TR" sz="1200" b="1" dirty="0">
                <a:solidFill>
                  <a:srgbClr val="000000"/>
                </a:solidFill>
                <a:latin typeface="Verdana" panose="020B0604030504040204" pitchFamily="34" charset="0"/>
              </a:rPr>
              <a:t>Öğrenci imzası</a:t>
            </a:r>
          </a:p>
          <a:p>
            <a:pPr algn="ctr" eaLnBrk="1" hangingPunct="1">
              <a:spcBef>
                <a:spcPct val="0"/>
              </a:spcBef>
              <a:buClrTx/>
              <a:buSzTx/>
              <a:buFontTx/>
              <a:buNone/>
            </a:pPr>
            <a:endParaRPr lang="tr-TR" altLang="tr-TR" sz="1400" dirty="0">
              <a:latin typeface="Verdana" panose="020B0604030504040204" pitchFamily="34" charset="0"/>
            </a:endParaRPr>
          </a:p>
        </p:txBody>
      </p:sp>
      <p:sp>
        <p:nvSpPr>
          <p:cNvPr id="14" name="AutoShape 17"/>
          <p:cNvSpPr>
            <a:spLocks noChangeArrowheads="1"/>
          </p:cNvSpPr>
          <p:nvPr/>
        </p:nvSpPr>
        <p:spPr bwMode="auto">
          <a:xfrm>
            <a:off x="12646" y="4947666"/>
            <a:ext cx="1246741" cy="1153270"/>
          </a:xfrm>
          <a:prstGeom prst="wedgeRectCallout">
            <a:avLst>
              <a:gd name="adj1" fmla="val 82294"/>
              <a:gd name="adj2" fmla="val -22932"/>
            </a:avLst>
          </a:prstGeom>
          <a:solidFill>
            <a:schemeClr val="accent1"/>
          </a:solidFill>
          <a:ln w="9525">
            <a:solidFill>
              <a:schemeClr val="tx1"/>
            </a:solidFill>
            <a:miter lim="800000"/>
            <a:headEnd/>
            <a:tailEnd/>
          </a:ln>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tr-TR" altLang="tr-TR" sz="900" b="1" dirty="0">
                <a:solidFill>
                  <a:srgbClr val="000000"/>
                </a:solidFill>
                <a:latin typeface="Verdana" panose="020B0604030504040204" pitchFamily="34" charset="0"/>
              </a:rPr>
              <a:t>Gönderen üniversite</a:t>
            </a:r>
          </a:p>
          <a:p>
            <a:pPr eaLnBrk="1" hangingPunct="1">
              <a:spcBef>
                <a:spcPct val="0"/>
              </a:spcBef>
              <a:buClrTx/>
              <a:buSzTx/>
              <a:buFontTx/>
              <a:buNone/>
            </a:pPr>
            <a:r>
              <a:rPr lang="tr-TR" altLang="tr-TR" sz="900" b="1" dirty="0">
                <a:solidFill>
                  <a:srgbClr val="000000"/>
                </a:solidFill>
                <a:latin typeface="Verdana" panose="020B0604030504040204" pitchFamily="34" charset="0"/>
              </a:rPr>
              <a:t>Bölüm koordinatör ve kurum koordinatör imzası</a:t>
            </a:r>
          </a:p>
        </p:txBody>
      </p:sp>
      <p:sp>
        <p:nvSpPr>
          <p:cNvPr id="15" name="AutoShape 19"/>
          <p:cNvSpPr>
            <a:spLocks noChangeArrowheads="1"/>
          </p:cNvSpPr>
          <p:nvPr/>
        </p:nvSpPr>
        <p:spPr bwMode="auto">
          <a:xfrm>
            <a:off x="149970" y="7094896"/>
            <a:ext cx="1764446" cy="1115929"/>
          </a:xfrm>
          <a:prstGeom prst="wedgeRectCallout">
            <a:avLst>
              <a:gd name="adj1" fmla="val 54404"/>
              <a:gd name="adj2" fmla="val -120073"/>
            </a:avLst>
          </a:prstGeom>
          <a:solidFill>
            <a:schemeClr val="accent1"/>
          </a:solidFill>
          <a:ln w="9525">
            <a:solidFill>
              <a:schemeClr val="tx1"/>
            </a:solidFill>
            <a:miter lim="800000"/>
            <a:headEnd/>
            <a:tailEnd/>
          </a:ln>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tr-TR" altLang="tr-TR" sz="1200" b="1" dirty="0">
                <a:solidFill>
                  <a:srgbClr val="000000"/>
                </a:solidFill>
                <a:latin typeface="Verdana" panose="020B0604030504040204" pitchFamily="34" charset="0"/>
              </a:rPr>
              <a:t>Karşı Kurum bölüm </a:t>
            </a:r>
          </a:p>
          <a:p>
            <a:pPr eaLnBrk="1" hangingPunct="1">
              <a:spcBef>
                <a:spcPct val="0"/>
              </a:spcBef>
              <a:buClrTx/>
              <a:buSzTx/>
              <a:buFontTx/>
              <a:buNone/>
            </a:pPr>
            <a:r>
              <a:rPr lang="tr-TR" altLang="tr-TR" sz="1200" b="1" dirty="0">
                <a:solidFill>
                  <a:srgbClr val="000000"/>
                </a:solidFill>
                <a:latin typeface="Verdana" panose="020B0604030504040204" pitchFamily="34" charset="0"/>
              </a:rPr>
              <a:t>koordinatör imzası</a:t>
            </a:r>
          </a:p>
        </p:txBody>
      </p:sp>
      <p:sp>
        <p:nvSpPr>
          <p:cNvPr id="16" name="Dikdörtgen 15"/>
          <p:cNvSpPr/>
          <p:nvPr/>
        </p:nvSpPr>
        <p:spPr>
          <a:xfrm>
            <a:off x="3009738" y="5266729"/>
            <a:ext cx="1080120" cy="3300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İçerik Yer Tutucusu 4"/>
          <p:cNvSpPr txBox="1">
            <a:spLocks/>
          </p:cNvSpPr>
          <p:nvPr/>
        </p:nvSpPr>
        <p:spPr>
          <a:xfrm>
            <a:off x="9526736" y="1779765"/>
            <a:ext cx="3412248" cy="6803905"/>
          </a:xfrm>
          <a:prstGeom prst="rect">
            <a:avLst/>
          </a:prstGeom>
          <a:solidFill>
            <a:schemeClr val="bg1"/>
          </a:solidFill>
          <a:ln w="12700">
            <a:miter lim="400000"/>
          </a:ln>
          <a:extLst>
            <a:ext uri="{C572A759-6A51-4108-AA02-DFA0A04FC94B}">
              <ma14:wrappingTextBoxFlag xmlns:ma14="http://schemas.microsoft.com/office/mac/drawingml/2011/main" xmlns="" val="1"/>
            </a:ext>
          </a:extLst>
        </p:spPr>
        <p:txBody>
          <a:bodyPr lIns="50800" tIns="50800" rIns="50800" bIns="50800" anchor="ctr">
            <a:normAutofit fontScale="40000" lnSpcReduction="20000"/>
          </a:bodyPr>
          <a:lst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a:lstStyle>
          <a:p>
            <a:pPr marL="0" indent="0" hangingPunct="1">
              <a:buNone/>
            </a:pPr>
            <a:r>
              <a:rPr lang="tr-TR" dirty="0" smtClean="0"/>
              <a:t> </a:t>
            </a:r>
            <a:r>
              <a:rPr lang="tr-TR" sz="4000" dirty="0" smtClean="0"/>
              <a:t>Daha sonra gelecek olan ‘’</a:t>
            </a:r>
            <a:r>
              <a:rPr lang="tr-TR" sz="4000" dirty="0" err="1" smtClean="0"/>
              <a:t>Commitment</a:t>
            </a:r>
            <a:r>
              <a:rPr lang="tr-TR" sz="4000" dirty="0" smtClean="0"/>
              <a:t>’’ bölümü de gerekli bilgileri doldurduktan sonra, önce kendiniz sonra bölüm koordinatörünüz imzaladıktan sonra ofise teslim etmeniz gerekmektedir.</a:t>
            </a:r>
          </a:p>
          <a:p>
            <a:pPr hangingPunct="1">
              <a:buFont typeface="Wingdings" panose="05000000000000000000" pitchFamily="2" charset="2"/>
              <a:buChar char="v"/>
            </a:pPr>
            <a:r>
              <a:rPr lang="tr-TR" sz="4000" dirty="0" smtClean="0"/>
              <a:t> </a:t>
            </a:r>
            <a:r>
              <a:rPr lang="tr-TR" sz="4000" dirty="0" smtClean="0">
                <a:solidFill>
                  <a:srgbClr val="FF0000"/>
                </a:solidFill>
              </a:rPr>
              <a:t>Dikkat: </a:t>
            </a:r>
            <a:r>
              <a:rPr lang="tr-TR" sz="4000" dirty="0" smtClean="0"/>
              <a:t>Yukarıdaki bilgiler hususunda eksik doldurduğu anlaşılan Learning </a:t>
            </a:r>
            <a:r>
              <a:rPr lang="tr-TR" sz="4000" dirty="0" err="1" smtClean="0"/>
              <a:t>Agreement’lar</a:t>
            </a:r>
            <a:r>
              <a:rPr lang="tr-TR" sz="4000" dirty="0" smtClean="0"/>
              <a:t> Dış İlişkiler Birimi tarafınca kabul edilmeyecektir. </a:t>
            </a:r>
          </a:p>
          <a:p>
            <a:pPr hangingPunct="1">
              <a:buFont typeface="Wingdings" panose="05000000000000000000" pitchFamily="2" charset="2"/>
              <a:buChar char="v"/>
            </a:pPr>
            <a:r>
              <a:rPr lang="tr-TR" sz="4000" dirty="0" smtClean="0">
                <a:solidFill>
                  <a:srgbClr val="FF5050"/>
                </a:solidFill>
              </a:rPr>
              <a:t>Dikkat: </a:t>
            </a:r>
            <a:r>
              <a:rPr lang="tr-TR" sz="4000" dirty="0" smtClean="0"/>
              <a:t>Bu belgeden 3 Nüshayı tarafımıza sunmanız gerektiğini unutmayınız. Bizden onayını aldığınız Learning </a:t>
            </a:r>
            <a:r>
              <a:rPr lang="tr-TR" sz="4000" dirty="0" err="1" smtClean="0"/>
              <a:t>Agreement’ı</a:t>
            </a:r>
            <a:r>
              <a:rPr lang="tr-TR" sz="4000" dirty="0" smtClean="0"/>
              <a:t> gideceğiniz üniversitenin onayına sunmanız gerekmektedir. Bu belgeyi onaya sunarken karşı kurum sizden ekstra belgeler isteyebilmektedir. Bu belgeleri dikkate alarak Learning </a:t>
            </a:r>
            <a:r>
              <a:rPr lang="tr-TR" sz="4000" dirty="0" err="1" smtClean="0"/>
              <a:t>Agreement’ınızı</a:t>
            </a:r>
            <a:r>
              <a:rPr lang="tr-TR" sz="4000" dirty="0" smtClean="0"/>
              <a:t> gönderiniz. Aksi takdirde başvurunuz geçersiz sayılacaktır. </a:t>
            </a:r>
            <a:endParaRPr lang="tr-TR" sz="4000" dirty="0"/>
          </a:p>
        </p:txBody>
      </p:sp>
      <p:sp>
        <p:nvSpPr>
          <p:cNvPr id="20" name="Dikdörtgen 19"/>
          <p:cNvSpPr/>
          <p:nvPr/>
        </p:nvSpPr>
        <p:spPr>
          <a:xfrm>
            <a:off x="4278784" y="5306367"/>
            <a:ext cx="652595" cy="3117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Dikdörtgen 20"/>
          <p:cNvSpPr/>
          <p:nvPr/>
        </p:nvSpPr>
        <p:spPr>
          <a:xfrm>
            <a:off x="5240502" y="5288072"/>
            <a:ext cx="787341" cy="3300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Dikdörtgen 21"/>
          <p:cNvSpPr/>
          <p:nvPr/>
        </p:nvSpPr>
        <p:spPr>
          <a:xfrm>
            <a:off x="6189061" y="5445813"/>
            <a:ext cx="1080120" cy="3300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629753186"/>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pasted-imag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49" y="0"/>
            <a:ext cx="13030369" cy="1076012"/>
          </a:xfrm>
          <a:prstGeom prst="rect">
            <a:avLst/>
          </a:prstGeom>
          <a:ln w="12700">
            <a:miter lim="400000"/>
          </a:ln>
        </p:spPr>
      </p:pic>
      <p:pic>
        <p:nvPicPr>
          <p:cNvPr id="125" name="pasted-image.pdf"/>
          <p:cNvPicPr>
            <a:picLocks noChangeAspect="1"/>
          </p:cNvPicPr>
          <p:nvPr/>
        </p:nvPicPr>
        <p:blipFill>
          <a:blip r:embed="rId3">
            <a:extLst/>
          </a:blip>
          <a:srcRect t="9906"/>
          <a:stretch>
            <a:fillRect/>
          </a:stretch>
        </p:blipFill>
        <p:spPr>
          <a:xfrm>
            <a:off x="149970" y="2353379"/>
            <a:ext cx="13005617" cy="5783728"/>
          </a:xfrm>
          <a:prstGeom prst="rect">
            <a:avLst/>
          </a:prstGeom>
          <a:ln w="12700">
            <a:miter lim="400000"/>
          </a:ln>
        </p:spPr>
      </p:pic>
      <p:sp>
        <p:nvSpPr>
          <p:cNvPr id="128" name="Shape 128"/>
          <p:cNvSpPr/>
          <p:nvPr/>
        </p:nvSpPr>
        <p:spPr>
          <a:xfrm>
            <a:off x="7726536" y="23797"/>
            <a:ext cx="4536504" cy="136447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a:defRPr sz="2600" b="1">
                <a:solidFill>
                  <a:srgbClr val="FFFFFF"/>
                </a:solidFill>
                <a:latin typeface="Helvetica"/>
                <a:ea typeface="Helvetica"/>
                <a:cs typeface="Helvetica"/>
                <a:sym typeface="Helvetica"/>
              </a:defRPr>
            </a:lvl1pPr>
          </a:lstStyle>
          <a:p>
            <a:r>
              <a:rPr lang="tr-TR" sz="2800" dirty="0">
                <a:solidFill>
                  <a:schemeClr val="bg1">
                    <a:lumMod val="95000"/>
                  </a:schemeClr>
                </a:solidFill>
              </a:rPr>
              <a:t>Erasmus+ Öğrenim Hareketliliği Yol Haritası</a:t>
            </a:r>
          </a:p>
          <a:p>
            <a:endParaRPr dirty="0"/>
          </a:p>
        </p:txBody>
      </p:sp>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32348" y="344730"/>
            <a:ext cx="1544570" cy="441075"/>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1245816" y="2860576"/>
            <a:ext cx="10585176" cy="4358116"/>
          </a:xfrm>
          <a:prstGeom prst="rect">
            <a:avLst/>
          </a:prstGeom>
        </p:spPr>
        <p:txBody>
          <a:bodyPr wrap="square">
            <a:spAutoFit/>
          </a:bodyPr>
          <a:lstStyle/>
          <a:p>
            <a:pPr eaLnBrk="1" hangingPunct="1">
              <a:lnSpc>
                <a:spcPct val="90000"/>
              </a:lnSpc>
              <a:buFont typeface="Wingdings 2" panose="05020102010507070707" pitchFamily="18" charset="2"/>
              <a:buChar char=""/>
            </a:pPr>
            <a:r>
              <a:rPr lang="tr-TR" altLang="tr-TR" sz="2800" dirty="0"/>
              <a:t>Yüksek Lisans öğrencisiyim. Ders aşamasını tamamladım. Yine de 30 ECTS alacak mıyım? 30 ECTS için ders almak zorunda mıyım</a:t>
            </a:r>
            <a:r>
              <a:rPr lang="tr-TR" altLang="tr-TR" sz="2800" dirty="0" smtClean="0"/>
              <a:t>?</a:t>
            </a:r>
          </a:p>
          <a:p>
            <a:pPr eaLnBrk="1" hangingPunct="1">
              <a:lnSpc>
                <a:spcPct val="90000"/>
              </a:lnSpc>
              <a:buFont typeface="Wingdings 2" panose="05020102010507070707" pitchFamily="18" charset="2"/>
              <a:buChar char=""/>
            </a:pPr>
            <a:endParaRPr lang="tr-TR" altLang="tr-TR" sz="2800" dirty="0"/>
          </a:p>
          <a:p>
            <a:pPr eaLnBrk="1" hangingPunct="1">
              <a:lnSpc>
                <a:spcPct val="90000"/>
              </a:lnSpc>
              <a:buFont typeface="Wingdings 2" panose="05020102010507070707" pitchFamily="18" charset="2"/>
              <a:buChar char=""/>
            </a:pPr>
            <a:r>
              <a:rPr lang="tr-TR" altLang="tr-TR" sz="2800" dirty="0">
                <a:solidFill>
                  <a:srgbClr val="FF0000"/>
                </a:solidFill>
              </a:rPr>
              <a:t>Hibeniz 30 ECTS karşılığında sizlere ödenir. 30 ECTS ders alma veya </a:t>
            </a:r>
            <a:r>
              <a:rPr lang="tr-TR" altLang="tr-TR" sz="2800" dirty="0" err="1">
                <a:solidFill>
                  <a:srgbClr val="FF0000"/>
                </a:solidFill>
              </a:rPr>
              <a:t>laboratuar</a:t>
            </a:r>
            <a:r>
              <a:rPr lang="tr-TR" altLang="tr-TR" sz="2800" dirty="0">
                <a:solidFill>
                  <a:srgbClr val="FF0000"/>
                </a:solidFill>
              </a:rPr>
              <a:t> veya seminer çalışmaları karşılığında alınabilir. Ders aşamasını geçmiş dahi olsanız, 30 </a:t>
            </a:r>
            <a:r>
              <a:rPr lang="tr-TR" altLang="tr-TR" sz="2800" dirty="0" err="1">
                <a:solidFill>
                  <a:srgbClr val="FF0000"/>
                </a:solidFill>
              </a:rPr>
              <a:t>ECTS’i</a:t>
            </a:r>
            <a:r>
              <a:rPr lang="tr-TR" altLang="tr-TR" sz="2800" dirty="0">
                <a:solidFill>
                  <a:srgbClr val="FF0000"/>
                </a:solidFill>
              </a:rPr>
              <a:t> toparlamak için koordinatörünüz ve </a:t>
            </a:r>
            <a:r>
              <a:rPr lang="tr-TR" altLang="tr-TR" sz="2800" dirty="0">
                <a:solidFill>
                  <a:srgbClr val="0066CC"/>
                </a:solidFill>
                <a:latin typeface="Arial" panose="020B0604020202020204" pitchFamily="34" charset="0"/>
              </a:rPr>
              <a:t>Üniversitemiz</a:t>
            </a:r>
            <a:r>
              <a:rPr lang="tr-TR" altLang="tr-TR" sz="2800" dirty="0">
                <a:solidFill>
                  <a:srgbClr val="0066CC"/>
                </a:solidFill>
              </a:rPr>
              <a:t>deki koordinatör ve danışman hocanızın ortak</a:t>
            </a:r>
            <a:r>
              <a:rPr lang="tr-TR" altLang="tr-TR" sz="2800" dirty="0">
                <a:solidFill>
                  <a:srgbClr val="FF0000"/>
                </a:solidFill>
              </a:rPr>
              <a:t> kararıyla seminer, </a:t>
            </a:r>
            <a:r>
              <a:rPr lang="tr-TR" altLang="tr-TR" sz="2800" dirty="0" err="1">
                <a:solidFill>
                  <a:srgbClr val="FF0000"/>
                </a:solidFill>
              </a:rPr>
              <a:t>laboratuar</a:t>
            </a:r>
            <a:r>
              <a:rPr lang="tr-TR" altLang="tr-TR" sz="2800" dirty="0">
                <a:solidFill>
                  <a:srgbClr val="FF0000"/>
                </a:solidFill>
              </a:rPr>
              <a:t> ya da araştırma konusu alıp karşılığında ECTS talep ederek tamamlayabilirsiniz. </a:t>
            </a:r>
          </a:p>
        </p:txBody>
      </p:sp>
      <p:sp>
        <p:nvSpPr>
          <p:cNvPr id="3" name="Dikdörtgen 2"/>
          <p:cNvSpPr/>
          <p:nvPr/>
        </p:nvSpPr>
        <p:spPr>
          <a:xfrm>
            <a:off x="732348" y="1409596"/>
            <a:ext cx="11098644" cy="646331"/>
          </a:xfrm>
          <a:prstGeom prst="rect">
            <a:avLst/>
          </a:prstGeom>
        </p:spPr>
        <p:txBody>
          <a:bodyPr wrap="square">
            <a:spAutoFit/>
          </a:bodyPr>
          <a:lstStyle/>
          <a:p>
            <a:r>
              <a:rPr lang="tr-TR" b="1" dirty="0">
                <a:solidFill>
                  <a:schemeClr val="tx1">
                    <a:lumMod val="95000"/>
                    <a:lumOff val="5000"/>
                  </a:schemeClr>
                </a:solidFill>
              </a:rPr>
              <a:t>Learning </a:t>
            </a:r>
            <a:r>
              <a:rPr lang="tr-TR" b="1" dirty="0" err="1">
                <a:solidFill>
                  <a:schemeClr val="tx1">
                    <a:lumMod val="95000"/>
                    <a:lumOff val="5000"/>
                  </a:schemeClr>
                </a:solidFill>
              </a:rPr>
              <a:t>Agreement</a:t>
            </a:r>
            <a:r>
              <a:rPr lang="tr-TR" b="1" dirty="0">
                <a:solidFill>
                  <a:schemeClr val="tx1">
                    <a:lumMod val="95000"/>
                    <a:lumOff val="5000"/>
                  </a:schemeClr>
                </a:solidFill>
              </a:rPr>
              <a:t> İle İlgili Sorulan Sorular</a:t>
            </a:r>
          </a:p>
        </p:txBody>
      </p:sp>
    </p:spTree>
    <p:extLst>
      <p:ext uri="{BB962C8B-B14F-4D97-AF65-F5344CB8AC3E}">
        <p14:creationId xmlns:p14="http://schemas.microsoft.com/office/powerpoint/2010/main" val="3230539206"/>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pasted-imag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49" y="0"/>
            <a:ext cx="13030369" cy="1076012"/>
          </a:xfrm>
          <a:prstGeom prst="rect">
            <a:avLst/>
          </a:prstGeom>
          <a:ln w="12700">
            <a:miter lim="400000"/>
          </a:ln>
        </p:spPr>
      </p:pic>
      <p:pic>
        <p:nvPicPr>
          <p:cNvPr id="125" name="pasted-image.pdf"/>
          <p:cNvPicPr>
            <a:picLocks noChangeAspect="1"/>
          </p:cNvPicPr>
          <p:nvPr/>
        </p:nvPicPr>
        <p:blipFill>
          <a:blip r:embed="rId3">
            <a:extLst/>
          </a:blip>
          <a:srcRect t="9906"/>
          <a:stretch>
            <a:fillRect/>
          </a:stretch>
        </p:blipFill>
        <p:spPr>
          <a:xfrm>
            <a:off x="-14249" y="2055751"/>
            <a:ext cx="13005617" cy="5783728"/>
          </a:xfrm>
          <a:prstGeom prst="rect">
            <a:avLst/>
          </a:prstGeom>
          <a:ln w="12700">
            <a:miter lim="400000"/>
          </a:ln>
        </p:spPr>
      </p:pic>
      <p:sp>
        <p:nvSpPr>
          <p:cNvPr id="128" name="Shape 128"/>
          <p:cNvSpPr/>
          <p:nvPr/>
        </p:nvSpPr>
        <p:spPr>
          <a:xfrm>
            <a:off x="7726536" y="23797"/>
            <a:ext cx="4536504" cy="136447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a:defRPr sz="2600" b="1">
                <a:solidFill>
                  <a:srgbClr val="FFFFFF"/>
                </a:solidFill>
                <a:latin typeface="Helvetica"/>
                <a:ea typeface="Helvetica"/>
                <a:cs typeface="Helvetica"/>
                <a:sym typeface="Helvetica"/>
              </a:defRPr>
            </a:lvl1pPr>
          </a:lstStyle>
          <a:p>
            <a:r>
              <a:rPr lang="tr-TR" sz="2800" dirty="0">
                <a:solidFill>
                  <a:schemeClr val="bg1">
                    <a:lumMod val="95000"/>
                  </a:schemeClr>
                </a:solidFill>
              </a:rPr>
              <a:t>Erasmus+ Öğrenim Hareketliliği Yol Haritası</a:t>
            </a:r>
          </a:p>
          <a:p>
            <a:endParaRPr dirty="0"/>
          </a:p>
        </p:txBody>
      </p:sp>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32348" y="344730"/>
            <a:ext cx="1544570" cy="441075"/>
          </a:xfrm>
          <a:prstGeom prst="rect">
            <a:avLst/>
          </a:prstGeom>
          <a:noFill/>
          <a:extLst>
            <a:ext uri="{909E8E84-426E-40DD-AFC4-6F175D3DCCD1}">
              <a14:hiddenFill xmlns:a14="http://schemas.microsoft.com/office/drawing/2010/main">
                <a:solidFill>
                  <a:srgbClr val="FFFFFF"/>
                </a:solidFill>
              </a14:hiddenFill>
            </a:ext>
          </a:extLst>
        </p:spPr>
      </p:pic>
      <p:sp>
        <p:nvSpPr>
          <p:cNvPr id="10" name="Metin kutusu 9"/>
          <p:cNvSpPr txBox="1"/>
          <p:nvPr/>
        </p:nvSpPr>
        <p:spPr>
          <a:xfrm>
            <a:off x="4463730" y="5395410"/>
            <a:ext cx="1000436" cy="215444"/>
          </a:xfrm>
          <a:prstGeom prst="rect">
            <a:avLst/>
          </a:prstGeom>
          <a:noFill/>
        </p:spPr>
        <p:txBody>
          <a:bodyPr wrap="square" rtlCol="0">
            <a:spAutoFit/>
          </a:bodyPr>
          <a:lstStyle/>
          <a:p>
            <a:r>
              <a:rPr lang="tr-TR" sz="800" dirty="0" err="1" smtClean="0">
                <a:solidFill>
                  <a:schemeClr val="bg1"/>
                </a:solidFill>
              </a:rPr>
              <a:t>Dr.Şeyma</a:t>
            </a:r>
            <a:r>
              <a:rPr lang="tr-TR" sz="800" dirty="0" smtClean="0">
                <a:solidFill>
                  <a:schemeClr val="bg1"/>
                </a:solidFill>
              </a:rPr>
              <a:t> AKIN</a:t>
            </a:r>
            <a:endParaRPr lang="tr-TR" sz="800" dirty="0">
              <a:solidFill>
                <a:schemeClr val="bg1"/>
              </a:solidFill>
            </a:endParaRPr>
          </a:p>
        </p:txBody>
      </p:sp>
      <p:sp>
        <p:nvSpPr>
          <p:cNvPr id="16" name="Dikdörtgen 15"/>
          <p:cNvSpPr/>
          <p:nvPr/>
        </p:nvSpPr>
        <p:spPr>
          <a:xfrm>
            <a:off x="3009738" y="5266729"/>
            <a:ext cx="1080120" cy="3300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Dikdörtgen 19"/>
          <p:cNvSpPr/>
          <p:nvPr/>
        </p:nvSpPr>
        <p:spPr>
          <a:xfrm>
            <a:off x="4278784" y="5306367"/>
            <a:ext cx="652595" cy="3117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Dikdörtgen 20"/>
          <p:cNvSpPr/>
          <p:nvPr/>
        </p:nvSpPr>
        <p:spPr>
          <a:xfrm>
            <a:off x="5240502" y="5288072"/>
            <a:ext cx="787341" cy="3300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Dikdörtgen 21"/>
          <p:cNvSpPr/>
          <p:nvPr/>
        </p:nvSpPr>
        <p:spPr>
          <a:xfrm>
            <a:off x="6189061" y="5445813"/>
            <a:ext cx="1080120" cy="3300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17" name="5 İçerik Yer Tutucusu"/>
          <p:cNvGraphicFramePr>
            <a:graphicFrameLocks/>
          </p:cNvGraphicFramePr>
          <p:nvPr>
            <p:extLst>
              <p:ext uri="{D42A27DB-BD31-4B8C-83A1-F6EECF244321}">
                <p14:modId xmlns:p14="http://schemas.microsoft.com/office/powerpoint/2010/main" val="1781226498"/>
              </p:ext>
            </p:extLst>
          </p:nvPr>
        </p:nvGraphicFramePr>
        <p:xfrm>
          <a:off x="237704" y="1661753"/>
          <a:ext cx="6677576" cy="8124889"/>
        </p:xfrm>
        <a:graphic>
          <a:graphicData uri="http://schemas.openxmlformats.org/drawingml/2006/table">
            <a:tbl>
              <a:tblPr/>
              <a:tblGrid>
                <a:gridCol w="6677576">
                  <a:extLst>
                    <a:ext uri="{9D8B030D-6E8A-4147-A177-3AD203B41FA5}">
                      <a16:colId xmlns:a16="http://schemas.microsoft.com/office/drawing/2014/main" val="20000"/>
                    </a:ext>
                  </a:extLst>
                </a:gridCol>
              </a:tblGrid>
              <a:tr h="7488832">
                <a:tc>
                  <a:txBody>
                    <a:bodyPr/>
                    <a:lstStyle/>
                    <a:p>
                      <a:pPr marL="0" marR="0" lvl="0" indent="0" algn="r" defTabSz="914400" rtl="0" eaLnBrk="1" fontAlgn="base" latinLnBrk="0" hangingPunct="1">
                        <a:lnSpc>
                          <a:spcPct val="150000"/>
                        </a:lnSpc>
                        <a:spcBef>
                          <a:spcPct val="0"/>
                        </a:spcBef>
                        <a:spcAft>
                          <a:spcPct val="0"/>
                        </a:spcAft>
                        <a:buClrTx/>
                        <a:buSzTx/>
                        <a:buFontTx/>
                        <a:buNone/>
                        <a:tabLst/>
                      </a:pPr>
                      <a:r>
                        <a:rPr kumimoji="0" lang="tr-TR" sz="1200" b="0" i="1" u="none" strike="noStrike" cap="none" normalizeH="0" baseline="0" dirty="0" smtClean="0">
                          <a:ln>
                            <a:noFill/>
                          </a:ln>
                          <a:solidFill>
                            <a:schemeClr val="tx1"/>
                          </a:solidFill>
                          <a:effectLst/>
                          <a:latin typeface="Tw Cen MT" pitchFamily="34" charset="0"/>
                        </a:rPr>
                        <a:t>Erasmus Programı ile Giden Öğrencinin Bölüm İzni Dilekçesi</a:t>
                      </a:r>
                      <a:endParaRPr kumimoji="0" lang="en-US" sz="1200" b="0" i="0" u="none" strike="noStrike" cap="none" normalizeH="0" baseline="0" dirty="0" smtClean="0">
                        <a:ln>
                          <a:noFill/>
                        </a:ln>
                        <a:solidFill>
                          <a:schemeClr val="tx1"/>
                        </a:solidFill>
                        <a:effectLst/>
                        <a:latin typeface="Tw Cen MT" pitchFamily="34" charset="0"/>
                      </a:endParaRPr>
                    </a:p>
                    <a:p>
                      <a:pPr marL="0" marR="0" lvl="0" indent="0" algn="ctr" defTabSz="914400" rtl="0" eaLnBrk="1" fontAlgn="base" latinLnBrk="0" hangingPunct="1">
                        <a:lnSpc>
                          <a:spcPct val="150000"/>
                        </a:lnSpc>
                        <a:spcBef>
                          <a:spcPct val="0"/>
                        </a:spcBef>
                        <a:spcAft>
                          <a:spcPct val="0"/>
                        </a:spcAft>
                        <a:buClrTx/>
                        <a:buSzTx/>
                        <a:buFontTx/>
                        <a:buNone/>
                        <a:tabLst/>
                      </a:pPr>
                      <a:endParaRPr kumimoji="0" lang="tr-TR" sz="12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p>
                      <a:pPr marL="0" marR="0" lvl="0" indent="0" algn="ctr" defTabSz="914400" rtl="0" eaLnBrk="1" fontAlgn="base" latinLnBrk="0" hangingPunct="1">
                        <a:lnSpc>
                          <a:spcPct val="150000"/>
                        </a:lnSpc>
                        <a:spcBef>
                          <a:spcPct val="0"/>
                        </a:spcBef>
                        <a:spcAft>
                          <a:spcPct val="0"/>
                        </a:spcAft>
                        <a:buClrTx/>
                        <a:buSzTx/>
                        <a:buFontTx/>
                        <a:buNone/>
                        <a:tabLst/>
                      </a:pPr>
                      <a:endParaRPr kumimoji="0" lang="tr-TR" sz="12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p>
                      <a:pPr marL="0" marR="0" lvl="0" indent="0" algn="ctr" defTabSz="914400" rtl="0" eaLnBrk="1" fontAlgn="base" latinLnBrk="0" hangingPunct="1">
                        <a:lnSpc>
                          <a:spcPct val="15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Calibri" pitchFamily="34" charset="0"/>
                          <a:ea typeface="Times New Roman" pitchFamily="18" charset="0"/>
                          <a:cs typeface="Arial" charset="0"/>
                        </a:rPr>
                        <a:t>___________________________________ </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1" fontAlgn="base" latinLnBrk="0" hangingPunct="1">
                        <a:lnSpc>
                          <a:spcPct val="15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Calibri" pitchFamily="34" charset="0"/>
                          <a:ea typeface="Times New Roman" pitchFamily="18" charset="0"/>
                          <a:cs typeface="Arial" charset="0"/>
                        </a:rPr>
                        <a:t>BÖLÜM BAŞKANLIĞINA/FAKÜLTE DEKANLIĞINA/ENSTİTÜ MÜDÜRLÜĞÜNE</a:t>
                      </a:r>
                      <a:r>
                        <a:rPr kumimoji="0" lang="tr-TR" sz="1200" b="0" i="0" u="none" strike="noStrike" cap="none" normalizeH="0" baseline="0" dirty="0" smtClean="0">
                          <a:ln>
                            <a:noFill/>
                          </a:ln>
                          <a:solidFill>
                            <a:schemeClr val="tx1"/>
                          </a:solidFill>
                          <a:effectLst/>
                          <a:latin typeface="Calibri" pitchFamily="34" charset="0"/>
                          <a:cs typeface="Times New Roman" pitchFamily="18" charset="0"/>
                        </a:rPr>
                        <a:t>,</a:t>
                      </a:r>
                    </a:p>
                    <a:p>
                      <a:pPr marL="0" marR="0" lvl="0" indent="0" algn="ctr" defTabSz="914400" rtl="0" eaLnBrk="1" fontAlgn="base" latinLnBrk="0" hangingPunct="1">
                        <a:lnSpc>
                          <a:spcPct val="15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Calibri" pitchFamily="34" charset="0"/>
                          <a:cs typeface="Times New Roman" pitchFamily="18" charset="0"/>
                        </a:rPr>
                        <a:t>__________________________ Fakültesi/Enstitüsü, ___________________________ Bölümü _______________ numaralı lisans / yüksek lisans / doktora öğrencisiyim. Erasmus Yüksek Öğretim Değişim programı Erasmus öğrencisi olarak seçilmiş bulunmaktayım. </a:t>
                      </a: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Calibri" pitchFamily="34" charset="0"/>
                          <a:cs typeface="Times New Roman" pitchFamily="18" charset="0"/>
                        </a:rPr>
                        <a:t>Bu kapsamda _________________________ (ülke adı) ________________________ kentindeki _____________________________ Üniversitesinde _____________ - _____________ tarihleri arasında ______ </a:t>
                      </a:r>
                      <a:r>
                        <a:rPr kumimoji="0" lang="tr-TR" sz="1200" b="0" i="0" u="none" strike="noStrike" cap="none" normalizeH="0" baseline="-25000" dirty="0" smtClean="0">
                          <a:ln>
                            <a:noFill/>
                          </a:ln>
                          <a:solidFill>
                            <a:schemeClr val="tx1"/>
                          </a:solidFill>
                          <a:effectLst/>
                          <a:latin typeface="Calibri" pitchFamily="34" charset="0"/>
                          <a:cs typeface="Times New Roman" pitchFamily="18" charset="0"/>
                        </a:rPr>
                        <a:t>(1 – 2) </a:t>
                      </a:r>
                      <a:r>
                        <a:rPr kumimoji="0" lang="tr-TR" sz="1200" b="0" i="0" u="none" strike="noStrike" cap="none" normalizeH="0" baseline="0" dirty="0" smtClean="0">
                          <a:ln>
                            <a:noFill/>
                          </a:ln>
                          <a:solidFill>
                            <a:schemeClr val="tx1"/>
                          </a:solidFill>
                          <a:effectLst/>
                          <a:latin typeface="Calibri" pitchFamily="34" charset="0"/>
                          <a:cs typeface="Times New Roman" pitchFamily="18" charset="0"/>
                        </a:rPr>
                        <a:t>dönem eğitim görmek üzere kabul edildim. Ekte ilgili sürede alacağım dersler ve bu derslerin ECTS (Avrupa Kredi Transfer Sistemi) kredilerinin bulunduğu Öğrenim Anlaşmam (</a:t>
                      </a:r>
                      <a:r>
                        <a:rPr kumimoji="0" lang="tr-TR" sz="1200" b="0" i="0" u="none" strike="noStrike" cap="none" normalizeH="0" baseline="0" dirty="0" err="1" smtClean="0">
                          <a:ln>
                            <a:noFill/>
                          </a:ln>
                          <a:solidFill>
                            <a:schemeClr val="tx1"/>
                          </a:solidFill>
                          <a:effectLst/>
                          <a:latin typeface="Calibri" pitchFamily="34" charset="0"/>
                          <a:cs typeface="Times New Roman" pitchFamily="18" charset="0"/>
                        </a:rPr>
                        <a:t>Learning</a:t>
                      </a:r>
                      <a:r>
                        <a:rPr kumimoji="0" lang="tr-TR" sz="1200" b="0" i="0" u="none" strike="noStrike" cap="none" normalizeH="0" baseline="0" dirty="0" smtClean="0">
                          <a:ln>
                            <a:noFill/>
                          </a:ln>
                          <a:solidFill>
                            <a:schemeClr val="tx1"/>
                          </a:solidFill>
                          <a:effectLst/>
                          <a:latin typeface="Calibri" pitchFamily="34" charset="0"/>
                          <a:cs typeface="Times New Roman" pitchFamily="18" charset="0"/>
                        </a:rPr>
                        <a:t> </a:t>
                      </a:r>
                      <a:r>
                        <a:rPr kumimoji="0" lang="tr-TR" sz="1200" b="0" i="0" u="none" strike="noStrike" cap="none" normalizeH="0" baseline="0" dirty="0" err="1" smtClean="0">
                          <a:ln>
                            <a:noFill/>
                          </a:ln>
                          <a:solidFill>
                            <a:schemeClr val="tx1"/>
                          </a:solidFill>
                          <a:effectLst/>
                          <a:latin typeface="Calibri" pitchFamily="34" charset="0"/>
                          <a:cs typeface="Times New Roman" pitchFamily="18" charset="0"/>
                        </a:rPr>
                        <a:t>Agreement</a:t>
                      </a:r>
                      <a:r>
                        <a:rPr kumimoji="0" lang="tr-TR" sz="1200" b="0" i="0" u="none" strike="noStrike" cap="none" normalizeH="0" baseline="0" dirty="0" smtClean="0">
                          <a:ln>
                            <a:noFill/>
                          </a:ln>
                          <a:solidFill>
                            <a:schemeClr val="tx1"/>
                          </a:solidFill>
                          <a:effectLst/>
                          <a:latin typeface="Calibri" pitchFamily="34" charset="0"/>
                          <a:cs typeface="Times New Roman" pitchFamily="18" charset="0"/>
                        </a:rPr>
                        <a:t>) bulunmaktadır. Bu dersleri alıp başarılı olduğum takdirde, lisans / yüksek lisans / doktora programımdaki bu döneme tekabül eden derslerden başarılı sayılmış olmak istiyorum. Yurtdışındaki eğitimimi tamamladıktan sonra her iki kurum tarafından imzalı ve onaylı Öğrenim Anlaşmamı Bölüm Başkanlığıma ibraz edeceğimi beyan ediyor, aksi takdirde eğitimimin geçersiz sayılacağını kabul ediyorum.</a:t>
                      </a: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Calibri" pitchFamily="34" charset="0"/>
                          <a:cs typeface="Times New Roman" pitchFamily="18" charset="0"/>
                        </a:rPr>
                        <a:t>Bölüm Kurul kararıyla talebimin değerlendirilerek uygun görülmesi hususunu bilgilerinize ve gereğini arz ederim. </a:t>
                      </a: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Calibri" pitchFamily="34" charset="0"/>
                          <a:cs typeface="Times New Roman" pitchFamily="18" charset="0"/>
                        </a:rPr>
                        <a:t>________________________________ (Tarih)</a:t>
                      </a: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Calibri" pitchFamily="34" charset="0"/>
                          <a:cs typeface="Times New Roman" pitchFamily="18" charset="0"/>
                        </a:rPr>
                        <a:t>________________________________ (Adı Soyadı)</a:t>
                      </a: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Calibri" pitchFamily="34" charset="0"/>
                          <a:cs typeface="Times New Roman" pitchFamily="18" charset="0"/>
                        </a:rPr>
                        <a:t>________________________________ (İmza)</a:t>
                      </a: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tr-TR" sz="1200" b="0" i="1"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tr-TR" sz="1200" b="0" i="1"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0" i="1" u="none" strike="noStrike" cap="none" normalizeH="0" baseline="0" dirty="0" smtClean="0">
                          <a:ln>
                            <a:noFill/>
                          </a:ln>
                          <a:solidFill>
                            <a:schemeClr val="tx1"/>
                          </a:solidFill>
                          <a:effectLst/>
                          <a:latin typeface="Calibri" pitchFamily="34" charset="0"/>
                          <a:cs typeface="Times New Roman" pitchFamily="18" charset="0"/>
                        </a:rPr>
                        <a:t>Ekler: </a:t>
                      </a: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0" i="1" u="none" strike="noStrike" cap="none" normalizeH="0" baseline="0" dirty="0" smtClean="0">
                          <a:ln>
                            <a:noFill/>
                          </a:ln>
                          <a:solidFill>
                            <a:schemeClr val="tx1"/>
                          </a:solidFill>
                          <a:effectLst/>
                          <a:latin typeface="Calibri" pitchFamily="34" charset="0"/>
                          <a:cs typeface="Times New Roman" pitchFamily="18" charset="0"/>
                        </a:rPr>
                        <a:t>1. Öğrenim Anlaşması</a:t>
                      </a: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0" i="1" u="none" strike="noStrike" cap="none" normalizeH="0" baseline="0" dirty="0" smtClean="0">
                          <a:ln>
                            <a:noFill/>
                          </a:ln>
                          <a:solidFill>
                            <a:schemeClr val="tx1"/>
                          </a:solidFill>
                          <a:effectLst/>
                          <a:latin typeface="Calibri" pitchFamily="34" charset="0"/>
                          <a:cs typeface="Times New Roman" pitchFamily="18" charset="0"/>
                        </a:rPr>
                        <a:t>2. Kabul Belgem</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tr-TR" sz="1200" b="0" i="1"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0" i="1" u="none" strike="noStrike" cap="none" normalizeH="0" baseline="0" dirty="0" smtClean="0">
                          <a:ln>
                            <a:noFill/>
                          </a:ln>
                          <a:solidFill>
                            <a:schemeClr val="tx1"/>
                          </a:solidFill>
                          <a:effectLst/>
                          <a:latin typeface="Calibri" pitchFamily="34" charset="0"/>
                          <a:cs typeface="Times New Roman" pitchFamily="18" charset="0"/>
                        </a:rPr>
                        <a:t>Fakülte/Bölüm Başkanlığı yukarıdaki dilekçeye ait Kurul Kararını 30 Aralık 2008 tarihli LLP Programı Erasmus Değişim Yönergesi uyarınca dilekçenin ibrazından sonra </a:t>
                      </a:r>
                      <a:r>
                        <a:rPr kumimoji="0" lang="tr-TR" sz="1200" b="1" i="1" u="none" strike="noStrike" cap="none" normalizeH="0" baseline="0" dirty="0" smtClean="0">
                          <a:ln>
                            <a:noFill/>
                          </a:ln>
                          <a:solidFill>
                            <a:schemeClr val="tx1"/>
                          </a:solidFill>
                          <a:effectLst/>
                          <a:latin typeface="Calibri" pitchFamily="34" charset="0"/>
                          <a:cs typeface="Times New Roman" pitchFamily="18" charset="0"/>
                        </a:rPr>
                        <a:t>15 gün içerisinde</a:t>
                      </a:r>
                      <a:r>
                        <a:rPr kumimoji="0" lang="tr-TR" sz="1200" b="0" i="1" u="none" strike="noStrike" cap="none" normalizeH="0" baseline="0" dirty="0" smtClean="0">
                          <a:ln>
                            <a:noFill/>
                          </a:ln>
                          <a:solidFill>
                            <a:schemeClr val="tx1"/>
                          </a:solidFill>
                          <a:effectLst/>
                          <a:latin typeface="Calibri" pitchFamily="34" charset="0"/>
                          <a:cs typeface="Times New Roman" pitchFamily="18" charset="0"/>
                        </a:rPr>
                        <a:t> almak ve kararın birer örneğini Öğrenci İşleri Daire Başkanlığına </a:t>
                      </a:r>
                      <a:r>
                        <a:rPr kumimoji="0" lang="tr-TR" sz="1200" b="1" i="1" u="none" strike="noStrike" cap="none" normalizeH="0" baseline="0" dirty="0" smtClean="0">
                          <a:ln>
                            <a:noFill/>
                          </a:ln>
                          <a:solidFill>
                            <a:schemeClr val="tx1"/>
                          </a:solidFill>
                          <a:effectLst/>
                          <a:latin typeface="Calibri" pitchFamily="34" charset="0"/>
                          <a:cs typeface="Times New Roman" pitchFamily="18" charset="0"/>
                        </a:rPr>
                        <a:t>ve</a:t>
                      </a:r>
                      <a:r>
                        <a:rPr kumimoji="0" lang="tr-TR" sz="1200" b="0" i="1" u="none" strike="noStrike" cap="none" normalizeH="0" baseline="0" dirty="0" smtClean="0">
                          <a:ln>
                            <a:noFill/>
                          </a:ln>
                          <a:solidFill>
                            <a:schemeClr val="tx1"/>
                          </a:solidFill>
                          <a:effectLst/>
                          <a:latin typeface="Calibri" pitchFamily="34" charset="0"/>
                          <a:cs typeface="Times New Roman" pitchFamily="18" charset="0"/>
                        </a:rPr>
                        <a:t> Erasmus </a:t>
                      </a:r>
                      <a:r>
                        <a:rPr kumimoji="0" lang="tr-TR" sz="1200" b="0" i="1" u="none" strike="noStrike" cap="none" normalizeH="0" baseline="0" dirty="0" err="1" smtClean="0">
                          <a:ln>
                            <a:noFill/>
                          </a:ln>
                          <a:solidFill>
                            <a:schemeClr val="tx1"/>
                          </a:solidFill>
                          <a:effectLst/>
                          <a:latin typeface="Calibri" pitchFamily="34" charset="0"/>
                          <a:cs typeface="Times New Roman" pitchFamily="18" charset="0"/>
                        </a:rPr>
                        <a:t>Koordinatörüğüne</a:t>
                      </a:r>
                      <a:r>
                        <a:rPr kumimoji="0" lang="tr-TR" sz="1200" b="0" i="1" u="none" strike="noStrike" cap="none" normalizeH="0" baseline="0" dirty="0" smtClean="0">
                          <a:ln>
                            <a:noFill/>
                          </a:ln>
                          <a:solidFill>
                            <a:schemeClr val="tx1"/>
                          </a:solidFill>
                          <a:effectLst/>
                          <a:latin typeface="Calibri" pitchFamily="34" charset="0"/>
                          <a:cs typeface="Times New Roman" pitchFamily="18" charset="0"/>
                        </a:rPr>
                        <a:t> iletmek zorundadır.</a:t>
                      </a: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235" marR="44235" marT="0" marB="0"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
        <p:nvSpPr>
          <p:cNvPr id="2" name="Dikdörtgen 1"/>
          <p:cNvSpPr/>
          <p:nvPr/>
        </p:nvSpPr>
        <p:spPr>
          <a:xfrm>
            <a:off x="7726536" y="2531569"/>
            <a:ext cx="4769750" cy="4832092"/>
          </a:xfrm>
          <a:prstGeom prst="rect">
            <a:avLst/>
          </a:prstGeom>
        </p:spPr>
        <p:txBody>
          <a:bodyPr wrap="square">
            <a:spAutoFit/>
          </a:bodyPr>
          <a:lstStyle/>
          <a:p>
            <a:pPr>
              <a:buFont typeface="Wingdings" panose="05000000000000000000" pitchFamily="2" charset="2"/>
              <a:buChar char="v"/>
            </a:pPr>
            <a:r>
              <a:rPr lang="tr-TR" sz="2000" dirty="0">
                <a:solidFill>
                  <a:srgbClr val="7030A0"/>
                </a:solidFill>
              </a:rPr>
              <a:t>3) Gidiş Fakülte Yönetim Kurulu Kararının Alınması</a:t>
            </a:r>
            <a:r>
              <a:rPr lang="tr-TR" sz="2000" dirty="0">
                <a:solidFill>
                  <a:srgbClr val="F98FC4"/>
                </a:solidFill>
              </a:rPr>
              <a:t> </a:t>
            </a:r>
            <a:endParaRPr lang="tr-TR" sz="2000" dirty="0" smtClean="0">
              <a:solidFill>
                <a:srgbClr val="F98FC4"/>
              </a:solidFill>
            </a:endParaRPr>
          </a:p>
          <a:p>
            <a:pPr>
              <a:buFont typeface="Wingdings" panose="05000000000000000000" pitchFamily="2" charset="2"/>
              <a:buChar char="v"/>
            </a:pPr>
            <a:endParaRPr lang="tr-TR" sz="2000" dirty="0">
              <a:solidFill>
                <a:srgbClr val="F98FC4"/>
              </a:solidFill>
            </a:endParaRPr>
          </a:p>
          <a:p>
            <a:pPr>
              <a:buFont typeface="Wingdings" panose="05000000000000000000" pitchFamily="2" charset="2"/>
              <a:buChar char="v"/>
            </a:pPr>
            <a:r>
              <a:rPr lang="tr-TR" sz="2000" dirty="0"/>
              <a:t>Bu kararı bölüm başkanlığınıza bir dilekçe ile başvurarak alabilirsiniz.(Dilekçe örneği </a:t>
            </a:r>
            <a:r>
              <a:rPr lang="tr-TR" sz="2000" dirty="0">
                <a:solidFill>
                  <a:schemeClr val="tx1">
                    <a:lumMod val="95000"/>
                    <a:lumOff val="5000"/>
                  </a:schemeClr>
                </a:solidFill>
                <a:latin typeface="Century Gothic" pitchFamily="34" charset="0"/>
              </a:rPr>
              <a:t>Erasmus Koordinatörlüğü </a:t>
            </a:r>
            <a:r>
              <a:rPr lang="tr-TR" sz="2000" dirty="0" err="1">
                <a:solidFill>
                  <a:schemeClr val="tx1">
                    <a:lumMod val="95000"/>
                    <a:lumOff val="5000"/>
                  </a:schemeClr>
                </a:solidFill>
                <a:latin typeface="Century Gothic" pitchFamily="34" charset="0"/>
              </a:rPr>
              <a:t>Dökümanlar</a:t>
            </a:r>
            <a:r>
              <a:rPr lang="tr-TR" sz="2000" dirty="0">
                <a:solidFill>
                  <a:schemeClr val="tx1">
                    <a:lumMod val="95000"/>
                    <a:lumOff val="5000"/>
                  </a:schemeClr>
                </a:solidFill>
                <a:latin typeface="Century Gothic" pitchFamily="34" charset="0"/>
              </a:rPr>
              <a:t> ve </a:t>
            </a:r>
            <a:r>
              <a:rPr lang="tr-TR" sz="2000" dirty="0" err="1">
                <a:solidFill>
                  <a:schemeClr val="tx1">
                    <a:lumMod val="95000"/>
                    <a:lumOff val="5000"/>
                  </a:schemeClr>
                </a:solidFill>
                <a:latin typeface="Century Gothic" pitchFamily="34" charset="0"/>
              </a:rPr>
              <a:t>Formalar”kısmında</a:t>
            </a:r>
            <a:r>
              <a:rPr lang="tr-TR" sz="2000" dirty="0">
                <a:solidFill>
                  <a:schemeClr val="tx1">
                    <a:lumMod val="95000"/>
                    <a:lumOff val="5000"/>
                  </a:schemeClr>
                </a:solidFill>
                <a:latin typeface="Century Gothic" pitchFamily="34" charset="0"/>
              </a:rPr>
              <a:t> mevcuttur.</a:t>
            </a:r>
          </a:p>
          <a:p>
            <a:pPr>
              <a:buFont typeface="Wingdings" panose="05000000000000000000" pitchFamily="2" charset="2"/>
              <a:buChar char="v"/>
            </a:pPr>
            <a:r>
              <a:rPr lang="tr-TR" sz="2000" dirty="0"/>
              <a:t> Dilekçenize ek olarak </a:t>
            </a:r>
            <a:r>
              <a:rPr lang="tr-TR" sz="2000" dirty="0">
                <a:solidFill>
                  <a:srgbClr val="0070C0"/>
                </a:solidFill>
              </a:rPr>
              <a:t>Learning </a:t>
            </a:r>
            <a:r>
              <a:rPr lang="tr-TR" sz="2000" dirty="0" err="1">
                <a:solidFill>
                  <a:srgbClr val="0070C0"/>
                </a:solidFill>
              </a:rPr>
              <a:t>Agreement’ınızı</a:t>
            </a:r>
            <a:r>
              <a:rPr lang="tr-TR" sz="2000" dirty="0">
                <a:solidFill>
                  <a:srgbClr val="0070C0"/>
                </a:solidFill>
              </a:rPr>
              <a:t> </a:t>
            </a:r>
            <a:r>
              <a:rPr lang="tr-TR" sz="2000" dirty="0"/>
              <a:t>(tüm taraflarca imzalanmış halini) ve </a:t>
            </a:r>
            <a:r>
              <a:rPr lang="tr-TR" sz="2000" dirty="0">
                <a:solidFill>
                  <a:srgbClr val="0070C0"/>
                </a:solidFill>
              </a:rPr>
              <a:t>Kabul Yazınızı </a:t>
            </a:r>
            <a:r>
              <a:rPr lang="tr-TR" sz="2000" dirty="0"/>
              <a:t>eklemeyi unutmayınız. </a:t>
            </a:r>
            <a:r>
              <a:rPr lang="tr-TR" sz="2000" i="1" u="sng" dirty="0"/>
              <a:t>Dilekçenizde kararın Dış İlişkiler Birimi ve Öğrenci İşleri Daire Başkanlığına iletilmesini yazmayı unutmayınız</a:t>
            </a:r>
            <a:r>
              <a:rPr lang="tr-TR" sz="2800" i="1" u="sng" dirty="0"/>
              <a:t>. </a:t>
            </a:r>
          </a:p>
        </p:txBody>
      </p:sp>
    </p:spTree>
    <p:extLst>
      <p:ext uri="{BB962C8B-B14F-4D97-AF65-F5344CB8AC3E}">
        <p14:creationId xmlns:p14="http://schemas.microsoft.com/office/powerpoint/2010/main" val="2617733002"/>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pasted-imag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49" y="0"/>
            <a:ext cx="13030369" cy="1076012"/>
          </a:xfrm>
          <a:prstGeom prst="rect">
            <a:avLst/>
          </a:prstGeom>
          <a:ln w="12700">
            <a:miter lim="400000"/>
          </a:ln>
        </p:spPr>
      </p:pic>
      <p:pic>
        <p:nvPicPr>
          <p:cNvPr id="125" name="pasted-image.pdf"/>
          <p:cNvPicPr>
            <a:picLocks noChangeAspect="1"/>
          </p:cNvPicPr>
          <p:nvPr/>
        </p:nvPicPr>
        <p:blipFill>
          <a:blip r:embed="rId3">
            <a:extLst/>
          </a:blip>
          <a:srcRect t="9906"/>
          <a:stretch>
            <a:fillRect/>
          </a:stretch>
        </p:blipFill>
        <p:spPr>
          <a:xfrm>
            <a:off x="10503" y="2302123"/>
            <a:ext cx="13005617" cy="5783728"/>
          </a:xfrm>
          <a:prstGeom prst="rect">
            <a:avLst/>
          </a:prstGeom>
          <a:ln w="12700">
            <a:miter lim="400000"/>
          </a:ln>
        </p:spPr>
      </p:pic>
      <p:pic>
        <p:nvPicPr>
          <p:cNvPr id="126" name="pasted-image.pdf"/>
          <p:cNvPicPr>
            <a:picLocks noChangeAspect="1"/>
          </p:cNvPicPr>
          <p:nvPr/>
        </p:nvPicPr>
        <p:blipFill>
          <a:blip r:embed="rId4">
            <a:extLst/>
          </a:blip>
          <a:srcRect l="10603" t="8882" r="10603" b="26051"/>
          <a:stretch>
            <a:fillRect/>
          </a:stretch>
        </p:blipFill>
        <p:spPr>
          <a:xfrm>
            <a:off x="-15260" y="2353379"/>
            <a:ext cx="6318669" cy="3368547"/>
          </a:xfrm>
          <a:prstGeom prst="rect">
            <a:avLst/>
          </a:prstGeom>
          <a:ln w="12700">
            <a:miter lim="400000"/>
          </a:ln>
        </p:spPr>
      </p:pic>
      <p:sp>
        <p:nvSpPr>
          <p:cNvPr id="128" name="Shape 128"/>
          <p:cNvSpPr/>
          <p:nvPr/>
        </p:nvSpPr>
        <p:spPr>
          <a:xfrm>
            <a:off x="7726536" y="23797"/>
            <a:ext cx="4536504" cy="136447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a:defRPr sz="2600" b="1">
                <a:solidFill>
                  <a:srgbClr val="FFFFFF"/>
                </a:solidFill>
                <a:latin typeface="Helvetica"/>
                <a:ea typeface="Helvetica"/>
                <a:cs typeface="Helvetica"/>
                <a:sym typeface="Helvetica"/>
              </a:defRPr>
            </a:lvl1pPr>
          </a:lstStyle>
          <a:p>
            <a:r>
              <a:rPr lang="tr-TR" sz="2800" dirty="0">
                <a:solidFill>
                  <a:schemeClr val="bg1">
                    <a:lumMod val="95000"/>
                  </a:schemeClr>
                </a:solidFill>
              </a:rPr>
              <a:t>Erasmus+ Öğrenim Hareketliliği Yol Haritası</a:t>
            </a:r>
          </a:p>
          <a:p>
            <a:endParaRPr dirty="0"/>
          </a:p>
        </p:txBody>
      </p:sp>
      <p:pic>
        <p:nvPicPr>
          <p:cNvPr id="12"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32348" y="344730"/>
            <a:ext cx="1544570" cy="441075"/>
          </a:xfrm>
          <a:prstGeom prst="rect">
            <a:avLst/>
          </a:prstGeom>
          <a:noFill/>
          <a:extLst>
            <a:ext uri="{909E8E84-426E-40DD-AFC4-6F175D3DCCD1}">
              <a14:hiddenFill xmlns:a14="http://schemas.microsoft.com/office/drawing/2010/main">
                <a:solidFill>
                  <a:srgbClr val="FFFFFF"/>
                </a:solidFill>
              </a14:hiddenFill>
            </a:ext>
          </a:extLst>
        </p:spPr>
      </p:pic>
      <p:pic>
        <p:nvPicPr>
          <p:cNvPr id="11" name="Resim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554" y="3695004"/>
            <a:ext cx="5626855" cy="3744416"/>
          </a:xfrm>
          <a:prstGeom prst="rect">
            <a:avLst/>
          </a:prstGeom>
        </p:spPr>
      </p:pic>
      <p:sp>
        <p:nvSpPr>
          <p:cNvPr id="2" name="Dikdörtgen 1"/>
          <p:cNvSpPr/>
          <p:nvPr/>
        </p:nvSpPr>
        <p:spPr>
          <a:xfrm>
            <a:off x="6760946" y="2302123"/>
            <a:ext cx="5797636" cy="6463308"/>
          </a:xfrm>
          <a:prstGeom prst="rect">
            <a:avLst/>
          </a:prstGeom>
        </p:spPr>
        <p:txBody>
          <a:bodyPr wrap="square">
            <a:spAutoFit/>
          </a:bodyPr>
          <a:lstStyle/>
          <a:p>
            <a:pPr>
              <a:buFont typeface="Wingdings" panose="05000000000000000000" pitchFamily="2" charset="2"/>
              <a:buChar char="v"/>
            </a:pPr>
            <a:r>
              <a:rPr lang="tr-TR" sz="1800" dirty="0">
                <a:solidFill>
                  <a:srgbClr val="7030A0"/>
                </a:solidFill>
              </a:rPr>
              <a:t>4) Vakıfbank Euro Hesabı Açılması </a:t>
            </a:r>
            <a:r>
              <a:rPr lang="tr-TR" sz="1800" dirty="0"/>
              <a:t>Tarafınıza verilecek olan hibenin yatırılabilmesi için TC Vakıflar Bankası’nın yurt içindeki herhangi bir şubeden Euro hesabı açılması gerekmektedir. Açılan hesap dekontunun bir kopyası tarafımıza verilmelidir</a:t>
            </a:r>
            <a:r>
              <a:rPr lang="tr-TR" sz="1800" dirty="0" smtClean="0"/>
              <a:t>.</a:t>
            </a:r>
          </a:p>
          <a:p>
            <a:pPr>
              <a:buFont typeface="Wingdings" panose="05000000000000000000" pitchFamily="2" charset="2"/>
              <a:buChar char="v"/>
            </a:pPr>
            <a:endParaRPr lang="tr-TR" sz="1800" dirty="0"/>
          </a:p>
          <a:p>
            <a:pPr>
              <a:buFont typeface="Wingdings" panose="05000000000000000000" pitchFamily="2" charset="2"/>
              <a:buChar char="v"/>
            </a:pPr>
            <a:r>
              <a:rPr lang="tr-TR" sz="1800" dirty="0">
                <a:solidFill>
                  <a:srgbClr val="7030A0"/>
                </a:solidFill>
              </a:rPr>
              <a:t> 5) Sağlık Sigortası’nın Alınması </a:t>
            </a:r>
            <a:r>
              <a:rPr lang="tr-TR" sz="1800" dirty="0"/>
              <a:t>Gerek vize işlemleri için gerekte hibe sözleşmesi için Sağlık Sigortası yapmanız gerekmektedir. Yapılan sigortanın Kabul Yazınızda yer alan tarihlere dikkat ederek alınmasına özen gösteriniz. Aksi takdirde vize işlemlerinde sıkıntı çekebilirsiniz. Sağlık Sigortanın kaşeli ve ıslak imzalı olmasına da ayrıca dikkat etmeniz gerekmektedir. </a:t>
            </a:r>
            <a:r>
              <a:rPr lang="tr-TR" altLang="tr-TR" sz="1800" dirty="0">
                <a:latin typeface="Century Gothic" panose="020B0502020202020204" pitchFamily="34" charset="0"/>
              </a:rPr>
              <a:t>Aileniz üzerinden </a:t>
            </a:r>
            <a:r>
              <a:rPr lang="tr-TR" altLang="tr-TR" sz="1800" dirty="0" err="1">
                <a:latin typeface="Century Gothic" panose="020B0502020202020204" pitchFamily="34" charset="0"/>
              </a:rPr>
              <a:t>SGK’lı</a:t>
            </a:r>
            <a:r>
              <a:rPr lang="tr-TR" altLang="tr-TR" sz="1800" dirty="0">
                <a:latin typeface="Century Gothic" panose="020B0502020202020204" pitchFamily="34" charset="0"/>
              </a:rPr>
              <a:t> iseniz </a:t>
            </a:r>
            <a:r>
              <a:rPr lang="tr-TR" altLang="tr-TR" sz="1800" b="1" dirty="0" err="1">
                <a:latin typeface="Century Gothic" panose="020B0502020202020204" pitchFamily="34" charset="0"/>
              </a:rPr>
              <a:t>SGK’ya</a:t>
            </a:r>
            <a:r>
              <a:rPr lang="tr-TR" altLang="tr-TR" sz="1800" b="1" dirty="0">
                <a:latin typeface="Century Gothic" panose="020B0502020202020204" pitchFamily="34" charset="0"/>
              </a:rPr>
              <a:t> gidip bazı anlaşmalı ülkeler konusunda bilgi </a:t>
            </a:r>
            <a:r>
              <a:rPr lang="tr-TR" altLang="tr-TR" sz="1800" dirty="0">
                <a:latin typeface="Century Gothic" panose="020B0502020202020204" pitchFamily="34" charset="0"/>
              </a:rPr>
              <a:t>alabilirsiniz. Örneğin ALMANYA için AT-11 belgesi </a:t>
            </a:r>
            <a:r>
              <a:rPr lang="tr-TR" altLang="tr-TR" sz="1800" dirty="0" smtClean="0">
                <a:latin typeface="Century Gothic" panose="020B0502020202020204" pitchFamily="34" charset="0"/>
              </a:rPr>
              <a:t>alabilirsiniz.</a:t>
            </a:r>
          </a:p>
          <a:p>
            <a:pPr>
              <a:buFont typeface="Wingdings" panose="05000000000000000000" pitchFamily="2" charset="2"/>
              <a:buChar char="v"/>
            </a:pPr>
            <a:endParaRPr lang="tr-TR" altLang="tr-TR" sz="1800" dirty="0">
              <a:latin typeface="Century Gothic" panose="020B0502020202020204" pitchFamily="34" charset="0"/>
            </a:endParaRPr>
          </a:p>
          <a:p>
            <a:pPr>
              <a:buFont typeface="Wingdings" panose="05000000000000000000" pitchFamily="2" charset="2"/>
              <a:buChar char="v"/>
            </a:pPr>
            <a:r>
              <a:rPr lang="tr-TR" sz="1800" dirty="0"/>
              <a:t>Sağlık sigortası konusunda daha fazla bilgi almak için Üniversitemiz Erasmus topluluğu ile de iletişime geçebilirsiniz. </a:t>
            </a:r>
          </a:p>
          <a:p>
            <a:pPr>
              <a:buFont typeface="Wingdings" panose="05000000000000000000" pitchFamily="2" charset="2"/>
              <a:buChar char="v"/>
            </a:pPr>
            <a:r>
              <a:rPr lang="tr-TR" sz="1800" dirty="0">
                <a:solidFill>
                  <a:srgbClr val="FF5050"/>
                </a:solidFill>
              </a:rPr>
              <a:t>Dikkat! </a:t>
            </a:r>
            <a:r>
              <a:rPr lang="tr-TR" sz="1800" dirty="0"/>
              <a:t>Sağlık sigortasının hem Türkçe hem de İngilizce olacak şekilde bir örneklerini Dış İlişkiler Birimi’ne vermeniz gerekmektedir.</a:t>
            </a:r>
          </a:p>
        </p:txBody>
      </p:sp>
    </p:spTree>
    <p:extLst>
      <p:ext uri="{BB962C8B-B14F-4D97-AF65-F5344CB8AC3E}">
        <p14:creationId xmlns:p14="http://schemas.microsoft.com/office/powerpoint/2010/main" val="54855664"/>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pasted-imag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49" y="0"/>
            <a:ext cx="13030369" cy="1076012"/>
          </a:xfrm>
          <a:prstGeom prst="rect">
            <a:avLst/>
          </a:prstGeom>
          <a:ln w="12700">
            <a:miter lim="400000"/>
          </a:ln>
        </p:spPr>
      </p:pic>
      <p:pic>
        <p:nvPicPr>
          <p:cNvPr id="125" name="pasted-image.pdf"/>
          <p:cNvPicPr>
            <a:picLocks noChangeAspect="1"/>
          </p:cNvPicPr>
          <p:nvPr/>
        </p:nvPicPr>
        <p:blipFill>
          <a:blip r:embed="rId3">
            <a:extLst/>
          </a:blip>
          <a:srcRect t="9906"/>
          <a:stretch>
            <a:fillRect/>
          </a:stretch>
        </p:blipFill>
        <p:spPr>
          <a:xfrm>
            <a:off x="149970" y="2353379"/>
            <a:ext cx="13005617" cy="5783728"/>
          </a:xfrm>
          <a:prstGeom prst="rect">
            <a:avLst/>
          </a:prstGeom>
          <a:ln w="12700">
            <a:miter lim="400000"/>
          </a:ln>
        </p:spPr>
      </p:pic>
      <p:sp>
        <p:nvSpPr>
          <p:cNvPr id="128" name="Shape 128"/>
          <p:cNvSpPr/>
          <p:nvPr/>
        </p:nvSpPr>
        <p:spPr>
          <a:xfrm>
            <a:off x="7726536" y="23797"/>
            <a:ext cx="4536504" cy="136447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a:defRPr sz="2600" b="1">
                <a:solidFill>
                  <a:srgbClr val="FFFFFF"/>
                </a:solidFill>
                <a:latin typeface="Helvetica"/>
                <a:ea typeface="Helvetica"/>
                <a:cs typeface="Helvetica"/>
                <a:sym typeface="Helvetica"/>
              </a:defRPr>
            </a:lvl1pPr>
          </a:lstStyle>
          <a:p>
            <a:r>
              <a:rPr lang="tr-TR" sz="2800" dirty="0">
                <a:solidFill>
                  <a:schemeClr val="bg1">
                    <a:lumMod val="95000"/>
                  </a:schemeClr>
                </a:solidFill>
              </a:rPr>
              <a:t>Erasmus+ Öğrenim Hareketliliği Yol Haritası</a:t>
            </a:r>
          </a:p>
          <a:p>
            <a:endParaRPr dirty="0"/>
          </a:p>
        </p:txBody>
      </p:sp>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32348" y="344730"/>
            <a:ext cx="1544570" cy="441075"/>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597744" y="2212504"/>
            <a:ext cx="11521280" cy="6863417"/>
          </a:xfrm>
          <a:prstGeom prst="rect">
            <a:avLst/>
          </a:prstGeom>
        </p:spPr>
        <p:txBody>
          <a:bodyPr wrap="square">
            <a:spAutoFit/>
          </a:bodyPr>
          <a:lstStyle/>
          <a:p>
            <a:pPr algn="l">
              <a:spcBef>
                <a:spcPts val="1200"/>
              </a:spcBef>
              <a:spcAft>
                <a:spcPts val="1200"/>
              </a:spcAft>
              <a:buFont typeface="Wingdings" panose="05000000000000000000" pitchFamily="2" charset="2"/>
              <a:buChar char="v"/>
            </a:pPr>
            <a:r>
              <a:rPr lang="tr-TR" sz="2000" dirty="0">
                <a:solidFill>
                  <a:srgbClr val="7030A0"/>
                </a:solidFill>
              </a:rPr>
              <a:t>6) Hibe Sözleşmesinin Hazırlanması </a:t>
            </a:r>
            <a:r>
              <a:rPr lang="tr-TR" sz="2000" dirty="0"/>
              <a:t>Hibe Sözleşmesi’ni web sitemizden bulabilirsiniz. Hibe sözleşmesini doldururken dikkat edilecek hususlar; </a:t>
            </a:r>
          </a:p>
          <a:p>
            <a:pPr algn="l">
              <a:spcBef>
                <a:spcPts val="1200"/>
              </a:spcBef>
              <a:spcAft>
                <a:spcPts val="1200"/>
              </a:spcAft>
            </a:pPr>
            <a:r>
              <a:rPr lang="tr-TR" sz="2000" dirty="0"/>
              <a:t>• Hibe Sözleşmesi’nin birinci sayfasındaki tüm bilgilerin eksiksiz bir şekilde doldurulması,</a:t>
            </a:r>
          </a:p>
          <a:p>
            <a:pPr algn="l">
              <a:spcBef>
                <a:spcPts val="1200"/>
              </a:spcBef>
              <a:spcAft>
                <a:spcPts val="1200"/>
              </a:spcAft>
            </a:pPr>
            <a:r>
              <a:rPr lang="tr-TR" sz="2000" dirty="0"/>
              <a:t> • İkinci sayfada yer alan Madde 2.2 bölümünü Kabul Yazınızdaki tarihleri dikkate alarak doldurulması, </a:t>
            </a:r>
          </a:p>
          <a:p>
            <a:pPr algn="l">
              <a:spcBef>
                <a:spcPts val="1200"/>
              </a:spcBef>
              <a:spcAft>
                <a:spcPts val="1200"/>
              </a:spcAft>
            </a:pPr>
            <a:r>
              <a:rPr lang="tr-TR" sz="2000" dirty="0"/>
              <a:t>• İkinci sayfada yer alan Madde 3.1 bölümünü Dış İlişkiler Birimi’yle irtibata geçerek doldurulması, </a:t>
            </a:r>
          </a:p>
          <a:p>
            <a:pPr algn="l">
              <a:spcBef>
                <a:spcPts val="1200"/>
              </a:spcBef>
              <a:spcAft>
                <a:spcPts val="1200"/>
              </a:spcAft>
            </a:pPr>
            <a:r>
              <a:rPr lang="tr-TR" sz="2000" dirty="0"/>
              <a:t>• Üçüncü sayfada yer alan Madde 5.1 bölümünü Sağlık Sigortanızdaki bilgileri dikkate alarak doldurulması, </a:t>
            </a:r>
          </a:p>
          <a:p>
            <a:pPr algn="l">
              <a:spcBef>
                <a:spcPts val="1200"/>
              </a:spcBef>
              <a:spcAft>
                <a:spcPts val="1200"/>
              </a:spcAft>
            </a:pPr>
            <a:r>
              <a:rPr lang="tr-TR" sz="2000" dirty="0"/>
              <a:t>• Dördüncü sayfada yer alan Madde 6.2 bölümünü dil seviyenize göre doldurulması, </a:t>
            </a:r>
          </a:p>
          <a:p>
            <a:pPr algn="l">
              <a:spcBef>
                <a:spcPts val="1200"/>
              </a:spcBef>
              <a:spcAft>
                <a:spcPts val="1200"/>
              </a:spcAft>
            </a:pPr>
            <a:r>
              <a:rPr lang="tr-TR" sz="2000" dirty="0"/>
              <a:t>• Dördüncü sayfada yer alan ‘Katılımcı Adına’ kısmının altına adınızı ve soyadınızı yazmanız gerektiği.</a:t>
            </a:r>
          </a:p>
          <a:p>
            <a:pPr algn="l">
              <a:spcBef>
                <a:spcPts val="1200"/>
              </a:spcBef>
              <a:spcAft>
                <a:spcPts val="1200"/>
              </a:spcAft>
            </a:pPr>
            <a:r>
              <a:rPr lang="tr-TR" sz="2000" dirty="0">
                <a:solidFill>
                  <a:srgbClr val="FF0000"/>
                </a:solidFill>
              </a:rPr>
              <a:t>Dikkat! </a:t>
            </a:r>
            <a:r>
              <a:rPr lang="tr-TR" sz="2000" dirty="0"/>
              <a:t>Yukarıdaki bilgiler hususunda eksik doldurduğu anlaşılan Hibe Sözleşmeleri Dış İlişkiler Birimi tarafınca kabul edilmeyecektir. </a:t>
            </a:r>
          </a:p>
          <a:p>
            <a:pPr algn="l">
              <a:spcBef>
                <a:spcPts val="1200"/>
              </a:spcBef>
              <a:spcAft>
                <a:spcPts val="1200"/>
              </a:spcAft>
            </a:pPr>
            <a:r>
              <a:rPr lang="tr-TR" sz="2000" dirty="0">
                <a:solidFill>
                  <a:srgbClr val="FF5050"/>
                </a:solidFill>
              </a:rPr>
              <a:t>Dikkat</a:t>
            </a:r>
            <a:r>
              <a:rPr lang="tr-TR" sz="2000" dirty="0"/>
              <a:t>: Bu belgeden 2 Nüshayı tarafımıza sunmanız gerektiğini unutmayınız.</a:t>
            </a:r>
          </a:p>
        </p:txBody>
      </p:sp>
    </p:spTree>
    <p:extLst>
      <p:ext uri="{BB962C8B-B14F-4D97-AF65-F5344CB8AC3E}">
        <p14:creationId xmlns:p14="http://schemas.microsoft.com/office/powerpoint/2010/main" val="455392624"/>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pasted-imag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49" y="0"/>
            <a:ext cx="13030369" cy="1076012"/>
          </a:xfrm>
          <a:prstGeom prst="rect">
            <a:avLst/>
          </a:prstGeom>
          <a:ln w="12700">
            <a:miter lim="400000"/>
          </a:ln>
        </p:spPr>
      </p:pic>
      <p:pic>
        <p:nvPicPr>
          <p:cNvPr id="125" name="pasted-image.pdf"/>
          <p:cNvPicPr>
            <a:picLocks noChangeAspect="1"/>
          </p:cNvPicPr>
          <p:nvPr/>
        </p:nvPicPr>
        <p:blipFill>
          <a:blip r:embed="rId3">
            <a:extLst/>
          </a:blip>
          <a:srcRect t="9906"/>
          <a:stretch>
            <a:fillRect/>
          </a:stretch>
        </p:blipFill>
        <p:spPr>
          <a:xfrm>
            <a:off x="-15260" y="2081617"/>
            <a:ext cx="13005617" cy="5783728"/>
          </a:xfrm>
          <a:prstGeom prst="rect">
            <a:avLst/>
          </a:prstGeom>
          <a:ln w="12700">
            <a:miter lim="400000"/>
          </a:ln>
        </p:spPr>
      </p:pic>
      <p:pic>
        <p:nvPicPr>
          <p:cNvPr id="126" name="pasted-image.pdf"/>
          <p:cNvPicPr>
            <a:picLocks noChangeAspect="1"/>
          </p:cNvPicPr>
          <p:nvPr/>
        </p:nvPicPr>
        <p:blipFill>
          <a:blip r:embed="rId4">
            <a:extLst/>
          </a:blip>
          <a:srcRect l="10603" t="8882" r="10603" b="26051"/>
          <a:stretch>
            <a:fillRect/>
          </a:stretch>
        </p:blipFill>
        <p:spPr>
          <a:xfrm>
            <a:off x="-15260" y="2353379"/>
            <a:ext cx="6318669" cy="3368547"/>
          </a:xfrm>
          <a:prstGeom prst="rect">
            <a:avLst/>
          </a:prstGeom>
          <a:ln w="12700">
            <a:miter lim="400000"/>
          </a:ln>
        </p:spPr>
      </p:pic>
      <p:sp>
        <p:nvSpPr>
          <p:cNvPr id="128" name="Shape 128"/>
          <p:cNvSpPr/>
          <p:nvPr/>
        </p:nvSpPr>
        <p:spPr>
          <a:xfrm>
            <a:off x="7726536" y="23797"/>
            <a:ext cx="4536504" cy="136447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a:defRPr sz="2600" b="1">
                <a:solidFill>
                  <a:srgbClr val="FFFFFF"/>
                </a:solidFill>
                <a:latin typeface="Helvetica"/>
                <a:ea typeface="Helvetica"/>
                <a:cs typeface="Helvetica"/>
                <a:sym typeface="Helvetica"/>
              </a:defRPr>
            </a:lvl1pPr>
          </a:lstStyle>
          <a:p>
            <a:r>
              <a:rPr lang="tr-TR" sz="2800" dirty="0">
                <a:solidFill>
                  <a:schemeClr val="bg1">
                    <a:lumMod val="95000"/>
                  </a:schemeClr>
                </a:solidFill>
              </a:rPr>
              <a:t>Erasmus+ Öğrenim Hareketliliği Yol Haritası</a:t>
            </a:r>
          </a:p>
          <a:p>
            <a:endParaRPr dirty="0"/>
          </a:p>
        </p:txBody>
      </p:sp>
      <p:pic>
        <p:nvPicPr>
          <p:cNvPr id="12"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32348" y="344730"/>
            <a:ext cx="1544570" cy="441075"/>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6334085" y="2035606"/>
            <a:ext cx="6391679" cy="6740307"/>
          </a:xfrm>
          <a:prstGeom prst="rect">
            <a:avLst/>
          </a:prstGeom>
        </p:spPr>
        <p:txBody>
          <a:bodyPr wrap="square">
            <a:spAutoFit/>
          </a:bodyPr>
          <a:lstStyle/>
          <a:p>
            <a:pPr algn="r">
              <a:buFont typeface="Wingdings" panose="05000000000000000000" pitchFamily="2" charset="2"/>
              <a:buChar char="v"/>
            </a:pPr>
            <a:r>
              <a:rPr lang="tr-TR" sz="2000" dirty="0">
                <a:solidFill>
                  <a:srgbClr val="7030A0"/>
                </a:solidFill>
              </a:rPr>
              <a:t>7) Pasaport İşlemleri</a:t>
            </a:r>
          </a:p>
          <a:p>
            <a:pPr algn="r"/>
            <a:endParaRPr lang="tr-TR" sz="2000" dirty="0">
              <a:solidFill>
                <a:srgbClr val="7030A0"/>
              </a:solidFill>
            </a:endParaRPr>
          </a:p>
          <a:p>
            <a:pPr lvl="1" algn="r">
              <a:spcBef>
                <a:spcPct val="20000"/>
              </a:spcBef>
              <a:buSzPct val="75000"/>
              <a:buFont typeface="Wingdings" panose="05000000000000000000" pitchFamily="2" charset="2"/>
              <a:buChar char="l"/>
            </a:pPr>
            <a:r>
              <a:rPr lang="tr-TR" altLang="tr-TR" sz="2000" dirty="0">
                <a:latin typeface="Century Gothic" panose="020B0502020202020204" pitchFamily="34" charset="0"/>
              </a:rPr>
              <a:t>Asil öğrenciler </a:t>
            </a:r>
            <a:r>
              <a:rPr lang="tr-TR" altLang="tr-TR" sz="2000" dirty="0">
                <a:solidFill>
                  <a:srgbClr val="FF0000"/>
                </a:solidFill>
                <a:latin typeface="Century Gothic" panose="020B0502020202020204" pitchFamily="34" charset="0"/>
              </a:rPr>
              <a:t>Kabul belgesi geldikten </a:t>
            </a:r>
            <a:r>
              <a:rPr lang="tr-TR" altLang="tr-TR" sz="2000" u="sng" dirty="0">
                <a:solidFill>
                  <a:srgbClr val="FF0000"/>
                </a:solidFill>
                <a:latin typeface="Century Gothic" panose="020B0502020202020204" pitchFamily="34" charset="0"/>
              </a:rPr>
              <a:t>sonra</a:t>
            </a:r>
            <a:r>
              <a:rPr lang="tr-TR" altLang="tr-TR" sz="2000" dirty="0">
                <a:solidFill>
                  <a:srgbClr val="0D0D0D"/>
                </a:solidFill>
                <a:latin typeface="Century Gothic" panose="020B0502020202020204" pitchFamily="34" charset="0"/>
              </a:rPr>
              <a:t> </a:t>
            </a:r>
            <a:r>
              <a:rPr lang="tr-TR" altLang="tr-TR" sz="2000" dirty="0">
                <a:latin typeface="Arial" panose="020B0604020202020204" pitchFamily="34" charset="0"/>
              </a:rPr>
              <a:t>Erasmus Kurum Koordinatörlüğünden</a:t>
            </a:r>
            <a:r>
              <a:rPr lang="tr-TR" altLang="tr-TR" sz="2000" dirty="0">
                <a:solidFill>
                  <a:srgbClr val="0D0D0D"/>
                </a:solidFill>
                <a:latin typeface="Century Gothic" panose="020B0502020202020204" pitchFamily="34" charset="0"/>
              </a:rPr>
              <a:t> “</a:t>
            </a:r>
            <a:r>
              <a:rPr lang="tr-TR" altLang="tr-TR" sz="2000" b="1" dirty="0">
                <a:solidFill>
                  <a:schemeClr val="accent2"/>
                </a:solidFill>
                <a:latin typeface="Century Gothic" panose="020B0502020202020204" pitchFamily="34" charset="0"/>
              </a:rPr>
              <a:t>Harçsız Pasaport</a:t>
            </a:r>
            <a:r>
              <a:rPr lang="tr-TR" altLang="tr-TR" sz="2000" dirty="0">
                <a:solidFill>
                  <a:srgbClr val="0D0D0D"/>
                </a:solidFill>
                <a:latin typeface="Century Gothic" panose="020B0502020202020204" pitchFamily="34" charset="0"/>
              </a:rPr>
              <a:t>” </a:t>
            </a:r>
            <a:r>
              <a:rPr lang="tr-TR" altLang="tr-TR" sz="2000" dirty="0">
                <a:latin typeface="Century Gothic" panose="020B0502020202020204" pitchFamily="34" charset="0"/>
              </a:rPr>
              <a:t>yazısı alınabilir.</a:t>
            </a:r>
          </a:p>
          <a:p>
            <a:pPr lvl="1" algn="r">
              <a:spcBef>
                <a:spcPct val="20000"/>
              </a:spcBef>
              <a:buSzPct val="75000"/>
              <a:buFont typeface="Wingdings" panose="05000000000000000000" pitchFamily="2" charset="2"/>
              <a:buChar char="l"/>
            </a:pPr>
            <a:r>
              <a:rPr lang="tr-TR" altLang="tr-TR" sz="2000" dirty="0">
                <a:latin typeface="Century Gothic" panose="020B0502020202020204" pitchFamily="34" charset="0"/>
              </a:rPr>
              <a:t>En az iki yıl geçerli olan bir pasaport</a:t>
            </a:r>
            <a:r>
              <a:rPr lang="tr-TR" altLang="tr-TR" sz="2000" dirty="0">
                <a:latin typeface="Arial" panose="020B0604020202020204" pitchFamily="34" charset="0"/>
              </a:rPr>
              <a:t> </a:t>
            </a:r>
            <a:r>
              <a:rPr lang="tr-TR" altLang="tr-TR" sz="2000" b="1" dirty="0">
                <a:latin typeface="Arial" panose="020B0604020202020204" pitchFamily="34" charset="0"/>
              </a:rPr>
              <a:t>Konya</a:t>
            </a:r>
            <a:r>
              <a:rPr lang="tr-TR" altLang="tr-TR" sz="2000" dirty="0">
                <a:latin typeface="Century Gothic" panose="020B0502020202020204" pitchFamily="34" charset="0"/>
              </a:rPr>
              <a:t> Emniyet Müdürlüğünden</a:t>
            </a:r>
            <a:r>
              <a:rPr lang="tr-TR" altLang="tr-TR" sz="2000" dirty="0">
                <a:latin typeface="Arial" panose="020B0604020202020204" pitchFamily="34" charset="0"/>
              </a:rPr>
              <a:t> a</a:t>
            </a:r>
            <a:r>
              <a:rPr lang="tr-TR" altLang="tr-TR" sz="2000" dirty="0">
                <a:latin typeface="Century Gothic" panose="020B0502020202020204" pitchFamily="34" charset="0"/>
              </a:rPr>
              <a:t>dresinize postalanacak</a:t>
            </a:r>
          </a:p>
          <a:p>
            <a:pPr algn="r"/>
            <a:endParaRPr lang="tr-TR" sz="2000" dirty="0"/>
          </a:p>
          <a:p>
            <a:pPr algn="r">
              <a:lnSpc>
                <a:spcPct val="80000"/>
              </a:lnSpc>
              <a:spcBef>
                <a:spcPct val="20000"/>
              </a:spcBef>
              <a:buClr>
                <a:schemeClr val="tx1"/>
              </a:buClr>
              <a:buSzPct val="70000"/>
              <a:buFont typeface="Wingdings" pitchFamily="2" charset="2"/>
              <a:buChar char="¢"/>
              <a:defRPr/>
            </a:pPr>
            <a:r>
              <a:rPr lang="tr-TR" sz="2000" b="1" dirty="0">
                <a:solidFill>
                  <a:schemeClr val="tx1">
                    <a:lumMod val="95000"/>
                    <a:lumOff val="5000"/>
                  </a:schemeClr>
                </a:solidFill>
                <a:latin typeface="Century Gothic" pitchFamily="34" charset="0"/>
              </a:rPr>
              <a:t>Vize </a:t>
            </a:r>
            <a:r>
              <a:rPr lang="tr-TR" sz="2000" dirty="0">
                <a:solidFill>
                  <a:schemeClr val="tx1">
                    <a:lumMod val="95000"/>
                    <a:lumOff val="5000"/>
                  </a:schemeClr>
                </a:solidFill>
                <a:latin typeface="Century Gothic" pitchFamily="34" charset="0"/>
              </a:rPr>
              <a:t>için mutlaka gerekli olan belgeler:</a:t>
            </a:r>
            <a:endParaRPr lang="tr-TR" sz="2000" b="1" dirty="0">
              <a:solidFill>
                <a:schemeClr val="tx1">
                  <a:lumMod val="95000"/>
                  <a:lumOff val="5000"/>
                </a:schemeClr>
              </a:solidFill>
              <a:latin typeface="Century Gothic" pitchFamily="34" charset="0"/>
            </a:endParaRPr>
          </a:p>
          <a:p>
            <a:pPr lvl="1" algn="r">
              <a:spcBef>
                <a:spcPct val="20000"/>
              </a:spcBef>
              <a:buClr>
                <a:schemeClr val="accent1"/>
              </a:buClr>
              <a:buSzPct val="75000"/>
              <a:buFont typeface="Wingdings" pitchFamily="2" charset="2"/>
              <a:buChar char="l"/>
              <a:defRPr/>
            </a:pPr>
            <a:r>
              <a:rPr lang="tr-TR" sz="2000" dirty="0">
                <a:solidFill>
                  <a:schemeClr val="tx1">
                    <a:lumMod val="95000"/>
                    <a:lumOff val="5000"/>
                  </a:schemeClr>
                </a:solidFill>
                <a:latin typeface="Century Gothic" pitchFamily="34" charset="0"/>
              </a:rPr>
              <a:t>Pasaport</a:t>
            </a:r>
          </a:p>
          <a:p>
            <a:pPr lvl="1" algn="r">
              <a:spcBef>
                <a:spcPct val="20000"/>
              </a:spcBef>
              <a:buClr>
                <a:schemeClr val="accent1"/>
              </a:buClr>
              <a:buSzPct val="75000"/>
              <a:buFont typeface="Wingdings" pitchFamily="2" charset="2"/>
              <a:buChar char="l"/>
              <a:defRPr/>
            </a:pPr>
            <a:r>
              <a:rPr lang="tr-TR" sz="2000" dirty="0">
                <a:solidFill>
                  <a:schemeClr val="tx1">
                    <a:lumMod val="95000"/>
                    <a:lumOff val="5000"/>
                  </a:schemeClr>
                </a:solidFill>
                <a:latin typeface="Century Gothic" pitchFamily="34" charset="0"/>
              </a:rPr>
              <a:t>Kabul Belgesi </a:t>
            </a:r>
          </a:p>
          <a:p>
            <a:pPr lvl="1" algn="r">
              <a:spcBef>
                <a:spcPct val="20000"/>
              </a:spcBef>
              <a:buClr>
                <a:schemeClr val="accent1"/>
              </a:buClr>
              <a:buSzPct val="75000"/>
              <a:buFont typeface="Wingdings" pitchFamily="2" charset="2"/>
              <a:buChar char="l"/>
              <a:defRPr/>
            </a:pPr>
            <a:r>
              <a:rPr lang="tr-TR" sz="2000" dirty="0">
                <a:solidFill>
                  <a:schemeClr val="tx1">
                    <a:lumMod val="95000"/>
                    <a:lumOff val="5000"/>
                  </a:schemeClr>
                </a:solidFill>
                <a:latin typeface="Century Gothic" pitchFamily="34" charset="0"/>
              </a:rPr>
              <a:t>Erasmus hibesi alacağınıza dair resmi belge </a:t>
            </a:r>
            <a:r>
              <a:rPr lang="tr-TR" sz="2000" dirty="0" smtClean="0">
                <a:solidFill>
                  <a:schemeClr val="tx1">
                    <a:lumMod val="95000"/>
                    <a:lumOff val="5000"/>
                  </a:schemeClr>
                </a:solidFill>
                <a:latin typeface="Century Gothic" pitchFamily="34" charset="0"/>
              </a:rPr>
              <a:t>–</a:t>
            </a:r>
          </a:p>
          <a:p>
            <a:pPr lvl="1" algn="r">
              <a:spcBef>
                <a:spcPct val="20000"/>
              </a:spcBef>
              <a:buClr>
                <a:schemeClr val="accent1"/>
              </a:buClr>
              <a:buSzPct val="75000"/>
              <a:buFont typeface="Wingdings" pitchFamily="2" charset="2"/>
              <a:buChar char="l"/>
              <a:defRPr/>
            </a:pPr>
            <a:r>
              <a:rPr lang="tr-TR" sz="2000" dirty="0" smtClean="0">
                <a:solidFill>
                  <a:schemeClr val="tx1">
                    <a:lumMod val="95000"/>
                    <a:lumOff val="5000"/>
                  </a:schemeClr>
                </a:solidFill>
                <a:latin typeface="Century Gothic" pitchFamily="34" charset="0"/>
              </a:rPr>
              <a:t> </a:t>
            </a:r>
            <a:r>
              <a:rPr lang="tr-TR" sz="2000" b="1" dirty="0">
                <a:solidFill>
                  <a:schemeClr val="tx1">
                    <a:lumMod val="95000"/>
                    <a:lumOff val="5000"/>
                  </a:schemeClr>
                </a:solidFill>
                <a:latin typeface="Century Gothic" pitchFamily="34" charset="0"/>
              </a:rPr>
              <a:t>Vize Yazısı</a:t>
            </a:r>
          </a:p>
          <a:p>
            <a:pPr lvl="1" algn="r">
              <a:spcBef>
                <a:spcPct val="20000"/>
              </a:spcBef>
              <a:buClr>
                <a:schemeClr val="accent1"/>
              </a:buClr>
              <a:buSzPct val="75000"/>
              <a:buFont typeface="Wingdings" pitchFamily="2" charset="2"/>
              <a:buChar char="l"/>
              <a:defRPr/>
            </a:pPr>
            <a:r>
              <a:rPr lang="tr-TR" sz="2000" dirty="0">
                <a:solidFill>
                  <a:schemeClr val="tx1">
                    <a:lumMod val="95000"/>
                    <a:lumOff val="5000"/>
                  </a:schemeClr>
                </a:solidFill>
                <a:latin typeface="Century Gothic" pitchFamily="34" charset="0"/>
              </a:rPr>
              <a:t>Hibe miktarının yetersiz olduğu durumlarda maddi durumunuzu gösterir ek belgeler </a:t>
            </a:r>
          </a:p>
          <a:p>
            <a:pPr lvl="1" algn="r">
              <a:spcBef>
                <a:spcPct val="20000"/>
              </a:spcBef>
              <a:buClr>
                <a:schemeClr val="accent1"/>
              </a:buClr>
              <a:buSzPct val="75000"/>
              <a:buFont typeface="Wingdings" pitchFamily="2" charset="2"/>
              <a:buChar char="l"/>
              <a:defRPr/>
            </a:pPr>
            <a:r>
              <a:rPr lang="tr-TR" sz="2000" dirty="0">
                <a:solidFill>
                  <a:schemeClr val="tx1">
                    <a:lumMod val="95000"/>
                    <a:lumOff val="5000"/>
                  </a:schemeClr>
                </a:solidFill>
                <a:latin typeface="Century Gothic" pitchFamily="34" charset="0"/>
              </a:rPr>
              <a:t>Konsolosluğun istediği diğer belgeler</a:t>
            </a:r>
          </a:p>
          <a:p>
            <a:pPr lvl="1" algn="r">
              <a:spcBef>
                <a:spcPct val="20000"/>
              </a:spcBef>
              <a:buClr>
                <a:schemeClr val="accent1"/>
              </a:buClr>
              <a:buSzPct val="75000"/>
              <a:defRPr/>
            </a:pPr>
            <a:r>
              <a:rPr lang="tr-TR" sz="2000" dirty="0">
                <a:solidFill>
                  <a:schemeClr val="tx1">
                    <a:lumMod val="95000"/>
                    <a:lumOff val="5000"/>
                  </a:schemeClr>
                </a:solidFill>
                <a:latin typeface="Century Gothic" pitchFamily="34" charset="0"/>
              </a:rPr>
              <a:t>	</a:t>
            </a:r>
            <a:endParaRPr lang="tr-TR" sz="2000" dirty="0"/>
          </a:p>
          <a:p>
            <a:pPr algn="r">
              <a:buFont typeface="Wingdings" panose="05000000000000000000" pitchFamily="2" charset="2"/>
              <a:buChar char="v"/>
            </a:pPr>
            <a:endParaRPr lang="tr-TR" sz="2000" dirty="0"/>
          </a:p>
          <a:p>
            <a:pPr algn="r">
              <a:buFont typeface="Wingdings" panose="05000000000000000000" pitchFamily="2" charset="2"/>
              <a:buChar char="v"/>
            </a:pPr>
            <a:r>
              <a:rPr lang="tr-TR" sz="2000" dirty="0">
                <a:solidFill>
                  <a:srgbClr val="FF5050"/>
                </a:solidFill>
              </a:rPr>
              <a:t>Dikkat</a:t>
            </a:r>
            <a:r>
              <a:rPr lang="tr-TR" sz="2000" dirty="0"/>
              <a:t>: Pasaport fotokopisini Dış İlişkiler Birimi’ne vermeyi unutmayınız.</a:t>
            </a:r>
          </a:p>
        </p:txBody>
      </p:sp>
      <p:pic>
        <p:nvPicPr>
          <p:cNvPr id="2050" name="Picture 2" descr="QNB Finansbank'tan Öğrenciye Eğitim Desteğ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9185" y="3597871"/>
            <a:ext cx="6381750" cy="3752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866991"/>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pasted-imag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49" y="0"/>
            <a:ext cx="13030369" cy="1076012"/>
          </a:xfrm>
          <a:prstGeom prst="rect">
            <a:avLst/>
          </a:prstGeom>
          <a:ln w="12700">
            <a:miter lim="400000"/>
          </a:ln>
        </p:spPr>
      </p:pic>
      <p:pic>
        <p:nvPicPr>
          <p:cNvPr id="125" name="pasted-image.pdf"/>
          <p:cNvPicPr>
            <a:picLocks noChangeAspect="1"/>
          </p:cNvPicPr>
          <p:nvPr/>
        </p:nvPicPr>
        <p:blipFill>
          <a:blip r:embed="rId3">
            <a:extLst/>
          </a:blip>
          <a:srcRect t="9906"/>
          <a:stretch>
            <a:fillRect/>
          </a:stretch>
        </p:blipFill>
        <p:spPr>
          <a:xfrm>
            <a:off x="0" y="3984988"/>
            <a:ext cx="13005617" cy="5783728"/>
          </a:xfrm>
          <a:prstGeom prst="rect">
            <a:avLst/>
          </a:prstGeom>
          <a:ln w="12700">
            <a:miter lim="400000"/>
          </a:ln>
        </p:spPr>
      </p:pic>
      <p:sp>
        <p:nvSpPr>
          <p:cNvPr id="127" name="Shape 127"/>
          <p:cNvSpPr/>
          <p:nvPr/>
        </p:nvSpPr>
        <p:spPr>
          <a:xfrm>
            <a:off x="732348" y="4517232"/>
            <a:ext cx="11386676" cy="4719241"/>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a:defRPr sz="1500"/>
            </a:lvl1pPr>
          </a:lstStyle>
          <a:p>
            <a:pPr algn="ctr">
              <a:buFont typeface="Wingdings" panose="05000000000000000000" pitchFamily="2" charset="2"/>
              <a:buChar char="v"/>
            </a:pPr>
            <a:r>
              <a:rPr lang="tr-TR" sz="2000" dirty="0" smtClean="0">
                <a:solidFill>
                  <a:srgbClr val="7030A0"/>
                </a:solidFill>
              </a:rPr>
              <a:t>8) </a:t>
            </a:r>
            <a:r>
              <a:rPr lang="tr-TR" sz="2000" dirty="0">
                <a:solidFill>
                  <a:srgbClr val="7030A0"/>
                </a:solidFill>
              </a:rPr>
              <a:t>OLS İşlemleri </a:t>
            </a:r>
            <a:r>
              <a:rPr lang="tr-TR" sz="2000" dirty="0" err="1"/>
              <a:t>OLS’yi</a:t>
            </a:r>
            <a:r>
              <a:rPr lang="tr-TR" sz="2000" dirty="0"/>
              <a:t> tamamlamalısınız( Hareketliliğe katılacak tüm öğrencilerimize Avrupa Komisyonunun Erasmus hareketlilik </a:t>
            </a:r>
            <a:r>
              <a:rPr lang="tr-TR" sz="2000" dirty="0" err="1"/>
              <a:t>portalı</a:t>
            </a:r>
            <a:r>
              <a:rPr lang="tr-TR" sz="2000" dirty="0"/>
              <a:t> olan “</a:t>
            </a:r>
            <a:r>
              <a:rPr lang="tr-TR" sz="2000" dirty="0" err="1"/>
              <a:t>Mobility</a:t>
            </a:r>
            <a:r>
              <a:rPr lang="tr-TR" sz="2000" dirty="0"/>
              <a:t> </a:t>
            </a:r>
            <a:r>
              <a:rPr lang="tr-TR" sz="2000" dirty="0" err="1"/>
              <a:t>Tool</a:t>
            </a:r>
            <a:r>
              <a:rPr lang="tr-TR" sz="2000" dirty="0"/>
              <a:t>” üzerinden e-postalar ulaştırılacaktır. Bu e-postalar e-posta adreslerinize iletilecektir. Tüm öğrencilerimiz için internet tabanlı bir yabancı dil seviye tespit sınavı (OLS), hareketlilik başlangıcı öncesinde uygulanacaktır ve alınması zorunludur. Aksi takdirde hareketlilik başlatılamaz, başlamış olsa dahi hibe ödemesi yapılamaz. Bu sınavın sonucu hareketliliğe katılmaya engel teşkil etmez, sadece dil gelişimini ölçmek amaçlıdır. Ayrıca, 6 dil için (İngilizce, Almanca, Fransızca, İtalyanca, İspanyolca, Felemenkçe) Komisyon tarafından sağlanan bir çevrimiçi dil kursu söz konusudur. Bu dillerin birinde öğrenim görecek öğrencilerimiz, dilerlerse internet üzerinden ücretsiz sunulacak bu kurslardan yararlanabilirler. Gitmeden önce hazırlamanız gereken evrakın tamamını Erasmus Ofis’ine teslim ettikten sonra hibenizin ödenmesi için işlemler başlatılacaktır. İlk etapta toplam hibenizin %70’i hesabınıza yatırılacaktır Bu sebeple, evrakınızı gitmeden 1 ay önce tamamlamanızı öneririz. </a:t>
            </a:r>
            <a:endParaRPr lang="tr-TR" sz="2000" dirty="0" smtClean="0"/>
          </a:p>
          <a:p>
            <a:pPr algn="ctr">
              <a:buFont typeface="Wingdings" panose="05000000000000000000" pitchFamily="2" charset="2"/>
              <a:buChar char="v"/>
            </a:pPr>
            <a:endParaRPr lang="tr-TR" sz="2000" dirty="0"/>
          </a:p>
          <a:p>
            <a:pPr algn="ctr">
              <a:buFont typeface="Wingdings" panose="05000000000000000000" pitchFamily="2" charset="2"/>
              <a:buChar char="v"/>
            </a:pPr>
            <a:r>
              <a:rPr lang="tr-TR" sz="2000" dirty="0">
                <a:solidFill>
                  <a:srgbClr val="FF5050"/>
                </a:solidFill>
              </a:rPr>
              <a:t>NOT</a:t>
            </a:r>
            <a:r>
              <a:rPr lang="tr-TR" sz="2000" dirty="0"/>
              <a:t>: Ulusal Ajans tarafından hibeler Ofisimiz hesabına yatırıldıktan sonra evrakı tamamlanan öğrencilerin hibesi yatırılmaktadır. </a:t>
            </a:r>
          </a:p>
        </p:txBody>
      </p:sp>
      <p:sp>
        <p:nvSpPr>
          <p:cNvPr id="128" name="Shape 128"/>
          <p:cNvSpPr/>
          <p:nvPr/>
        </p:nvSpPr>
        <p:spPr>
          <a:xfrm>
            <a:off x="7726536" y="23797"/>
            <a:ext cx="4536504" cy="136447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a:defRPr sz="2600" b="1">
                <a:solidFill>
                  <a:srgbClr val="FFFFFF"/>
                </a:solidFill>
                <a:latin typeface="Helvetica"/>
                <a:ea typeface="Helvetica"/>
                <a:cs typeface="Helvetica"/>
                <a:sym typeface="Helvetica"/>
              </a:defRPr>
            </a:lvl1pPr>
          </a:lstStyle>
          <a:p>
            <a:r>
              <a:rPr lang="tr-TR" sz="2800" dirty="0">
                <a:solidFill>
                  <a:schemeClr val="bg1">
                    <a:lumMod val="95000"/>
                  </a:schemeClr>
                </a:solidFill>
              </a:rPr>
              <a:t>Erasmus+ Öğrenim Hareketliliği Yol Haritası</a:t>
            </a:r>
          </a:p>
          <a:p>
            <a:endParaRPr dirty="0"/>
          </a:p>
        </p:txBody>
      </p:sp>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32348" y="344730"/>
            <a:ext cx="1544570" cy="44107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Online Linguistic Support (OLS) – wsparcie językowe online - ERASMUS PLU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1920" y="1384938"/>
            <a:ext cx="7570961" cy="3115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9275600"/>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pasted-imag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49" y="0"/>
            <a:ext cx="13030369" cy="1076012"/>
          </a:xfrm>
          <a:prstGeom prst="rect">
            <a:avLst/>
          </a:prstGeom>
          <a:ln w="12700">
            <a:miter lim="400000"/>
          </a:ln>
        </p:spPr>
      </p:pic>
      <p:pic>
        <p:nvPicPr>
          <p:cNvPr id="125" name="pasted-image.pdf"/>
          <p:cNvPicPr>
            <a:picLocks noChangeAspect="1"/>
          </p:cNvPicPr>
          <p:nvPr/>
        </p:nvPicPr>
        <p:blipFill>
          <a:blip r:embed="rId3">
            <a:extLst/>
          </a:blip>
          <a:srcRect t="9906"/>
          <a:stretch>
            <a:fillRect/>
          </a:stretch>
        </p:blipFill>
        <p:spPr>
          <a:xfrm>
            <a:off x="149970" y="2353379"/>
            <a:ext cx="13005617" cy="5783728"/>
          </a:xfrm>
          <a:prstGeom prst="rect">
            <a:avLst/>
          </a:prstGeom>
          <a:ln w="12700">
            <a:miter lim="400000"/>
          </a:ln>
        </p:spPr>
      </p:pic>
      <p:pic>
        <p:nvPicPr>
          <p:cNvPr id="126" name="pasted-image.pdf"/>
          <p:cNvPicPr>
            <a:picLocks noChangeAspect="1"/>
          </p:cNvPicPr>
          <p:nvPr/>
        </p:nvPicPr>
        <p:blipFill>
          <a:blip r:embed="rId4">
            <a:extLst/>
          </a:blip>
          <a:srcRect l="10603" t="8882" r="10603" b="26051"/>
          <a:stretch>
            <a:fillRect/>
          </a:stretch>
        </p:blipFill>
        <p:spPr>
          <a:xfrm>
            <a:off x="-15260" y="2353379"/>
            <a:ext cx="6318669" cy="3368547"/>
          </a:xfrm>
          <a:prstGeom prst="rect">
            <a:avLst/>
          </a:prstGeom>
          <a:ln w="12700">
            <a:miter lim="400000"/>
          </a:ln>
        </p:spPr>
      </p:pic>
      <p:sp>
        <p:nvSpPr>
          <p:cNvPr id="127" name="Shape 127"/>
          <p:cNvSpPr/>
          <p:nvPr/>
        </p:nvSpPr>
        <p:spPr>
          <a:xfrm>
            <a:off x="7046694" y="2788568"/>
            <a:ext cx="5216346" cy="453457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r">
              <a:defRPr sz="1500"/>
            </a:lvl1pPr>
          </a:lstStyle>
          <a:p>
            <a:r>
              <a:rPr lang="tr-TR" sz="3200" dirty="0">
                <a:latin typeface="Bell MT" panose="02020503060305020303" pitchFamily="18" charset="0"/>
              </a:rPr>
              <a:t>Erasmus+ programı ile yurtdışında eğitim görmek üzere seçildiğiniz andan itibaren</a:t>
            </a:r>
            <a:br>
              <a:rPr lang="tr-TR" sz="3200" dirty="0">
                <a:latin typeface="Bell MT" panose="02020503060305020303" pitchFamily="18" charset="0"/>
              </a:rPr>
            </a:br>
            <a:r>
              <a:rPr lang="tr-TR" sz="3200" dirty="0">
                <a:latin typeface="Bell MT" panose="02020503060305020303" pitchFamily="18" charset="0"/>
                <a:hlinkClick r:id="rId5"/>
              </a:rPr>
              <a:t>https://www.erbakan.edu.tr/erasmus</a:t>
            </a:r>
            <a:r>
              <a:rPr lang="tr-TR" sz="3200" dirty="0">
                <a:latin typeface="Bell MT" panose="02020503060305020303" pitchFamily="18" charset="0"/>
              </a:rPr>
              <a:t> internet sitemizi, duyuruları ve e-posta adreslerinizi sık sık kontrol ediniz!</a:t>
            </a:r>
            <a:endParaRPr sz="3200" dirty="0"/>
          </a:p>
        </p:txBody>
      </p:sp>
      <p:sp>
        <p:nvSpPr>
          <p:cNvPr id="128" name="Shape 128"/>
          <p:cNvSpPr/>
          <p:nvPr/>
        </p:nvSpPr>
        <p:spPr>
          <a:xfrm>
            <a:off x="7726536" y="23797"/>
            <a:ext cx="4536504" cy="136447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a:defRPr sz="2600" b="1">
                <a:solidFill>
                  <a:srgbClr val="FFFFFF"/>
                </a:solidFill>
                <a:latin typeface="Helvetica"/>
                <a:ea typeface="Helvetica"/>
                <a:cs typeface="Helvetica"/>
                <a:sym typeface="Helvetica"/>
              </a:defRPr>
            </a:lvl1pPr>
          </a:lstStyle>
          <a:p>
            <a:r>
              <a:rPr lang="tr-TR" sz="2800" dirty="0">
                <a:solidFill>
                  <a:schemeClr val="bg1">
                    <a:lumMod val="95000"/>
                  </a:schemeClr>
                </a:solidFill>
              </a:rPr>
              <a:t>Erasmus+ Öğrenim Hareketliliği Yol Haritası</a:t>
            </a:r>
          </a:p>
          <a:p>
            <a:endParaRPr dirty="0"/>
          </a:p>
        </p:txBody>
      </p:sp>
      <p:pic>
        <p:nvPicPr>
          <p:cNvPr id="129" name="pasted-image.pdf"/>
          <p:cNvPicPr>
            <a:picLocks noChangeAspect="1"/>
          </p:cNvPicPr>
          <p:nvPr/>
        </p:nvPicPr>
        <p:blipFill>
          <a:blip r:embed="rId6">
            <a:extLst/>
          </a:blip>
          <a:stretch>
            <a:fillRect/>
          </a:stretch>
        </p:blipFill>
        <p:spPr>
          <a:xfrm>
            <a:off x="717092" y="4071325"/>
            <a:ext cx="5599908" cy="2873632"/>
          </a:xfrm>
          <a:prstGeom prst="rect">
            <a:avLst/>
          </a:prstGeom>
          <a:ln w="12700">
            <a:miter lim="400000"/>
          </a:ln>
        </p:spPr>
      </p:pic>
      <p:pic>
        <p:nvPicPr>
          <p:cNvPr id="12"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732348" y="344730"/>
            <a:ext cx="1544570" cy="441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pasted-imag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49" y="0"/>
            <a:ext cx="13030369" cy="1076012"/>
          </a:xfrm>
          <a:prstGeom prst="rect">
            <a:avLst/>
          </a:prstGeom>
          <a:ln w="12700">
            <a:miter lim="400000"/>
          </a:ln>
        </p:spPr>
      </p:pic>
      <p:pic>
        <p:nvPicPr>
          <p:cNvPr id="125" name="pasted-image.pdf"/>
          <p:cNvPicPr>
            <a:picLocks noChangeAspect="1"/>
          </p:cNvPicPr>
          <p:nvPr/>
        </p:nvPicPr>
        <p:blipFill>
          <a:blip r:embed="rId3">
            <a:extLst/>
          </a:blip>
          <a:srcRect t="9906"/>
          <a:stretch>
            <a:fillRect/>
          </a:stretch>
        </p:blipFill>
        <p:spPr>
          <a:xfrm>
            <a:off x="149970" y="2353379"/>
            <a:ext cx="13005617" cy="5783728"/>
          </a:xfrm>
          <a:prstGeom prst="rect">
            <a:avLst/>
          </a:prstGeom>
          <a:ln w="12700">
            <a:miter lim="400000"/>
          </a:ln>
        </p:spPr>
      </p:pic>
      <p:pic>
        <p:nvPicPr>
          <p:cNvPr id="126" name="pasted-image.pdf"/>
          <p:cNvPicPr>
            <a:picLocks noChangeAspect="1"/>
          </p:cNvPicPr>
          <p:nvPr/>
        </p:nvPicPr>
        <p:blipFill>
          <a:blip r:embed="rId4">
            <a:extLst/>
          </a:blip>
          <a:srcRect l="10603" t="8882" r="10603" b="26051"/>
          <a:stretch>
            <a:fillRect/>
          </a:stretch>
        </p:blipFill>
        <p:spPr>
          <a:xfrm>
            <a:off x="-15260" y="2353379"/>
            <a:ext cx="6318669" cy="3368547"/>
          </a:xfrm>
          <a:prstGeom prst="rect">
            <a:avLst/>
          </a:prstGeom>
          <a:ln w="12700">
            <a:miter lim="400000"/>
          </a:ln>
        </p:spPr>
      </p:pic>
      <p:sp>
        <p:nvSpPr>
          <p:cNvPr id="127" name="Shape 127"/>
          <p:cNvSpPr/>
          <p:nvPr/>
        </p:nvSpPr>
        <p:spPr>
          <a:xfrm>
            <a:off x="7386615" y="1342145"/>
            <a:ext cx="5216346" cy="768620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r">
              <a:defRPr sz="1500"/>
            </a:lvl1pPr>
          </a:lstStyle>
          <a:p>
            <a:pPr algn="ctr">
              <a:lnSpc>
                <a:spcPct val="80000"/>
              </a:lnSpc>
              <a:spcBef>
                <a:spcPct val="20000"/>
              </a:spcBef>
              <a:buClr>
                <a:schemeClr val="tx1"/>
              </a:buClr>
              <a:buSzPct val="70000"/>
              <a:defRPr/>
            </a:pPr>
            <a:r>
              <a:rPr lang="tr-TR" sz="2800" b="1" dirty="0">
                <a:solidFill>
                  <a:schemeClr val="tx1">
                    <a:lumMod val="95000"/>
                    <a:lumOff val="5000"/>
                  </a:schemeClr>
                </a:solidFill>
                <a:latin typeface="Century Gothic" pitchFamily="34" charset="0"/>
              </a:rPr>
              <a:t>Yurt Başvurusu ve kalacak yer</a:t>
            </a:r>
          </a:p>
          <a:p>
            <a:pPr>
              <a:lnSpc>
                <a:spcPct val="80000"/>
              </a:lnSpc>
              <a:spcBef>
                <a:spcPct val="20000"/>
              </a:spcBef>
              <a:buClr>
                <a:schemeClr val="tx1"/>
              </a:buClr>
              <a:buSzPct val="70000"/>
              <a:buFont typeface="Wingdings" pitchFamily="2" charset="2"/>
              <a:buChar char="¢"/>
              <a:defRPr/>
            </a:pPr>
            <a:endParaRPr lang="tr-TR" sz="2800" b="1" dirty="0">
              <a:solidFill>
                <a:schemeClr val="bg1"/>
              </a:solidFill>
              <a:latin typeface="Century Gothic" pitchFamily="34" charset="0"/>
            </a:endParaRPr>
          </a:p>
          <a:p>
            <a:pPr lvl="1" algn="r">
              <a:lnSpc>
                <a:spcPct val="80000"/>
              </a:lnSpc>
              <a:spcBef>
                <a:spcPct val="20000"/>
              </a:spcBef>
              <a:buClr>
                <a:schemeClr val="accent1"/>
              </a:buClr>
              <a:buSzPct val="75000"/>
              <a:buFont typeface="Wingdings" pitchFamily="2" charset="2"/>
              <a:buChar char="l"/>
              <a:defRPr/>
            </a:pPr>
            <a:r>
              <a:rPr lang="tr-TR" sz="2800" dirty="0">
                <a:solidFill>
                  <a:schemeClr val="tx1">
                    <a:lumMod val="95000"/>
                    <a:lumOff val="5000"/>
                  </a:schemeClr>
                </a:solidFill>
                <a:latin typeface="Century Gothic" pitchFamily="34" charset="0"/>
              </a:rPr>
              <a:t>Karşı üniversitenin web adresinden konaklama olanaklarını takip edin</a:t>
            </a:r>
          </a:p>
          <a:p>
            <a:pPr lvl="1" algn="r">
              <a:spcBef>
                <a:spcPct val="20000"/>
              </a:spcBef>
              <a:buClr>
                <a:schemeClr val="accent1"/>
              </a:buClr>
              <a:buSzPct val="75000"/>
              <a:buFont typeface="Wingdings" pitchFamily="2" charset="2"/>
              <a:buChar char="l"/>
              <a:defRPr/>
            </a:pPr>
            <a:r>
              <a:rPr lang="tr-TR" sz="2800" dirty="0">
                <a:solidFill>
                  <a:schemeClr val="tx1">
                    <a:lumMod val="95000"/>
                    <a:lumOff val="5000"/>
                  </a:schemeClr>
                </a:solidFill>
                <a:latin typeface="Century Gothic" pitchFamily="34" charset="0"/>
              </a:rPr>
              <a:t>Konaklama sağlanmadığı durumlarda gitmeden önce </a:t>
            </a:r>
            <a:r>
              <a:rPr lang="tr-TR" sz="2800" b="1" dirty="0">
                <a:solidFill>
                  <a:schemeClr val="tx1">
                    <a:lumMod val="95000"/>
                    <a:lumOff val="5000"/>
                  </a:schemeClr>
                </a:solidFill>
                <a:latin typeface="Century Gothic" pitchFamily="34" charset="0"/>
              </a:rPr>
              <a:t>gidip-dönen</a:t>
            </a:r>
            <a:r>
              <a:rPr lang="tr-TR" sz="2800" dirty="0">
                <a:solidFill>
                  <a:schemeClr val="tx1">
                    <a:lumMod val="95000"/>
                    <a:lumOff val="5000"/>
                  </a:schemeClr>
                </a:solidFill>
                <a:latin typeface="Century Gothic" pitchFamily="34" charset="0"/>
              </a:rPr>
              <a:t> veya </a:t>
            </a:r>
            <a:r>
              <a:rPr lang="tr-TR" sz="2800" b="1" dirty="0">
                <a:solidFill>
                  <a:schemeClr val="tx1">
                    <a:lumMod val="95000"/>
                    <a:lumOff val="5000"/>
                  </a:schemeClr>
                </a:solidFill>
                <a:latin typeface="Century Gothic" pitchFamily="34" charset="0"/>
              </a:rPr>
              <a:t>halen programı devam eden öğrencilerle</a:t>
            </a:r>
            <a:r>
              <a:rPr lang="tr-TR" sz="2800" dirty="0">
                <a:solidFill>
                  <a:schemeClr val="tx1">
                    <a:lumMod val="95000"/>
                    <a:lumOff val="5000"/>
                  </a:schemeClr>
                </a:solidFill>
                <a:latin typeface="Century Gothic" pitchFamily="34" charset="0"/>
              </a:rPr>
              <a:t> iletişime </a:t>
            </a:r>
            <a:r>
              <a:rPr lang="tr-TR" sz="2800" dirty="0" smtClean="0">
                <a:solidFill>
                  <a:schemeClr val="tx1">
                    <a:lumMod val="95000"/>
                    <a:lumOff val="5000"/>
                  </a:schemeClr>
                </a:solidFill>
                <a:latin typeface="Century Gothic" pitchFamily="34" charset="0"/>
              </a:rPr>
              <a:t>geçin</a:t>
            </a:r>
          </a:p>
          <a:p>
            <a:pPr lvl="1" indent="0" algn="r">
              <a:spcBef>
                <a:spcPct val="20000"/>
              </a:spcBef>
              <a:buClr>
                <a:schemeClr val="accent1"/>
              </a:buClr>
              <a:buSzPct val="75000"/>
              <a:defRPr/>
            </a:pPr>
            <a:endParaRPr lang="tr-TR" sz="2800" dirty="0">
              <a:solidFill>
                <a:schemeClr val="tx1">
                  <a:lumMod val="95000"/>
                  <a:lumOff val="5000"/>
                </a:schemeClr>
              </a:solidFill>
              <a:latin typeface="Century Gothic" pitchFamily="34" charset="0"/>
            </a:endParaRPr>
          </a:p>
          <a:p>
            <a:pPr lvl="1" algn="r">
              <a:buFont typeface="Wingdings 2" panose="05020102010507070707" pitchFamily="18" charset="2"/>
              <a:buChar char=""/>
            </a:pPr>
            <a:r>
              <a:rPr lang="tr-TR" altLang="tr-TR" sz="2800" b="1" dirty="0">
                <a:latin typeface="Century Gothic" panose="020B0502020202020204" pitchFamily="34" charset="0"/>
              </a:rPr>
              <a:t>Erasmus Hareketliliği süresince </a:t>
            </a:r>
            <a:r>
              <a:rPr lang="tr-TR" altLang="tr-TR" sz="2800" dirty="0">
                <a:latin typeface="Calibri" panose="020F0502020204030204" pitchFamily="34" charset="0"/>
              </a:rPr>
              <a:t>katkı sağlamak amacıyla öğrencilere  verilen  mali </a:t>
            </a:r>
            <a:r>
              <a:rPr lang="tr-TR" altLang="tr-TR" sz="2800" dirty="0" smtClean="0">
                <a:latin typeface="Calibri" panose="020F0502020204030204" pitchFamily="34" charset="0"/>
              </a:rPr>
              <a:t>destek </a:t>
            </a:r>
            <a:r>
              <a:rPr lang="tr-TR" altLang="tr-TR" sz="2800" b="1" dirty="0" smtClean="0">
                <a:latin typeface="Century Gothic" panose="020B0502020202020204" pitchFamily="34" charset="0"/>
              </a:rPr>
              <a:t>Erasmus </a:t>
            </a:r>
            <a:r>
              <a:rPr lang="tr-TR" altLang="tr-TR" sz="2800" b="1" dirty="0">
                <a:latin typeface="Century Gothic" panose="020B0502020202020204" pitchFamily="34" charset="0"/>
              </a:rPr>
              <a:t>bursu </a:t>
            </a:r>
            <a:r>
              <a:rPr lang="tr-TR" altLang="tr-TR" sz="2800" b="1" dirty="0" smtClean="0">
                <a:latin typeface="Century Gothic" panose="020B0502020202020204" pitchFamily="34" charset="0"/>
              </a:rPr>
              <a:t>TAM burs </a:t>
            </a:r>
            <a:r>
              <a:rPr lang="tr-TR" altLang="tr-TR" sz="2800" b="1" dirty="0">
                <a:latin typeface="Century Gothic" panose="020B0502020202020204" pitchFamily="34" charset="0"/>
              </a:rPr>
              <a:t>değildir, </a:t>
            </a:r>
          </a:p>
          <a:p>
            <a:pPr lvl="1" algn="r"/>
            <a:r>
              <a:rPr lang="tr-TR" altLang="tr-TR" sz="2800" b="1" dirty="0">
                <a:solidFill>
                  <a:srgbClr val="006600"/>
                </a:solidFill>
                <a:latin typeface="Century Gothic" panose="020B0502020202020204" pitchFamily="34" charset="0"/>
              </a:rPr>
              <a:t>	</a:t>
            </a:r>
            <a:r>
              <a:rPr lang="tr-TR" altLang="tr-TR" sz="2800" b="1" i="1" dirty="0">
                <a:solidFill>
                  <a:srgbClr val="006600"/>
                </a:solidFill>
                <a:latin typeface="Century Gothic" panose="020B0502020202020204" pitchFamily="34" charset="0"/>
              </a:rPr>
              <a:t>lütfen hazırlıklı olun</a:t>
            </a:r>
          </a:p>
        </p:txBody>
      </p:sp>
      <p:sp>
        <p:nvSpPr>
          <p:cNvPr id="128" name="Shape 128"/>
          <p:cNvSpPr/>
          <p:nvPr/>
        </p:nvSpPr>
        <p:spPr>
          <a:xfrm>
            <a:off x="7726536" y="23797"/>
            <a:ext cx="4536504" cy="136447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a:defRPr sz="2600" b="1">
                <a:solidFill>
                  <a:srgbClr val="FFFFFF"/>
                </a:solidFill>
                <a:latin typeface="Helvetica"/>
                <a:ea typeface="Helvetica"/>
                <a:cs typeface="Helvetica"/>
                <a:sym typeface="Helvetica"/>
              </a:defRPr>
            </a:lvl1pPr>
          </a:lstStyle>
          <a:p>
            <a:r>
              <a:rPr lang="tr-TR" sz="2800" dirty="0">
                <a:solidFill>
                  <a:schemeClr val="bg1">
                    <a:lumMod val="95000"/>
                  </a:schemeClr>
                </a:solidFill>
              </a:rPr>
              <a:t>Erasmus+ Öğrenim Hareketliliği Yol Haritası</a:t>
            </a:r>
          </a:p>
          <a:p>
            <a:endParaRPr dirty="0"/>
          </a:p>
        </p:txBody>
      </p:sp>
      <p:pic>
        <p:nvPicPr>
          <p:cNvPr id="12"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32348" y="344730"/>
            <a:ext cx="1544570" cy="44107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2018-2019 BAHAR DÖNEMİ SECONDOS BAŞVURU İLANI | Muhabi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643" y="3292624"/>
            <a:ext cx="6591300" cy="4400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905145"/>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pasted-imag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49" y="0"/>
            <a:ext cx="13030369" cy="1076012"/>
          </a:xfrm>
          <a:prstGeom prst="rect">
            <a:avLst/>
          </a:prstGeom>
          <a:ln w="12700">
            <a:miter lim="400000"/>
          </a:ln>
        </p:spPr>
      </p:pic>
      <p:pic>
        <p:nvPicPr>
          <p:cNvPr id="125" name="pasted-image.pdf"/>
          <p:cNvPicPr>
            <a:picLocks noChangeAspect="1"/>
          </p:cNvPicPr>
          <p:nvPr/>
        </p:nvPicPr>
        <p:blipFill>
          <a:blip r:embed="rId3">
            <a:extLst/>
          </a:blip>
          <a:srcRect t="9906"/>
          <a:stretch>
            <a:fillRect/>
          </a:stretch>
        </p:blipFill>
        <p:spPr>
          <a:xfrm>
            <a:off x="149970" y="2353379"/>
            <a:ext cx="13005617" cy="5783728"/>
          </a:xfrm>
          <a:prstGeom prst="rect">
            <a:avLst/>
          </a:prstGeom>
          <a:ln w="12700">
            <a:miter lim="400000"/>
          </a:ln>
        </p:spPr>
      </p:pic>
      <p:pic>
        <p:nvPicPr>
          <p:cNvPr id="126" name="pasted-image.pdf"/>
          <p:cNvPicPr>
            <a:picLocks noChangeAspect="1"/>
          </p:cNvPicPr>
          <p:nvPr/>
        </p:nvPicPr>
        <p:blipFill>
          <a:blip r:embed="rId4">
            <a:extLst/>
          </a:blip>
          <a:srcRect l="10603" t="8882" r="10603" b="26051"/>
          <a:stretch>
            <a:fillRect/>
          </a:stretch>
        </p:blipFill>
        <p:spPr>
          <a:xfrm>
            <a:off x="149970" y="2353379"/>
            <a:ext cx="6318669" cy="3368547"/>
          </a:xfrm>
          <a:prstGeom prst="rect">
            <a:avLst/>
          </a:prstGeom>
          <a:ln w="12700">
            <a:miter lim="400000"/>
          </a:ln>
        </p:spPr>
      </p:pic>
      <p:sp>
        <p:nvSpPr>
          <p:cNvPr id="127" name="Shape 127"/>
          <p:cNvSpPr/>
          <p:nvPr/>
        </p:nvSpPr>
        <p:spPr>
          <a:xfrm>
            <a:off x="7386615" y="2179297"/>
            <a:ext cx="5216346" cy="601190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r">
              <a:defRPr sz="1500"/>
            </a:lvl1pPr>
          </a:lstStyle>
          <a:p>
            <a:pPr lvl="1">
              <a:buFont typeface="Wingdings 2" panose="05020102010507070707" pitchFamily="18" charset="2"/>
              <a:buChar char=""/>
            </a:pPr>
            <a:r>
              <a:rPr lang="tr-TR" altLang="tr-TR" sz="3200" b="1" dirty="0">
                <a:solidFill>
                  <a:srgbClr val="FF3300"/>
                </a:solidFill>
                <a:latin typeface="Century Gothic" panose="020B0502020202020204" pitchFamily="34" charset="0"/>
              </a:rPr>
              <a:t>Faaliyete başlamadan önce </a:t>
            </a:r>
            <a:r>
              <a:rPr lang="tr-TR" altLang="tr-TR" sz="3200" dirty="0">
                <a:solidFill>
                  <a:srgbClr val="FF3300"/>
                </a:solidFill>
                <a:latin typeface="Century Gothic" panose="020B0502020202020204" pitchFamily="34" charset="0"/>
              </a:rPr>
              <a:t>kabul mektubu geldiği zaman üzerinde yazan </a:t>
            </a:r>
            <a:r>
              <a:rPr lang="tr-TR" altLang="tr-TR" sz="3200" dirty="0" smtClean="0">
                <a:solidFill>
                  <a:srgbClr val="FF3300"/>
                </a:solidFill>
                <a:latin typeface="Century Gothic" panose="020B0502020202020204" pitchFamily="34" charset="0"/>
              </a:rPr>
              <a:t>tarihler </a:t>
            </a:r>
            <a:r>
              <a:rPr lang="tr-TR" altLang="tr-TR" sz="3200" dirty="0">
                <a:solidFill>
                  <a:srgbClr val="FF3300"/>
                </a:solidFill>
                <a:latin typeface="Century Gothic" panose="020B0502020202020204" pitchFamily="34" charset="0"/>
              </a:rPr>
              <a:t>doğrultusunda </a:t>
            </a:r>
            <a:r>
              <a:rPr lang="tr-TR" altLang="tr-TR" sz="3200" dirty="0">
                <a:latin typeface="Century Gothic" panose="020B0502020202020204" pitchFamily="34" charset="0"/>
              </a:rPr>
              <a:t>öğrenciye verilecek hibe miktarı hesaplanır.</a:t>
            </a:r>
          </a:p>
          <a:p>
            <a:pPr lvl="1">
              <a:buFont typeface="Wingdings 2" panose="05020102010507070707" pitchFamily="18" charset="2"/>
              <a:buChar char=""/>
            </a:pPr>
            <a:r>
              <a:rPr lang="tr-TR" altLang="tr-TR" sz="3200" dirty="0">
                <a:latin typeface="Century Gothic" panose="020B0502020202020204" pitchFamily="34" charset="0"/>
              </a:rPr>
              <a:t>Öğrencilere hibelerinin önce </a:t>
            </a:r>
            <a:r>
              <a:rPr lang="tr-TR" altLang="tr-TR" sz="3200" dirty="0">
                <a:solidFill>
                  <a:srgbClr val="FF3300"/>
                </a:solidFill>
                <a:latin typeface="Century Gothic" panose="020B0502020202020204" pitchFamily="34" charset="0"/>
              </a:rPr>
              <a:t>%80’i </a:t>
            </a:r>
            <a:r>
              <a:rPr lang="tr-TR" altLang="tr-TR" sz="3200" dirty="0">
                <a:latin typeface="Century Gothic" panose="020B0502020202020204" pitchFamily="34" charset="0"/>
              </a:rPr>
              <a:t>ödenir.</a:t>
            </a:r>
          </a:p>
          <a:p>
            <a:pPr lvl="1">
              <a:buFont typeface="Wingdings 2" panose="05020102010507070707" pitchFamily="18" charset="2"/>
              <a:buChar char=""/>
            </a:pPr>
            <a:r>
              <a:rPr lang="tr-TR" altLang="tr-TR" sz="3200" dirty="0">
                <a:solidFill>
                  <a:srgbClr val="00CC00"/>
                </a:solidFill>
                <a:latin typeface="Century Gothic" panose="020B0502020202020204" pitchFamily="34" charset="0"/>
              </a:rPr>
              <a:t>Kalan %20 hibe dönüşte kalınan süre tekrar hesaplanarak ödenir.</a:t>
            </a:r>
          </a:p>
        </p:txBody>
      </p:sp>
      <p:sp>
        <p:nvSpPr>
          <p:cNvPr id="128" name="Shape 128"/>
          <p:cNvSpPr/>
          <p:nvPr/>
        </p:nvSpPr>
        <p:spPr>
          <a:xfrm>
            <a:off x="7726536" y="23797"/>
            <a:ext cx="4536504" cy="136447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a:defRPr sz="2600" b="1">
                <a:solidFill>
                  <a:srgbClr val="FFFFFF"/>
                </a:solidFill>
                <a:latin typeface="Helvetica"/>
                <a:ea typeface="Helvetica"/>
                <a:cs typeface="Helvetica"/>
                <a:sym typeface="Helvetica"/>
              </a:defRPr>
            </a:lvl1pPr>
          </a:lstStyle>
          <a:p>
            <a:r>
              <a:rPr lang="tr-TR" sz="2800" dirty="0">
                <a:solidFill>
                  <a:schemeClr val="bg1">
                    <a:lumMod val="95000"/>
                  </a:schemeClr>
                </a:solidFill>
              </a:rPr>
              <a:t>Erasmus+ Öğrenim Hareketliliği Yol Haritası</a:t>
            </a:r>
          </a:p>
          <a:p>
            <a:endParaRPr dirty="0"/>
          </a:p>
        </p:txBody>
      </p:sp>
      <p:pic>
        <p:nvPicPr>
          <p:cNvPr id="12"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32348" y="344730"/>
            <a:ext cx="1544570" cy="441075"/>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1589802" y="3076600"/>
            <a:ext cx="3760470" cy="1938992"/>
          </a:xfrm>
          <a:prstGeom prst="rect">
            <a:avLst/>
          </a:prstGeom>
        </p:spPr>
        <p:txBody>
          <a:bodyPr wrap="square">
            <a:spAutoFit/>
          </a:bodyPr>
          <a:lstStyle/>
          <a:p>
            <a:r>
              <a:rPr lang="tr-TR" sz="6000" dirty="0"/>
              <a:t>Hibe Ödemesi</a:t>
            </a:r>
          </a:p>
        </p:txBody>
      </p:sp>
    </p:spTree>
    <p:extLst>
      <p:ext uri="{BB962C8B-B14F-4D97-AF65-F5344CB8AC3E}">
        <p14:creationId xmlns:p14="http://schemas.microsoft.com/office/powerpoint/2010/main" val="3897909515"/>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pasted-imag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49" y="0"/>
            <a:ext cx="13030369" cy="1076012"/>
          </a:xfrm>
          <a:prstGeom prst="rect">
            <a:avLst/>
          </a:prstGeom>
          <a:ln w="12700">
            <a:miter lim="400000"/>
          </a:ln>
        </p:spPr>
      </p:pic>
      <p:pic>
        <p:nvPicPr>
          <p:cNvPr id="125" name="pasted-image.pdf"/>
          <p:cNvPicPr>
            <a:picLocks noChangeAspect="1"/>
          </p:cNvPicPr>
          <p:nvPr/>
        </p:nvPicPr>
        <p:blipFill>
          <a:blip r:embed="rId3">
            <a:extLst/>
          </a:blip>
          <a:srcRect t="9906"/>
          <a:stretch>
            <a:fillRect/>
          </a:stretch>
        </p:blipFill>
        <p:spPr>
          <a:xfrm>
            <a:off x="149970" y="2353379"/>
            <a:ext cx="13005617" cy="5783728"/>
          </a:xfrm>
          <a:prstGeom prst="rect">
            <a:avLst/>
          </a:prstGeom>
          <a:ln w="12700">
            <a:miter lim="400000"/>
          </a:ln>
        </p:spPr>
      </p:pic>
      <p:pic>
        <p:nvPicPr>
          <p:cNvPr id="126" name="pasted-image.pdf"/>
          <p:cNvPicPr>
            <a:picLocks noChangeAspect="1"/>
          </p:cNvPicPr>
          <p:nvPr/>
        </p:nvPicPr>
        <p:blipFill>
          <a:blip r:embed="rId4">
            <a:extLst/>
          </a:blip>
          <a:srcRect l="10603" t="8882" r="10603" b="26051"/>
          <a:stretch>
            <a:fillRect/>
          </a:stretch>
        </p:blipFill>
        <p:spPr>
          <a:xfrm>
            <a:off x="149970" y="2353379"/>
            <a:ext cx="6318669" cy="3368547"/>
          </a:xfrm>
          <a:prstGeom prst="rect">
            <a:avLst/>
          </a:prstGeom>
          <a:ln w="12700">
            <a:miter lim="400000"/>
          </a:ln>
        </p:spPr>
      </p:pic>
      <p:sp>
        <p:nvSpPr>
          <p:cNvPr id="127" name="Shape 127"/>
          <p:cNvSpPr/>
          <p:nvPr/>
        </p:nvSpPr>
        <p:spPr>
          <a:xfrm>
            <a:off x="7386615" y="1933074"/>
            <a:ext cx="5216346" cy="650434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r">
              <a:defRPr sz="1500"/>
            </a:lvl1pPr>
          </a:lstStyle>
          <a:p>
            <a:r>
              <a:rPr lang="tr-TR" altLang="tr-TR" sz="2400" dirty="0"/>
              <a:t>Yurt dışında kalınan fiili faaliyet süresi ve öğrencinin sorumluluklarını yerine getirme düzeyine bakılarak toplam hibe yeniden hesap edilir. </a:t>
            </a:r>
          </a:p>
          <a:p>
            <a:pPr lvl="1"/>
            <a:r>
              <a:rPr lang="tr-TR" altLang="tr-TR" sz="3200" dirty="0">
                <a:solidFill>
                  <a:srgbClr val="FF0000"/>
                </a:solidFill>
              </a:rPr>
              <a:t>Katılım sertifikasında </a:t>
            </a:r>
            <a:r>
              <a:rPr lang="tr-TR" altLang="tr-TR" sz="3200" dirty="0"/>
              <a:t>bulunan faaliyet başlangıç bitiş tarihleri ***</a:t>
            </a:r>
          </a:p>
          <a:p>
            <a:pPr lvl="1"/>
            <a:r>
              <a:rPr lang="tr-TR" altLang="tr-TR" sz="3200" dirty="0">
                <a:solidFill>
                  <a:srgbClr val="FF0000"/>
                </a:solidFill>
              </a:rPr>
              <a:t>Pasaportta yer alan giriş-çıkış tarihlerine </a:t>
            </a:r>
            <a:r>
              <a:rPr lang="tr-TR" altLang="tr-TR" sz="3200" dirty="0"/>
              <a:t>göre hesaplanır. Bu iki belgedeki </a:t>
            </a:r>
            <a:r>
              <a:rPr lang="tr-TR" altLang="tr-TR" sz="3200" dirty="0">
                <a:solidFill>
                  <a:srgbClr val="FF0000"/>
                </a:solidFill>
              </a:rPr>
              <a:t>en kısa tarih aralıkları</a:t>
            </a:r>
            <a:r>
              <a:rPr lang="tr-TR" altLang="tr-TR" sz="3200" dirty="0"/>
              <a:t> dikkate alınır. </a:t>
            </a:r>
            <a:r>
              <a:rPr lang="tr-TR" altLang="tr-TR" sz="3200" dirty="0">
                <a:latin typeface="Aharoni" pitchFamily="2" charset="0"/>
                <a:cs typeface="Aharoni" pitchFamily="2" charset="0"/>
              </a:rPr>
              <a:t>(</a:t>
            </a:r>
            <a:r>
              <a:rPr lang="tr-TR" altLang="tr-TR" sz="3200" i="1" dirty="0">
                <a:latin typeface="Aharoni" pitchFamily="2" charset="0"/>
                <a:cs typeface="Aharoni" pitchFamily="2" charset="0"/>
              </a:rPr>
              <a:t>Erasmus El Kitabı</a:t>
            </a:r>
            <a:endParaRPr lang="tr-TR" sz="3200" dirty="0"/>
          </a:p>
          <a:p>
            <a:pPr lvl="1" indent="0"/>
            <a:endParaRPr lang="tr-TR" altLang="tr-TR" sz="2800" dirty="0">
              <a:solidFill>
                <a:srgbClr val="00CC00"/>
              </a:solidFill>
              <a:latin typeface="Century Gothic" panose="020B0502020202020204" pitchFamily="34" charset="0"/>
            </a:endParaRPr>
          </a:p>
        </p:txBody>
      </p:sp>
      <p:sp>
        <p:nvSpPr>
          <p:cNvPr id="128" name="Shape 128"/>
          <p:cNvSpPr/>
          <p:nvPr/>
        </p:nvSpPr>
        <p:spPr>
          <a:xfrm>
            <a:off x="7726536" y="23797"/>
            <a:ext cx="4536504" cy="136447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a:defRPr sz="2600" b="1">
                <a:solidFill>
                  <a:srgbClr val="FFFFFF"/>
                </a:solidFill>
                <a:latin typeface="Helvetica"/>
                <a:ea typeface="Helvetica"/>
                <a:cs typeface="Helvetica"/>
                <a:sym typeface="Helvetica"/>
              </a:defRPr>
            </a:lvl1pPr>
          </a:lstStyle>
          <a:p>
            <a:r>
              <a:rPr lang="tr-TR" sz="2800" dirty="0">
                <a:solidFill>
                  <a:schemeClr val="bg1">
                    <a:lumMod val="95000"/>
                  </a:schemeClr>
                </a:solidFill>
              </a:rPr>
              <a:t>Erasmus+ Öğrenim Hareketliliği Yol Haritası</a:t>
            </a:r>
          </a:p>
          <a:p>
            <a:endParaRPr dirty="0"/>
          </a:p>
        </p:txBody>
      </p:sp>
      <p:pic>
        <p:nvPicPr>
          <p:cNvPr id="12"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32348" y="344730"/>
            <a:ext cx="1544570" cy="441075"/>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525736" y="2636034"/>
            <a:ext cx="5616624" cy="1569660"/>
          </a:xfrm>
          <a:prstGeom prst="rect">
            <a:avLst/>
          </a:prstGeom>
        </p:spPr>
        <p:txBody>
          <a:bodyPr wrap="square">
            <a:spAutoFit/>
          </a:bodyPr>
          <a:lstStyle/>
          <a:p>
            <a:r>
              <a:rPr lang="tr-TR" sz="4800" dirty="0"/>
              <a:t>Faaliyet Tamamlandığında </a:t>
            </a:r>
          </a:p>
        </p:txBody>
      </p:sp>
      <p:sp>
        <p:nvSpPr>
          <p:cNvPr id="3" name="Sağ Ok 2"/>
          <p:cNvSpPr/>
          <p:nvPr/>
        </p:nvSpPr>
        <p:spPr>
          <a:xfrm>
            <a:off x="4558184" y="4444752"/>
            <a:ext cx="1584176" cy="360040"/>
          </a:xfrm>
          <a:prstGeom prst="rightArrow">
            <a:avLst/>
          </a:prstGeom>
          <a:blipFill rotWithShape="1">
            <a:blip r:embed="rId6"/>
            <a:srcRect/>
            <a:tile tx="0" ty="0" sx="100000" sy="100000" flip="none" algn="tl"/>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tr-TR" sz="2400" b="0" i="0" u="none" strike="noStrike" cap="none" spc="0" normalizeH="0" baseline="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1112916214"/>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pasted-imag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49" y="0"/>
            <a:ext cx="13030369" cy="1076012"/>
          </a:xfrm>
          <a:prstGeom prst="rect">
            <a:avLst/>
          </a:prstGeom>
          <a:ln w="12700">
            <a:miter lim="400000"/>
          </a:ln>
        </p:spPr>
      </p:pic>
      <p:pic>
        <p:nvPicPr>
          <p:cNvPr id="125" name="pasted-image.pdf"/>
          <p:cNvPicPr>
            <a:picLocks noChangeAspect="1"/>
          </p:cNvPicPr>
          <p:nvPr/>
        </p:nvPicPr>
        <p:blipFill>
          <a:blip r:embed="rId3">
            <a:extLst/>
          </a:blip>
          <a:srcRect t="9906"/>
          <a:stretch>
            <a:fillRect/>
          </a:stretch>
        </p:blipFill>
        <p:spPr>
          <a:xfrm>
            <a:off x="149970" y="2353379"/>
            <a:ext cx="13005617" cy="5783728"/>
          </a:xfrm>
          <a:prstGeom prst="rect">
            <a:avLst/>
          </a:prstGeom>
          <a:ln w="12700">
            <a:miter lim="400000"/>
          </a:ln>
        </p:spPr>
      </p:pic>
      <p:pic>
        <p:nvPicPr>
          <p:cNvPr id="126" name="pasted-image.pdf"/>
          <p:cNvPicPr>
            <a:picLocks noChangeAspect="1"/>
          </p:cNvPicPr>
          <p:nvPr/>
        </p:nvPicPr>
        <p:blipFill>
          <a:blip r:embed="rId4">
            <a:extLst/>
          </a:blip>
          <a:srcRect l="10603" t="8882" r="10603" b="26051"/>
          <a:stretch>
            <a:fillRect/>
          </a:stretch>
        </p:blipFill>
        <p:spPr>
          <a:xfrm>
            <a:off x="149970" y="2353379"/>
            <a:ext cx="6318669" cy="3368547"/>
          </a:xfrm>
          <a:prstGeom prst="rect">
            <a:avLst/>
          </a:prstGeom>
          <a:ln w="12700">
            <a:miter lim="400000"/>
          </a:ln>
        </p:spPr>
      </p:pic>
      <p:sp>
        <p:nvSpPr>
          <p:cNvPr id="127" name="Shape 127"/>
          <p:cNvSpPr/>
          <p:nvPr/>
        </p:nvSpPr>
        <p:spPr>
          <a:xfrm>
            <a:off x="7203940" y="1977311"/>
            <a:ext cx="5216346" cy="748923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r">
              <a:defRPr sz="1500"/>
            </a:lvl1pPr>
          </a:lstStyle>
          <a:p>
            <a:pPr marL="182563" indent="-182563">
              <a:buFont typeface="Arial" charset="0"/>
              <a:buChar char="•"/>
              <a:defRPr/>
            </a:pPr>
            <a:r>
              <a:rPr lang="tr-TR" sz="2400" dirty="0"/>
              <a:t>Bölüm Kurul Kararım gecikti ve biletimin vakti geldi. BKK olmadan ve hibe sözleşmesi yapmadan gidebilir miyim?</a:t>
            </a:r>
          </a:p>
          <a:p>
            <a:pPr marL="182563" indent="-182563">
              <a:buFont typeface="Arial" charset="0"/>
              <a:buChar char="•"/>
              <a:defRPr/>
            </a:pPr>
            <a:r>
              <a:rPr lang="tr-TR" sz="2400" dirty="0">
                <a:solidFill>
                  <a:srgbClr val="FF3300"/>
                </a:solidFill>
              </a:rPr>
              <a:t>“Bölüm Kararım Çıkmadı ve Bütün Sorumluluk Bana Ait” ibaresinin de olduğu Bölüm Kurur Kararım Olmadan Gidiyorum </a:t>
            </a:r>
            <a:r>
              <a:rPr lang="tr-TR" sz="2400" dirty="0" err="1">
                <a:solidFill>
                  <a:srgbClr val="FF3300"/>
                </a:solidFill>
              </a:rPr>
              <a:t>Dilekçesi’ni</a:t>
            </a:r>
            <a:r>
              <a:rPr lang="tr-TR" sz="2400" dirty="0">
                <a:solidFill>
                  <a:srgbClr val="FF3300"/>
                </a:solidFill>
              </a:rPr>
              <a:t> imzalamak şartıyla gidebilirsiniz </a:t>
            </a:r>
            <a:r>
              <a:rPr lang="tr-TR" sz="2400" b="1" dirty="0">
                <a:solidFill>
                  <a:srgbClr val="FF3300"/>
                </a:solidFill>
              </a:rPr>
              <a:t>ancak hibe sözleşmesi yapamazsınız</a:t>
            </a:r>
            <a:r>
              <a:rPr lang="tr-TR" sz="2400" dirty="0">
                <a:solidFill>
                  <a:srgbClr val="FF3300"/>
                </a:solidFill>
              </a:rPr>
              <a:t>. Hibe sözleşmesi yapmanız için BKK şart. Ayrıca Hibe Sözleşmesi’nin ıslak imzalı olması gerekiyor, yani eğer sözleşme yapmadan giderseniz size bu belge e-posta yoluyla gönderilecek ve siz de belgenin çıktısını alıp ıslak imzalı olarak sözleşmeyi postaya vereceksiniz. Elimize ulaştığında hibenizi hesabınıza yatırabiliriz.</a:t>
            </a:r>
          </a:p>
        </p:txBody>
      </p:sp>
      <p:sp>
        <p:nvSpPr>
          <p:cNvPr id="128" name="Shape 128"/>
          <p:cNvSpPr/>
          <p:nvPr/>
        </p:nvSpPr>
        <p:spPr>
          <a:xfrm>
            <a:off x="7726536" y="23797"/>
            <a:ext cx="4536504" cy="136447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a:defRPr sz="2600" b="1">
                <a:solidFill>
                  <a:srgbClr val="FFFFFF"/>
                </a:solidFill>
                <a:latin typeface="Helvetica"/>
                <a:ea typeface="Helvetica"/>
                <a:cs typeface="Helvetica"/>
                <a:sym typeface="Helvetica"/>
              </a:defRPr>
            </a:lvl1pPr>
          </a:lstStyle>
          <a:p>
            <a:r>
              <a:rPr lang="tr-TR" sz="2800" dirty="0">
                <a:solidFill>
                  <a:schemeClr val="bg1">
                    <a:lumMod val="95000"/>
                  </a:schemeClr>
                </a:solidFill>
              </a:rPr>
              <a:t>Erasmus+ Öğrenim Hareketliliği Yol Haritası</a:t>
            </a:r>
          </a:p>
          <a:p>
            <a:endParaRPr dirty="0"/>
          </a:p>
        </p:txBody>
      </p:sp>
      <p:pic>
        <p:nvPicPr>
          <p:cNvPr id="12"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32348" y="344730"/>
            <a:ext cx="1544570" cy="441075"/>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488620" y="3364632"/>
            <a:ext cx="5641368" cy="830997"/>
          </a:xfrm>
          <a:prstGeom prst="rect">
            <a:avLst/>
          </a:prstGeom>
        </p:spPr>
        <p:txBody>
          <a:bodyPr wrap="square">
            <a:spAutoFit/>
          </a:bodyPr>
          <a:lstStyle/>
          <a:p>
            <a:r>
              <a:rPr lang="tr-TR" sz="4800" dirty="0"/>
              <a:t>Hibe </a:t>
            </a:r>
            <a:r>
              <a:rPr lang="tr-TR" sz="4800" dirty="0" smtClean="0"/>
              <a:t>İşlemleri</a:t>
            </a:r>
            <a:endParaRPr lang="tr-TR" sz="4800" dirty="0"/>
          </a:p>
        </p:txBody>
      </p:sp>
    </p:spTree>
    <p:extLst>
      <p:ext uri="{BB962C8B-B14F-4D97-AF65-F5344CB8AC3E}">
        <p14:creationId xmlns:p14="http://schemas.microsoft.com/office/powerpoint/2010/main" val="2587157067"/>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pasted-imag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49" y="0"/>
            <a:ext cx="13030369" cy="1076012"/>
          </a:xfrm>
          <a:prstGeom prst="rect">
            <a:avLst/>
          </a:prstGeom>
          <a:ln w="12700">
            <a:miter lim="400000"/>
          </a:ln>
        </p:spPr>
      </p:pic>
      <p:pic>
        <p:nvPicPr>
          <p:cNvPr id="125" name="pasted-image.pdf"/>
          <p:cNvPicPr>
            <a:picLocks noChangeAspect="1"/>
          </p:cNvPicPr>
          <p:nvPr/>
        </p:nvPicPr>
        <p:blipFill>
          <a:blip r:embed="rId3">
            <a:extLst/>
          </a:blip>
          <a:srcRect t="9906"/>
          <a:stretch>
            <a:fillRect/>
          </a:stretch>
        </p:blipFill>
        <p:spPr>
          <a:xfrm>
            <a:off x="149970" y="2353379"/>
            <a:ext cx="13005617" cy="5783728"/>
          </a:xfrm>
          <a:prstGeom prst="rect">
            <a:avLst/>
          </a:prstGeom>
          <a:ln w="12700">
            <a:miter lim="400000"/>
          </a:ln>
        </p:spPr>
      </p:pic>
      <p:pic>
        <p:nvPicPr>
          <p:cNvPr id="126" name="pasted-image.pdf"/>
          <p:cNvPicPr>
            <a:picLocks noChangeAspect="1"/>
          </p:cNvPicPr>
          <p:nvPr/>
        </p:nvPicPr>
        <p:blipFill>
          <a:blip r:embed="rId4">
            <a:extLst/>
          </a:blip>
          <a:srcRect l="10603" t="8882" r="10603" b="26051"/>
          <a:stretch>
            <a:fillRect/>
          </a:stretch>
        </p:blipFill>
        <p:spPr>
          <a:xfrm>
            <a:off x="149970" y="2353379"/>
            <a:ext cx="6318669" cy="3368547"/>
          </a:xfrm>
          <a:prstGeom prst="rect">
            <a:avLst/>
          </a:prstGeom>
          <a:ln w="12700">
            <a:miter lim="400000"/>
          </a:ln>
        </p:spPr>
      </p:pic>
      <p:sp>
        <p:nvSpPr>
          <p:cNvPr id="127" name="Shape 127"/>
          <p:cNvSpPr/>
          <p:nvPr/>
        </p:nvSpPr>
        <p:spPr>
          <a:xfrm>
            <a:off x="7386615" y="2733293"/>
            <a:ext cx="5216346" cy="490390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r">
              <a:defRPr sz="1500"/>
            </a:lvl1pPr>
          </a:lstStyle>
          <a:p>
            <a:r>
              <a:rPr lang="tr-TR" altLang="tr-TR" sz="2400" dirty="0">
                <a:latin typeface="Arial" panose="020B0604020202020204" pitchFamily="34" charset="0"/>
              </a:rPr>
              <a:t>Necmettin</a:t>
            </a:r>
            <a:r>
              <a:rPr lang="tr-TR" altLang="tr-TR" sz="2400" dirty="0"/>
              <a:t> Üniversitesi </a:t>
            </a:r>
            <a:r>
              <a:rPr lang="tr-TR" altLang="tr-TR" sz="2400" dirty="0">
                <a:solidFill>
                  <a:schemeClr val="accent1"/>
                </a:solidFill>
                <a:latin typeface="Arial" panose="020B0604020202020204" pitchFamily="34" charset="0"/>
              </a:rPr>
              <a:t>Vakıflar Bankası Nalçacı</a:t>
            </a:r>
            <a:r>
              <a:rPr lang="tr-TR" altLang="tr-TR" sz="2400" dirty="0"/>
              <a:t> şubesine açtırılan Avro hesabınıza Avro cinsinden yatırılır. </a:t>
            </a:r>
            <a:r>
              <a:rPr lang="tr-TR" altLang="tr-TR" sz="2400" dirty="0">
                <a:solidFill>
                  <a:srgbClr val="FF0000"/>
                </a:solidFill>
              </a:rPr>
              <a:t>Elden hibe ödemesi ya da iadesi gibi bir durum söz konusu olamaz!!!</a:t>
            </a:r>
            <a:endParaRPr lang="tr-TR" altLang="tr-TR" sz="2400" dirty="0"/>
          </a:p>
          <a:p>
            <a:r>
              <a:rPr lang="tr-TR" altLang="tr-TR" sz="2400" dirty="0"/>
              <a:t>Hibenizin yattığını hesabınızda online olarak göremezsiniz – </a:t>
            </a:r>
            <a:r>
              <a:rPr lang="tr-TR" altLang="tr-TR" sz="2400" dirty="0" err="1"/>
              <a:t>emaillerinizi</a:t>
            </a:r>
            <a:r>
              <a:rPr lang="tr-TR" altLang="tr-TR" sz="2400" dirty="0"/>
              <a:t> takip ediniz</a:t>
            </a:r>
          </a:p>
          <a:p>
            <a:r>
              <a:rPr lang="tr-TR" altLang="tr-TR" sz="2400" dirty="0"/>
              <a:t>Yurt dışındayken hibenizi Türk Lirası hesabınıza döviz satışı olarak aktarıp herhangi bir ATM’den o ülkenin para cinsinden çekebilirsiniz.</a:t>
            </a:r>
            <a:endParaRPr lang="tr-TR" altLang="tr-TR" sz="2800" dirty="0">
              <a:solidFill>
                <a:srgbClr val="00CC00"/>
              </a:solidFill>
              <a:latin typeface="Century Gothic" panose="020B0502020202020204" pitchFamily="34" charset="0"/>
            </a:endParaRPr>
          </a:p>
        </p:txBody>
      </p:sp>
      <p:sp>
        <p:nvSpPr>
          <p:cNvPr id="128" name="Shape 128"/>
          <p:cNvSpPr/>
          <p:nvPr/>
        </p:nvSpPr>
        <p:spPr>
          <a:xfrm>
            <a:off x="7726536" y="23797"/>
            <a:ext cx="4536504" cy="136447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a:defRPr sz="2600" b="1">
                <a:solidFill>
                  <a:srgbClr val="FFFFFF"/>
                </a:solidFill>
                <a:latin typeface="Helvetica"/>
                <a:ea typeface="Helvetica"/>
                <a:cs typeface="Helvetica"/>
                <a:sym typeface="Helvetica"/>
              </a:defRPr>
            </a:lvl1pPr>
          </a:lstStyle>
          <a:p>
            <a:r>
              <a:rPr lang="tr-TR" sz="2800" dirty="0">
                <a:solidFill>
                  <a:schemeClr val="bg1">
                    <a:lumMod val="95000"/>
                  </a:schemeClr>
                </a:solidFill>
              </a:rPr>
              <a:t>Erasmus+ Öğrenim Hareketliliği Yol Haritası</a:t>
            </a:r>
          </a:p>
          <a:p>
            <a:endParaRPr dirty="0"/>
          </a:p>
        </p:txBody>
      </p:sp>
      <p:pic>
        <p:nvPicPr>
          <p:cNvPr id="12"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32348" y="344730"/>
            <a:ext cx="1544570" cy="441075"/>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488620" y="2740883"/>
            <a:ext cx="5641368" cy="830997"/>
          </a:xfrm>
          <a:prstGeom prst="rect">
            <a:avLst/>
          </a:prstGeom>
        </p:spPr>
        <p:txBody>
          <a:bodyPr wrap="square">
            <a:spAutoFit/>
          </a:bodyPr>
          <a:lstStyle/>
          <a:p>
            <a:r>
              <a:rPr lang="tr-TR" sz="4800" dirty="0"/>
              <a:t>Hibe Nasıl Ödenir?</a:t>
            </a:r>
          </a:p>
        </p:txBody>
      </p:sp>
      <p:pic>
        <p:nvPicPr>
          <p:cNvPr id="5126" name="Picture 6" descr="Hibesiz Erasmus ile Başa Çıkılır mı? - EDUMA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1627" y="4075842"/>
            <a:ext cx="6096000" cy="4067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782124"/>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pasted-imag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49" y="0"/>
            <a:ext cx="13030369" cy="1076012"/>
          </a:xfrm>
          <a:prstGeom prst="rect">
            <a:avLst/>
          </a:prstGeom>
          <a:ln w="12700">
            <a:miter lim="400000"/>
          </a:ln>
        </p:spPr>
      </p:pic>
      <p:pic>
        <p:nvPicPr>
          <p:cNvPr id="125" name="pasted-image.pdf"/>
          <p:cNvPicPr>
            <a:picLocks noChangeAspect="1"/>
          </p:cNvPicPr>
          <p:nvPr/>
        </p:nvPicPr>
        <p:blipFill>
          <a:blip r:embed="rId3">
            <a:extLst/>
          </a:blip>
          <a:srcRect t="9906"/>
          <a:stretch>
            <a:fillRect/>
          </a:stretch>
        </p:blipFill>
        <p:spPr>
          <a:xfrm>
            <a:off x="149970" y="2353379"/>
            <a:ext cx="13005617" cy="5783728"/>
          </a:xfrm>
          <a:prstGeom prst="rect">
            <a:avLst/>
          </a:prstGeom>
          <a:ln w="12700">
            <a:miter lim="400000"/>
          </a:ln>
        </p:spPr>
      </p:pic>
      <p:sp>
        <p:nvSpPr>
          <p:cNvPr id="128" name="Shape 128"/>
          <p:cNvSpPr/>
          <p:nvPr/>
        </p:nvSpPr>
        <p:spPr>
          <a:xfrm>
            <a:off x="7726536" y="23797"/>
            <a:ext cx="4536504" cy="136447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a:defRPr sz="2600" b="1">
                <a:solidFill>
                  <a:srgbClr val="FFFFFF"/>
                </a:solidFill>
                <a:latin typeface="Helvetica"/>
                <a:ea typeface="Helvetica"/>
                <a:cs typeface="Helvetica"/>
                <a:sym typeface="Helvetica"/>
              </a:defRPr>
            </a:lvl1pPr>
          </a:lstStyle>
          <a:p>
            <a:r>
              <a:rPr lang="tr-TR" sz="2800" dirty="0">
                <a:solidFill>
                  <a:schemeClr val="bg1">
                    <a:lumMod val="95000"/>
                  </a:schemeClr>
                </a:solidFill>
              </a:rPr>
              <a:t>Erasmus+ Öğrenim Hareketliliği Yol Haritası</a:t>
            </a:r>
          </a:p>
          <a:p>
            <a:endParaRPr dirty="0"/>
          </a:p>
        </p:txBody>
      </p:sp>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32348" y="344730"/>
            <a:ext cx="1544570" cy="441075"/>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2278177" y="2500536"/>
            <a:ext cx="9443888" cy="2308324"/>
          </a:xfrm>
          <a:prstGeom prst="rect">
            <a:avLst/>
          </a:prstGeom>
        </p:spPr>
        <p:txBody>
          <a:bodyPr wrap="square">
            <a:spAutoFit/>
          </a:bodyPr>
          <a:lstStyle/>
          <a:p>
            <a:r>
              <a:rPr lang="tr-TR" sz="7200" b="1" dirty="0">
                <a:solidFill>
                  <a:srgbClr val="00B0F0"/>
                </a:solidFill>
                <a:latin typeface="Bell MT" panose="02020503060305020303" pitchFamily="18" charset="0"/>
              </a:rPr>
              <a:t>Gittikten sonra neler yapmalısınız?</a:t>
            </a:r>
            <a:endParaRPr lang="tr-TR" sz="7200" b="1" dirty="0"/>
          </a:p>
        </p:txBody>
      </p:sp>
      <p:pic>
        <p:nvPicPr>
          <p:cNvPr id="6146" name="Picture 2" descr="Erasmus Programıyla Yurt Dışına Gidecekler İçin Faydalı Olabilecek Birtakım  Tavsiyeler - Ekşi Şeyl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5374" y="4822080"/>
            <a:ext cx="8051121" cy="4468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467488"/>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pasted-imag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49" y="0"/>
            <a:ext cx="13030369" cy="1076012"/>
          </a:xfrm>
          <a:prstGeom prst="rect">
            <a:avLst/>
          </a:prstGeom>
          <a:ln w="12700">
            <a:miter lim="400000"/>
          </a:ln>
        </p:spPr>
      </p:pic>
      <p:pic>
        <p:nvPicPr>
          <p:cNvPr id="125" name="pasted-image.pdf"/>
          <p:cNvPicPr>
            <a:picLocks noChangeAspect="1"/>
          </p:cNvPicPr>
          <p:nvPr/>
        </p:nvPicPr>
        <p:blipFill>
          <a:blip r:embed="rId3">
            <a:extLst/>
          </a:blip>
          <a:srcRect t="9906"/>
          <a:stretch>
            <a:fillRect/>
          </a:stretch>
        </p:blipFill>
        <p:spPr>
          <a:xfrm>
            <a:off x="149970" y="2353379"/>
            <a:ext cx="13005617" cy="5783728"/>
          </a:xfrm>
          <a:prstGeom prst="rect">
            <a:avLst/>
          </a:prstGeom>
          <a:ln w="12700">
            <a:miter lim="400000"/>
          </a:ln>
        </p:spPr>
      </p:pic>
      <p:pic>
        <p:nvPicPr>
          <p:cNvPr id="126" name="pasted-image.pdf"/>
          <p:cNvPicPr>
            <a:picLocks noChangeAspect="1"/>
          </p:cNvPicPr>
          <p:nvPr/>
        </p:nvPicPr>
        <p:blipFill>
          <a:blip r:embed="rId4">
            <a:extLst/>
          </a:blip>
          <a:srcRect l="10603" t="8882" r="10603" b="26051"/>
          <a:stretch>
            <a:fillRect/>
          </a:stretch>
        </p:blipFill>
        <p:spPr>
          <a:xfrm>
            <a:off x="149970" y="2353379"/>
            <a:ext cx="6318669" cy="3368547"/>
          </a:xfrm>
          <a:prstGeom prst="rect">
            <a:avLst/>
          </a:prstGeom>
          <a:ln w="12700">
            <a:miter lim="400000"/>
          </a:ln>
        </p:spPr>
      </p:pic>
      <p:sp>
        <p:nvSpPr>
          <p:cNvPr id="127" name="Shape 127"/>
          <p:cNvSpPr/>
          <p:nvPr/>
        </p:nvSpPr>
        <p:spPr>
          <a:xfrm>
            <a:off x="7386615" y="2333184"/>
            <a:ext cx="5216346" cy="570412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r">
              <a:defRPr sz="1500"/>
            </a:lvl1pPr>
          </a:lstStyle>
          <a:p>
            <a:pPr marL="514350" indent="-514350">
              <a:buAutoNum type="arabicParenR"/>
            </a:pPr>
            <a:r>
              <a:rPr lang="tr-TR" sz="2800" dirty="0" smtClean="0">
                <a:solidFill>
                  <a:schemeClr val="accent1">
                    <a:lumMod val="75000"/>
                  </a:schemeClr>
                </a:solidFill>
              </a:rPr>
              <a:t>Varış </a:t>
            </a:r>
            <a:r>
              <a:rPr lang="tr-TR" sz="2800" dirty="0">
                <a:solidFill>
                  <a:schemeClr val="accent1">
                    <a:lumMod val="75000"/>
                  </a:schemeClr>
                </a:solidFill>
              </a:rPr>
              <a:t>Belgesi (</a:t>
            </a:r>
            <a:r>
              <a:rPr lang="tr-TR" sz="2800" dirty="0" err="1">
                <a:solidFill>
                  <a:schemeClr val="accent1">
                    <a:lumMod val="75000"/>
                  </a:schemeClr>
                </a:solidFill>
              </a:rPr>
              <a:t>Certificate</a:t>
            </a:r>
            <a:r>
              <a:rPr lang="tr-TR" sz="2800" dirty="0">
                <a:solidFill>
                  <a:schemeClr val="accent1">
                    <a:lumMod val="75000"/>
                  </a:schemeClr>
                </a:solidFill>
              </a:rPr>
              <a:t> of </a:t>
            </a:r>
            <a:r>
              <a:rPr lang="tr-TR" sz="2800" dirty="0" err="1">
                <a:solidFill>
                  <a:schemeClr val="accent1">
                    <a:lumMod val="75000"/>
                  </a:schemeClr>
                </a:solidFill>
              </a:rPr>
              <a:t>Arrival</a:t>
            </a:r>
            <a:r>
              <a:rPr lang="tr-TR" sz="2800" dirty="0">
                <a:solidFill>
                  <a:schemeClr val="accent1">
                    <a:lumMod val="75000"/>
                  </a:schemeClr>
                </a:solidFill>
              </a:rPr>
              <a:t>)’</a:t>
            </a:r>
            <a:r>
              <a:rPr lang="tr-TR" sz="2800" dirty="0" err="1">
                <a:solidFill>
                  <a:schemeClr val="accent1">
                    <a:lumMod val="75000"/>
                  </a:schemeClr>
                </a:solidFill>
              </a:rPr>
              <a:t>ın</a:t>
            </a:r>
            <a:r>
              <a:rPr lang="tr-TR" sz="2800" dirty="0">
                <a:solidFill>
                  <a:schemeClr val="accent1">
                    <a:lumMod val="75000"/>
                  </a:schemeClr>
                </a:solidFill>
              </a:rPr>
              <a:t> Alınması: </a:t>
            </a:r>
            <a:endParaRPr lang="tr-TR" sz="2800" dirty="0" smtClean="0">
              <a:solidFill>
                <a:schemeClr val="accent1">
                  <a:lumMod val="75000"/>
                </a:schemeClr>
              </a:solidFill>
            </a:endParaRPr>
          </a:p>
          <a:p>
            <a:r>
              <a:rPr lang="tr-TR" sz="2800" dirty="0" smtClean="0"/>
              <a:t>Bu </a:t>
            </a:r>
            <a:r>
              <a:rPr lang="tr-TR" sz="2800" dirty="0"/>
              <a:t>belgeyi gittiğiniz kurumun Erasmus Ofisi’nden temin edebilirsiniz. Eğer karşı kurum bu belgeyi barındırmıyorsa bizimle iletişime geçip bir örneğini almanız gerekmektedir. Daha sonra bu belgeyi doldurup karşı kurumun onayına </a:t>
            </a:r>
            <a:r>
              <a:rPr lang="tr-TR" sz="2800" dirty="0" err="1"/>
              <a:t>sunmalısınız.Onaylandıktan</a:t>
            </a:r>
            <a:r>
              <a:rPr lang="tr-TR" sz="2800" dirty="0"/>
              <a:t> sonra bize e-mail yoluyla belgeyi iletmelisiniz.</a:t>
            </a:r>
          </a:p>
        </p:txBody>
      </p:sp>
      <p:sp>
        <p:nvSpPr>
          <p:cNvPr id="128" name="Shape 128"/>
          <p:cNvSpPr/>
          <p:nvPr/>
        </p:nvSpPr>
        <p:spPr>
          <a:xfrm>
            <a:off x="7726536" y="23797"/>
            <a:ext cx="4536504" cy="136447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a:defRPr sz="2600" b="1">
                <a:solidFill>
                  <a:srgbClr val="FFFFFF"/>
                </a:solidFill>
                <a:latin typeface="Helvetica"/>
                <a:ea typeface="Helvetica"/>
                <a:cs typeface="Helvetica"/>
                <a:sym typeface="Helvetica"/>
              </a:defRPr>
            </a:lvl1pPr>
          </a:lstStyle>
          <a:p>
            <a:r>
              <a:rPr lang="tr-TR" sz="2800" dirty="0">
                <a:solidFill>
                  <a:schemeClr val="bg1">
                    <a:lumMod val="95000"/>
                  </a:schemeClr>
                </a:solidFill>
              </a:rPr>
              <a:t>Erasmus+ Öğrenim Hareketliliği Yol Haritası</a:t>
            </a:r>
          </a:p>
          <a:p>
            <a:endParaRPr dirty="0"/>
          </a:p>
        </p:txBody>
      </p:sp>
      <p:pic>
        <p:nvPicPr>
          <p:cNvPr id="12"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32348" y="344730"/>
            <a:ext cx="1544570" cy="441075"/>
          </a:xfrm>
          <a:prstGeom prst="rect">
            <a:avLst/>
          </a:prstGeom>
          <a:noFill/>
          <a:extLst>
            <a:ext uri="{909E8E84-426E-40DD-AFC4-6F175D3DCCD1}">
              <a14:hiddenFill xmlns:a14="http://schemas.microsoft.com/office/drawing/2010/main">
                <a:solidFill>
                  <a:srgbClr val="FFFFFF"/>
                </a:solidFill>
              </a14:hiddenFill>
            </a:ext>
          </a:extLst>
        </p:spPr>
      </p:pic>
      <p:pic>
        <p:nvPicPr>
          <p:cNvPr id="10" name="Resim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3004" y="3580656"/>
            <a:ext cx="5518646" cy="3672408"/>
          </a:xfrm>
          <a:prstGeom prst="rect">
            <a:avLst/>
          </a:prstGeom>
        </p:spPr>
      </p:pic>
    </p:spTree>
    <p:extLst>
      <p:ext uri="{BB962C8B-B14F-4D97-AF65-F5344CB8AC3E}">
        <p14:creationId xmlns:p14="http://schemas.microsoft.com/office/powerpoint/2010/main" val="3242785447"/>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pasted-imag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49" y="0"/>
            <a:ext cx="13030369" cy="1076012"/>
          </a:xfrm>
          <a:prstGeom prst="rect">
            <a:avLst/>
          </a:prstGeom>
          <a:ln w="12700">
            <a:miter lim="400000"/>
          </a:ln>
        </p:spPr>
      </p:pic>
      <p:pic>
        <p:nvPicPr>
          <p:cNvPr id="125" name="pasted-image.pdf"/>
          <p:cNvPicPr>
            <a:picLocks noChangeAspect="1"/>
          </p:cNvPicPr>
          <p:nvPr/>
        </p:nvPicPr>
        <p:blipFill>
          <a:blip r:embed="rId3">
            <a:extLst/>
          </a:blip>
          <a:srcRect t="9906"/>
          <a:stretch>
            <a:fillRect/>
          </a:stretch>
        </p:blipFill>
        <p:spPr>
          <a:xfrm>
            <a:off x="149970" y="2353379"/>
            <a:ext cx="13005617" cy="5783728"/>
          </a:xfrm>
          <a:prstGeom prst="rect">
            <a:avLst/>
          </a:prstGeom>
          <a:ln w="12700">
            <a:miter lim="400000"/>
          </a:ln>
        </p:spPr>
      </p:pic>
      <p:pic>
        <p:nvPicPr>
          <p:cNvPr id="126" name="pasted-image.pdf"/>
          <p:cNvPicPr>
            <a:picLocks noChangeAspect="1"/>
          </p:cNvPicPr>
          <p:nvPr/>
        </p:nvPicPr>
        <p:blipFill>
          <a:blip r:embed="rId4">
            <a:extLst/>
          </a:blip>
          <a:srcRect l="10603" t="8882" r="10603" b="26051"/>
          <a:stretch>
            <a:fillRect/>
          </a:stretch>
        </p:blipFill>
        <p:spPr>
          <a:xfrm>
            <a:off x="149970" y="2353379"/>
            <a:ext cx="6318669" cy="3368547"/>
          </a:xfrm>
          <a:prstGeom prst="rect">
            <a:avLst/>
          </a:prstGeom>
          <a:ln w="12700">
            <a:miter lim="400000"/>
          </a:ln>
        </p:spPr>
      </p:pic>
      <p:sp>
        <p:nvSpPr>
          <p:cNvPr id="127" name="Shape 127"/>
          <p:cNvSpPr/>
          <p:nvPr/>
        </p:nvSpPr>
        <p:spPr>
          <a:xfrm>
            <a:off x="8014567" y="1994630"/>
            <a:ext cx="4588393" cy="6381234"/>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a:defRPr sz="1500"/>
            </a:lvl1pPr>
          </a:lstStyle>
          <a:p>
            <a:r>
              <a:rPr lang="tr-TR" sz="2400" dirty="0">
                <a:solidFill>
                  <a:schemeClr val="accent1">
                    <a:lumMod val="75000"/>
                  </a:schemeClr>
                </a:solidFill>
              </a:rPr>
              <a:t>2) </a:t>
            </a:r>
            <a:r>
              <a:rPr lang="tr-TR" sz="2400" dirty="0" err="1">
                <a:solidFill>
                  <a:schemeClr val="accent1">
                    <a:lumMod val="75000"/>
                  </a:schemeClr>
                </a:solidFill>
              </a:rPr>
              <a:t>During</a:t>
            </a:r>
            <a:r>
              <a:rPr lang="tr-TR" sz="2400" dirty="0">
                <a:solidFill>
                  <a:schemeClr val="accent1">
                    <a:lumMod val="75000"/>
                  </a:schemeClr>
                </a:solidFill>
              </a:rPr>
              <a:t> </a:t>
            </a:r>
            <a:r>
              <a:rPr lang="tr-TR" sz="2400" dirty="0" err="1">
                <a:solidFill>
                  <a:schemeClr val="accent1">
                    <a:lumMod val="75000"/>
                  </a:schemeClr>
                </a:solidFill>
              </a:rPr>
              <a:t>the</a:t>
            </a:r>
            <a:r>
              <a:rPr lang="tr-TR" sz="2400" dirty="0">
                <a:solidFill>
                  <a:schemeClr val="accent1">
                    <a:lumMod val="75000"/>
                  </a:schemeClr>
                </a:solidFill>
              </a:rPr>
              <a:t> </a:t>
            </a:r>
            <a:r>
              <a:rPr lang="tr-TR" sz="2400" dirty="0" err="1">
                <a:solidFill>
                  <a:schemeClr val="accent1">
                    <a:lumMod val="75000"/>
                  </a:schemeClr>
                </a:solidFill>
              </a:rPr>
              <a:t>Mobility</a:t>
            </a:r>
            <a:r>
              <a:rPr lang="tr-TR" sz="2400" dirty="0">
                <a:solidFill>
                  <a:schemeClr val="accent1">
                    <a:lumMod val="75000"/>
                  </a:schemeClr>
                </a:solidFill>
              </a:rPr>
              <a:t> :</a:t>
            </a:r>
            <a:r>
              <a:rPr lang="tr-TR" sz="2400" dirty="0">
                <a:solidFill>
                  <a:schemeClr val="tx1"/>
                </a:solidFill>
              </a:rPr>
              <a:t>(</a:t>
            </a:r>
            <a:r>
              <a:rPr lang="tr-TR" sz="2400" dirty="0"/>
              <a:t>VARSA) Gitmeden önce hazırladığınız öğrenim anlaşmasında yer alan derslerde değişiklik yapmanız gerekebilir. Bu durumda, buradaki bölüm koordinatörünüz ile irtibata geçerek ekleyeceğiniz veya bırakacağınız dersleri öğrenim anlaşmasında yer alan </a:t>
            </a:r>
            <a:r>
              <a:rPr lang="tr-TR" sz="2400" dirty="0" err="1">
                <a:solidFill>
                  <a:schemeClr val="accent6">
                    <a:lumMod val="60000"/>
                    <a:lumOff val="40000"/>
                  </a:schemeClr>
                </a:solidFill>
              </a:rPr>
              <a:t>During</a:t>
            </a:r>
            <a:r>
              <a:rPr lang="tr-TR" sz="2400" dirty="0">
                <a:solidFill>
                  <a:schemeClr val="accent6">
                    <a:lumMod val="60000"/>
                    <a:lumOff val="40000"/>
                  </a:schemeClr>
                </a:solidFill>
              </a:rPr>
              <a:t> </a:t>
            </a:r>
            <a:r>
              <a:rPr lang="tr-TR" sz="2400" dirty="0" err="1">
                <a:solidFill>
                  <a:schemeClr val="accent6">
                    <a:lumMod val="60000"/>
                    <a:lumOff val="40000"/>
                  </a:schemeClr>
                </a:solidFill>
              </a:rPr>
              <a:t>the</a:t>
            </a:r>
            <a:r>
              <a:rPr lang="tr-TR" sz="2400" dirty="0">
                <a:solidFill>
                  <a:schemeClr val="accent6">
                    <a:lumMod val="60000"/>
                    <a:lumOff val="40000"/>
                  </a:schemeClr>
                </a:solidFill>
              </a:rPr>
              <a:t> </a:t>
            </a:r>
            <a:r>
              <a:rPr lang="tr-TR" sz="2400" dirty="0" err="1">
                <a:solidFill>
                  <a:schemeClr val="accent6">
                    <a:lumMod val="60000"/>
                    <a:lumOff val="40000"/>
                  </a:schemeClr>
                </a:solidFill>
              </a:rPr>
              <a:t>Mobility</a:t>
            </a:r>
            <a:r>
              <a:rPr lang="tr-TR" sz="2400" dirty="0">
                <a:solidFill>
                  <a:schemeClr val="accent6">
                    <a:lumMod val="60000"/>
                    <a:lumOff val="40000"/>
                  </a:schemeClr>
                </a:solidFill>
              </a:rPr>
              <a:t> </a:t>
            </a:r>
            <a:r>
              <a:rPr lang="tr-TR" sz="2400" dirty="0"/>
              <a:t>kısmında yapmalısınız. </a:t>
            </a:r>
            <a:r>
              <a:rPr lang="tr-TR" sz="2400" u="sng" dirty="0"/>
              <a:t>Ders değişikliğini oradaki akademik süre başladıktan sonra 15 gün içerisinde yapmalısınız. </a:t>
            </a:r>
            <a:r>
              <a:rPr lang="tr-TR" sz="2400" dirty="0"/>
              <a:t>Aksi takdirde yapılan değişiklikler Kabul edilmeyecektir. </a:t>
            </a:r>
          </a:p>
          <a:p>
            <a:pPr marL="514350" indent="-514350">
              <a:buAutoNum type="arabicParenR"/>
            </a:pPr>
            <a:endParaRPr lang="tr-TR" sz="2400" dirty="0"/>
          </a:p>
        </p:txBody>
      </p:sp>
      <p:sp>
        <p:nvSpPr>
          <p:cNvPr id="128" name="Shape 128"/>
          <p:cNvSpPr/>
          <p:nvPr/>
        </p:nvSpPr>
        <p:spPr>
          <a:xfrm>
            <a:off x="7726536" y="23797"/>
            <a:ext cx="4536504" cy="136447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a:defRPr sz="2600" b="1">
                <a:solidFill>
                  <a:srgbClr val="FFFFFF"/>
                </a:solidFill>
                <a:latin typeface="Helvetica"/>
                <a:ea typeface="Helvetica"/>
                <a:cs typeface="Helvetica"/>
                <a:sym typeface="Helvetica"/>
              </a:defRPr>
            </a:lvl1pPr>
          </a:lstStyle>
          <a:p>
            <a:r>
              <a:rPr lang="tr-TR" sz="2800" dirty="0">
                <a:solidFill>
                  <a:schemeClr val="bg1">
                    <a:lumMod val="95000"/>
                  </a:schemeClr>
                </a:solidFill>
              </a:rPr>
              <a:t>Erasmus+ Öğrenim Hareketliliği Yol Haritası</a:t>
            </a:r>
          </a:p>
          <a:p>
            <a:endParaRPr dirty="0"/>
          </a:p>
        </p:txBody>
      </p:sp>
      <p:pic>
        <p:nvPicPr>
          <p:cNvPr id="12"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32348" y="344730"/>
            <a:ext cx="1544570" cy="4410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161" y="2035825"/>
            <a:ext cx="8135041" cy="6101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30211"/>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pasted-imag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49" y="0"/>
            <a:ext cx="13030369" cy="1076012"/>
          </a:xfrm>
          <a:prstGeom prst="rect">
            <a:avLst/>
          </a:prstGeom>
          <a:ln w="12700">
            <a:miter lim="400000"/>
          </a:ln>
        </p:spPr>
      </p:pic>
      <p:pic>
        <p:nvPicPr>
          <p:cNvPr id="125" name="pasted-image.pdf"/>
          <p:cNvPicPr>
            <a:picLocks noChangeAspect="1"/>
          </p:cNvPicPr>
          <p:nvPr/>
        </p:nvPicPr>
        <p:blipFill>
          <a:blip r:embed="rId3">
            <a:extLst/>
          </a:blip>
          <a:srcRect t="9906"/>
          <a:stretch>
            <a:fillRect/>
          </a:stretch>
        </p:blipFill>
        <p:spPr>
          <a:xfrm>
            <a:off x="149970" y="2353379"/>
            <a:ext cx="13005617" cy="5783728"/>
          </a:xfrm>
          <a:prstGeom prst="rect">
            <a:avLst/>
          </a:prstGeom>
          <a:ln w="12700">
            <a:miter lim="400000"/>
          </a:ln>
        </p:spPr>
      </p:pic>
      <p:pic>
        <p:nvPicPr>
          <p:cNvPr id="126" name="pasted-image.pdf"/>
          <p:cNvPicPr>
            <a:picLocks noChangeAspect="1"/>
          </p:cNvPicPr>
          <p:nvPr/>
        </p:nvPicPr>
        <p:blipFill>
          <a:blip r:embed="rId4">
            <a:extLst/>
          </a:blip>
          <a:srcRect l="10603" t="8882" r="10603" b="26051"/>
          <a:stretch>
            <a:fillRect/>
          </a:stretch>
        </p:blipFill>
        <p:spPr>
          <a:xfrm>
            <a:off x="149970" y="2353379"/>
            <a:ext cx="6318669" cy="3368547"/>
          </a:xfrm>
          <a:prstGeom prst="rect">
            <a:avLst/>
          </a:prstGeom>
          <a:ln w="12700">
            <a:miter lim="400000"/>
          </a:ln>
        </p:spPr>
      </p:pic>
      <p:sp>
        <p:nvSpPr>
          <p:cNvPr id="127" name="Shape 127"/>
          <p:cNvSpPr/>
          <p:nvPr/>
        </p:nvSpPr>
        <p:spPr>
          <a:xfrm>
            <a:off x="885777" y="2163906"/>
            <a:ext cx="11717184" cy="6042680"/>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a:defRPr sz="1500"/>
            </a:lvl1pPr>
          </a:lstStyle>
          <a:p>
            <a:pPr algn="ctr">
              <a:spcBef>
                <a:spcPts val="1200"/>
              </a:spcBef>
              <a:spcAft>
                <a:spcPts val="1200"/>
              </a:spcAft>
              <a:buFont typeface="Arial" panose="020B0604020202020204" pitchFamily="34" charset="0"/>
              <a:buChar char="•"/>
            </a:pPr>
            <a:r>
              <a:rPr lang="tr-TR" sz="2200" dirty="0"/>
              <a:t>Değişiklik sayfası doldurulduktan sonra öğrenci sözleşmeyi imzalamalı ve tarih atmalıdır. </a:t>
            </a:r>
          </a:p>
          <a:p>
            <a:pPr algn="ctr">
              <a:spcBef>
                <a:spcPts val="1200"/>
              </a:spcBef>
              <a:spcAft>
                <a:spcPts val="1200"/>
              </a:spcAft>
              <a:buFont typeface="Arial" panose="020B0604020202020204" pitchFamily="34" charset="0"/>
              <a:buChar char="•"/>
            </a:pPr>
            <a:r>
              <a:rPr lang="tr-TR" sz="2200" dirty="0"/>
              <a:t>Gittiği üniversitedeki fakülte/enstitü/yüksek okul Bölüm Koordinatörünün ve Kurum Koordinatörünün imza ve mühürlü onaylarını almalıdır. Tarih atılmasına dikkat edilmelidir. </a:t>
            </a:r>
          </a:p>
          <a:p>
            <a:pPr algn="ctr">
              <a:spcBef>
                <a:spcPts val="1200"/>
              </a:spcBef>
              <a:spcAft>
                <a:spcPts val="1200"/>
              </a:spcAft>
              <a:buFont typeface="Arial" panose="020B0604020202020204" pitchFamily="34" charset="0"/>
              <a:buChar char="•"/>
            </a:pPr>
            <a:r>
              <a:rPr lang="tr-TR" sz="2200" dirty="0"/>
              <a:t>Öğrenci, karşı kurumun kurumsal koordinatörü tarafından onaylanan formunu eposta ile Bölüm </a:t>
            </a:r>
            <a:r>
              <a:rPr lang="tr-TR" sz="2200" dirty="0" err="1"/>
              <a:t>Koordinatörü’ne</a:t>
            </a:r>
            <a:r>
              <a:rPr lang="tr-TR" sz="2200" dirty="0"/>
              <a:t> göndermeli ve ulaştığından emin olmalıdır.</a:t>
            </a:r>
          </a:p>
          <a:p>
            <a:pPr algn="ctr">
              <a:spcBef>
                <a:spcPts val="1200"/>
              </a:spcBef>
              <a:spcAft>
                <a:spcPts val="1200"/>
              </a:spcAft>
              <a:buFont typeface="Arial" panose="020B0604020202020204" pitchFamily="34" charset="0"/>
              <a:buChar char="•"/>
            </a:pPr>
            <a:r>
              <a:rPr lang="tr-TR" sz="2200" dirty="0"/>
              <a:t>Ders değişikliğinin onaylandığını içeren mailin- değişiklik yapılan belgenin de mail ekine eklenerek- ofisimiz adresine </a:t>
            </a:r>
            <a:r>
              <a:rPr lang="tr-TR" sz="2200" dirty="0">
                <a:hlinkClick r:id="rId5"/>
              </a:rPr>
              <a:t>erasmus@Erbakan.edu.tr</a:t>
            </a:r>
            <a:r>
              <a:rPr lang="tr-TR" sz="2200" dirty="0"/>
              <a:t> koordinatörce gönderilmesi gerekmektedir. Bölüm Koordinatörü tarafından onaylanan değişiklik yapılmış belge, tekrar Ofisimize ulaştıktan sonra Kurum Koordinatörümüz tarafından imzalanacaktır.</a:t>
            </a:r>
          </a:p>
          <a:p>
            <a:pPr algn="ctr">
              <a:spcBef>
                <a:spcPts val="1200"/>
              </a:spcBef>
              <a:spcAft>
                <a:spcPts val="1200"/>
              </a:spcAft>
              <a:buFont typeface="Arial" panose="020B0604020202020204" pitchFamily="34" charset="0"/>
              <a:buChar char="•"/>
            </a:pPr>
            <a:r>
              <a:rPr lang="tr-TR" sz="2200" dirty="0"/>
              <a:t>Kurum Koordinatörümüzün onayı alındıktan sonra tüm onay süreci tamamlanmış olacaktır. </a:t>
            </a:r>
          </a:p>
          <a:p>
            <a:pPr algn="ctr">
              <a:spcBef>
                <a:spcPts val="1200"/>
              </a:spcBef>
              <a:spcAft>
                <a:spcPts val="1200"/>
              </a:spcAft>
              <a:buFont typeface="Arial" panose="020B0604020202020204" pitchFamily="34" charset="0"/>
              <a:buChar char="•"/>
            </a:pPr>
            <a:r>
              <a:rPr lang="tr-TR" sz="2200" dirty="0" err="1"/>
              <a:t>During</a:t>
            </a:r>
            <a:r>
              <a:rPr lang="tr-TR" sz="2200" dirty="0"/>
              <a:t> </a:t>
            </a:r>
            <a:r>
              <a:rPr lang="tr-TR" sz="2200" dirty="0" err="1"/>
              <a:t>the</a:t>
            </a:r>
            <a:r>
              <a:rPr lang="tr-TR" sz="2200" dirty="0"/>
              <a:t> </a:t>
            </a:r>
            <a:r>
              <a:rPr lang="tr-TR" sz="2200" dirty="0" err="1"/>
              <a:t>Mobility</a:t>
            </a:r>
            <a:r>
              <a:rPr lang="tr-TR" sz="2200" dirty="0"/>
              <a:t> ile yapılan tüm ders değişiklikleri için süresi içerisinde Fakülte Yönetim Kurulu Kararı alınması; alınan kararın Dış İlişkiler Birimi ve Öğrenci İşleri Daire Başkanlığına iletilmesi gerekmektedir. Tek ders değişikliği dahi yapılsa bu işlemin yapılması zorunludur. </a:t>
            </a:r>
          </a:p>
        </p:txBody>
      </p:sp>
      <p:sp>
        <p:nvSpPr>
          <p:cNvPr id="128" name="Shape 128"/>
          <p:cNvSpPr/>
          <p:nvPr/>
        </p:nvSpPr>
        <p:spPr>
          <a:xfrm>
            <a:off x="7726536" y="23797"/>
            <a:ext cx="4536504" cy="136447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a:defRPr sz="2600" b="1">
                <a:solidFill>
                  <a:srgbClr val="FFFFFF"/>
                </a:solidFill>
                <a:latin typeface="Helvetica"/>
                <a:ea typeface="Helvetica"/>
                <a:cs typeface="Helvetica"/>
                <a:sym typeface="Helvetica"/>
              </a:defRPr>
            </a:lvl1pPr>
          </a:lstStyle>
          <a:p>
            <a:r>
              <a:rPr lang="tr-TR" sz="2800" dirty="0">
                <a:solidFill>
                  <a:schemeClr val="bg1">
                    <a:lumMod val="95000"/>
                  </a:schemeClr>
                </a:solidFill>
              </a:rPr>
              <a:t>Erasmus+ Öğrenim Hareketliliği Yol Haritası</a:t>
            </a:r>
          </a:p>
          <a:p>
            <a:endParaRPr dirty="0"/>
          </a:p>
        </p:txBody>
      </p:sp>
      <p:pic>
        <p:nvPicPr>
          <p:cNvPr id="12"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32348" y="344730"/>
            <a:ext cx="1544570" cy="441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5342200"/>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pasted-imag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49" y="0"/>
            <a:ext cx="13030369" cy="1076012"/>
          </a:xfrm>
          <a:prstGeom prst="rect">
            <a:avLst/>
          </a:prstGeom>
          <a:ln w="12700">
            <a:miter lim="400000"/>
          </a:ln>
        </p:spPr>
      </p:pic>
      <p:pic>
        <p:nvPicPr>
          <p:cNvPr id="125" name="pasted-image.pdf"/>
          <p:cNvPicPr>
            <a:picLocks noChangeAspect="1"/>
          </p:cNvPicPr>
          <p:nvPr/>
        </p:nvPicPr>
        <p:blipFill>
          <a:blip r:embed="rId3">
            <a:extLst/>
          </a:blip>
          <a:srcRect t="9906"/>
          <a:stretch>
            <a:fillRect/>
          </a:stretch>
        </p:blipFill>
        <p:spPr>
          <a:xfrm>
            <a:off x="149970" y="2353379"/>
            <a:ext cx="13005617" cy="5783728"/>
          </a:xfrm>
          <a:prstGeom prst="rect">
            <a:avLst/>
          </a:prstGeom>
          <a:ln w="12700">
            <a:miter lim="400000"/>
          </a:ln>
        </p:spPr>
      </p:pic>
      <p:pic>
        <p:nvPicPr>
          <p:cNvPr id="126" name="pasted-image.pdf"/>
          <p:cNvPicPr>
            <a:picLocks noChangeAspect="1"/>
          </p:cNvPicPr>
          <p:nvPr/>
        </p:nvPicPr>
        <p:blipFill>
          <a:blip r:embed="rId4">
            <a:extLst/>
          </a:blip>
          <a:srcRect l="10603" t="8882" r="10603" b="26051"/>
          <a:stretch>
            <a:fillRect/>
          </a:stretch>
        </p:blipFill>
        <p:spPr>
          <a:xfrm>
            <a:off x="149970" y="2353379"/>
            <a:ext cx="6318669" cy="3368547"/>
          </a:xfrm>
          <a:prstGeom prst="rect">
            <a:avLst/>
          </a:prstGeom>
          <a:ln w="12700">
            <a:miter lim="400000"/>
          </a:ln>
        </p:spPr>
      </p:pic>
      <p:sp>
        <p:nvSpPr>
          <p:cNvPr id="128" name="Shape 128"/>
          <p:cNvSpPr/>
          <p:nvPr/>
        </p:nvSpPr>
        <p:spPr>
          <a:xfrm>
            <a:off x="7726536" y="23797"/>
            <a:ext cx="4536504" cy="136447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a:defRPr sz="2600" b="1">
                <a:solidFill>
                  <a:srgbClr val="FFFFFF"/>
                </a:solidFill>
                <a:latin typeface="Helvetica"/>
                <a:ea typeface="Helvetica"/>
                <a:cs typeface="Helvetica"/>
                <a:sym typeface="Helvetica"/>
              </a:defRPr>
            </a:lvl1pPr>
          </a:lstStyle>
          <a:p>
            <a:r>
              <a:rPr lang="tr-TR" sz="2800" dirty="0">
                <a:solidFill>
                  <a:schemeClr val="bg1">
                    <a:lumMod val="95000"/>
                  </a:schemeClr>
                </a:solidFill>
              </a:rPr>
              <a:t>Erasmus+ Öğrenim Hareketliliği Yol Haritası</a:t>
            </a:r>
          </a:p>
          <a:p>
            <a:endParaRPr dirty="0"/>
          </a:p>
        </p:txBody>
      </p:sp>
      <p:pic>
        <p:nvPicPr>
          <p:cNvPr id="12"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32348" y="344730"/>
            <a:ext cx="1544570" cy="441075"/>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5761" y="3104256"/>
            <a:ext cx="6502400" cy="2123658"/>
          </a:xfrm>
          <a:prstGeom prst="rect">
            <a:avLst/>
          </a:prstGeom>
        </p:spPr>
        <p:txBody>
          <a:bodyPr>
            <a:spAutoFit/>
          </a:bodyPr>
          <a:lstStyle/>
          <a:p>
            <a:r>
              <a:rPr lang="tr-TR" sz="4400" dirty="0">
                <a:solidFill>
                  <a:srgbClr val="00B0F0"/>
                </a:solidFill>
                <a:latin typeface="Bell MT" panose="02020503060305020303" pitchFamily="18" charset="0"/>
              </a:rPr>
              <a:t>Dönerken neler yapmalısınız? </a:t>
            </a:r>
            <a:br>
              <a:rPr lang="tr-TR" sz="4400" dirty="0">
                <a:solidFill>
                  <a:srgbClr val="00B0F0"/>
                </a:solidFill>
                <a:latin typeface="Bell MT" panose="02020503060305020303" pitchFamily="18" charset="0"/>
              </a:rPr>
            </a:br>
            <a:endParaRPr lang="tr-TR" sz="4400" dirty="0"/>
          </a:p>
        </p:txBody>
      </p:sp>
      <p:pic>
        <p:nvPicPr>
          <p:cNvPr id="1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6554" y="2353379"/>
            <a:ext cx="5263919" cy="549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7855999"/>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pasted-imag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49" y="0"/>
            <a:ext cx="13030369" cy="1076012"/>
          </a:xfrm>
          <a:prstGeom prst="rect">
            <a:avLst/>
          </a:prstGeom>
          <a:ln w="12700">
            <a:miter lim="400000"/>
          </a:ln>
        </p:spPr>
      </p:pic>
      <p:pic>
        <p:nvPicPr>
          <p:cNvPr id="125" name="pasted-image.pdf"/>
          <p:cNvPicPr>
            <a:picLocks noChangeAspect="1"/>
          </p:cNvPicPr>
          <p:nvPr/>
        </p:nvPicPr>
        <p:blipFill>
          <a:blip r:embed="rId3">
            <a:extLst/>
          </a:blip>
          <a:srcRect t="9906"/>
          <a:stretch>
            <a:fillRect/>
          </a:stretch>
        </p:blipFill>
        <p:spPr>
          <a:xfrm>
            <a:off x="-49031" y="2353379"/>
            <a:ext cx="13005617" cy="5783728"/>
          </a:xfrm>
          <a:prstGeom prst="rect">
            <a:avLst/>
          </a:prstGeom>
          <a:ln w="12700">
            <a:miter lim="400000"/>
          </a:ln>
        </p:spPr>
      </p:pic>
      <p:sp>
        <p:nvSpPr>
          <p:cNvPr id="127" name="Shape 127"/>
          <p:cNvSpPr/>
          <p:nvPr/>
        </p:nvSpPr>
        <p:spPr>
          <a:xfrm>
            <a:off x="2745365" y="5563818"/>
            <a:ext cx="7416824" cy="2564805"/>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a:defRPr sz="1500"/>
            </a:lvl1pPr>
          </a:lstStyle>
          <a:p>
            <a:pPr algn="ctr"/>
            <a:r>
              <a:rPr lang="tr-TR" sz="3200" dirty="0" err="1">
                <a:latin typeface="Bell MT" panose="02020503060305020303" pitchFamily="18" charset="0"/>
              </a:rPr>
              <a:t>Erasmusla</a:t>
            </a:r>
            <a:r>
              <a:rPr lang="tr-TR" sz="3200" dirty="0">
                <a:latin typeface="Bell MT" panose="02020503060305020303" pitchFamily="18" charset="0"/>
              </a:rPr>
              <a:t> ilgili sorularınız ve sonraki süreçlerdeki sorularınız için </a:t>
            </a:r>
            <a:r>
              <a:rPr lang="tr-TR" sz="3200" dirty="0">
                <a:latin typeface="Bell MT" panose="02020503060305020303" pitchFamily="18" charset="0"/>
                <a:hlinkClick r:id="rId4"/>
              </a:rPr>
              <a:t>erasmusonlinedestek@erbakan.edu.tr</a:t>
            </a:r>
            <a:r>
              <a:rPr lang="tr-TR" sz="3200" dirty="0">
                <a:latin typeface="Bell MT" panose="02020503060305020303" pitchFamily="18" charset="0"/>
              </a:rPr>
              <a:t> adresine yazabilirsiniz.</a:t>
            </a:r>
            <a:br>
              <a:rPr lang="tr-TR" sz="3200" dirty="0">
                <a:latin typeface="Bell MT" panose="02020503060305020303" pitchFamily="18" charset="0"/>
              </a:rPr>
            </a:br>
            <a:endParaRPr sz="3200" dirty="0"/>
          </a:p>
        </p:txBody>
      </p:sp>
      <p:sp>
        <p:nvSpPr>
          <p:cNvPr id="128" name="Shape 128"/>
          <p:cNvSpPr/>
          <p:nvPr/>
        </p:nvSpPr>
        <p:spPr>
          <a:xfrm>
            <a:off x="7726536" y="23797"/>
            <a:ext cx="4536504" cy="136447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a:defRPr sz="2600" b="1">
                <a:solidFill>
                  <a:srgbClr val="FFFFFF"/>
                </a:solidFill>
                <a:latin typeface="Helvetica"/>
                <a:ea typeface="Helvetica"/>
                <a:cs typeface="Helvetica"/>
                <a:sym typeface="Helvetica"/>
              </a:defRPr>
            </a:lvl1pPr>
          </a:lstStyle>
          <a:p>
            <a:r>
              <a:rPr lang="tr-TR" sz="2800" dirty="0">
                <a:solidFill>
                  <a:schemeClr val="bg1">
                    <a:lumMod val="95000"/>
                  </a:schemeClr>
                </a:solidFill>
              </a:rPr>
              <a:t>Erasmus+ Öğrenim Hareketliliği Yol Haritası</a:t>
            </a:r>
          </a:p>
          <a:p>
            <a:endParaRPr dirty="0"/>
          </a:p>
        </p:txBody>
      </p:sp>
      <p:pic>
        <p:nvPicPr>
          <p:cNvPr id="12"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32348" y="344730"/>
            <a:ext cx="1544570" cy="44107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Uluslararası İlişkiler Koordinatörlüğü | Erzincan Binali Yıldırım  Üniversites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8315" y="1768617"/>
            <a:ext cx="11134725" cy="3476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106491"/>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pasted-imag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49" y="0"/>
            <a:ext cx="13030369" cy="1076012"/>
          </a:xfrm>
          <a:prstGeom prst="rect">
            <a:avLst/>
          </a:prstGeom>
          <a:ln w="12700">
            <a:miter lim="400000"/>
          </a:ln>
        </p:spPr>
      </p:pic>
      <p:pic>
        <p:nvPicPr>
          <p:cNvPr id="125" name="pasted-image.pdf"/>
          <p:cNvPicPr>
            <a:picLocks noChangeAspect="1"/>
          </p:cNvPicPr>
          <p:nvPr/>
        </p:nvPicPr>
        <p:blipFill>
          <a:blip r:embed="rId3">
            <a:extLst/>
          </a:blip>
          <a:srcRect t="9906"/>
          <a:stretch>
            <a:fillRect/>
          </a:stretch>
        </p:blipFill>
        <p:spPr>
          <a:xfrm>
            <a:off x="149970" y="2353379"/>
            <a:ext cx="13005617" cy="5783728"/>
          </a:xfrm>
          <a:prstGeom prst="rect">
            <a:avLst/>
          </a:prstGeom>
          <a:ln w="12700">
            <a:miter lim="400000"/>
          </a:ln>
        </p:spPr>
      </p:pic>
      <p:pic>
        <p:nvPicPr>
          <p:cNvPr id="126" name="pasted-image.pdf"/>
          <p:cNvPicPr>
            <a:picLocks noChangeAspect="1"/>
          </p:cNvPicPr>
          <p:nvPr/>
        </p:nvPicPr>
        <p:blipFill>
          <a:blip r:embed="rId4">
            <a:extLst/>
          </a:blip>
          <a:srcRect l="10603" t="8882" r="10603" b="26051"/>
          <a:stretch>
            <a:fillRect/>
          </a:stretch>
        </p:blipFill>
        <p:spPr>
          <a:xfrm>
            <a:off x="149970" y="2353379"/>
            <a:ext cx="6318669" cy="3368547"/>
          </a:xfrm>
          <a:prstGeom prst="rect">
            <a:avLst/>
          </a:prstGeom>
          <a:ln w="12700">
            <a:miter lim="400000"/>
          </a:ln>
        </p:spPr>
      </p:pic>
      <p:sp>
        <p:nvSpPr>
          <p:cNvPr id="128" name="Shape 128"/>
          <p:cNvSpPr/>
          <p:nvPr/>
        </p:nvSpPr>
        <p:spPr>
          <a:xfrm>
            <a:off x="7726536" y="23797"/>
            <a:ext cx="4536504" cy="136447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a:defRPr sz="2600" b="1">
                <a:solidFill>
                  <a:srgbClr val="FFFFFF"/>
                </a:solidFill>
                <a:latin typeface="Helvetica"/>
                <a:ea typeface="Helvetica"/>
                <a:cs typeface="Helvetica"/>
                <a:sym typeface="Helvetica"/>
              </a:defRPr>
            </a:lvl1pPr>
          </a:lstStyle>
          <a:p>
            <a:r>
              <a:rPr lang="tr-TR" sz="2800" dirty="0">
                <a:solidFill>
                  <a:schemeClr val="bg1">
                    <a:lumMod val="95000"/>
                  </a:schemeClr>
                </a:solidFill>
              </a:rPr>
              <a:t>Erasmus+ Öğrenim Hareketliliği Yol Haritası</a:t>
            </a:r>
          </a:p>
          <a:p>
            <a:endParaRPr dirty="0"/>
          </a:p>
        </p:txBody>
      </p:sp>
      <p:pic>
        <p:nvPicPr>
          <p:cNvPr id="12"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32348" y="344730"/>
            <a:ext cx="1544570" cy="441075"/>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1684226" y="2244421"/>
            <a:ext cx="9937104" cy="6001643"/>
          </a:xfrm>
          <a:prstGeom prst="rect">
            <a:avLst/>
          </a:prstGeom>
        </p:spPr>
        <p:txBody>
          <a:bodyPr wrap="square">
            <a:spAutoFit/>
          </a:bodyPr>
          <a:lstStyle/>
          <a:p>
            <a:r>
              <a:rPr lang="tr-TR" sz="2400" dirty="0"/>
              <a:t>Dönerken getirmeniz gereken evraklara ‘belgeler ve formlar’ linkinden ulaşabilirsiniz. Döndükten sonra ilk 15 gün içerisinde belgelerinizi Dış İlişkiler Birimine şahsen teslim ediniz. Dönerken hazırlanacak evraklar:</a:t>
            </a:r>
          </a:p>
          <a:p>
            <a:pPr>
              <a:buFont typeface="Wingdings" panose="05000000000000000000" pitchFamily="2" charset="2"/>
              <a:buChar char="Ø"/>
            </a:pPr>
            <a:r>
              <a:rPr lang="tr-TR" sz="2400" dirty="0"/>
              <a:t> 1</a:t>
            </a:r>
            <a:r>
              <a:rPr lang="tr-TR" sz="2400" dirty="0">
                <a:solidFill>
                  <a:srgbClr val="00B050"/>
                </a:solidFill>
              </a:rPr>
              <a:t>. Katılım sertifikası </a:t>
            </a:r>
            <a:r>
              <a:rPr lang="tr-TR" sz="2400" dirty="0"/>
              <a:t>( </a:t>
            </a:r>
            <a:r>
              <a:rPr lang="tr-TR" sz="2400" dirty="0" err="1"/>
              <a:t>Certificate</a:t>
            </a:r>
            <a:r>
              <a:rPr lang="tr-TR" sz="2400" dirty="0"/>
              <a:t> of </a:t>
            </a:r>
            <a:r>
              <a:rPr lang="tr-TR" sz="2400" dirty="0" err="1"/>
              <a:t>Attandence</a:t>
            </a:r>
            <a:r>
              <a:rPr lang="tr-TR" sz="2400" dirty="0"/>
              <a:t>) [ıslak imzalı] </a:t>
            </a:r>
          </a:p>
          <a:p>
            <a:pPr>
              <a:buFont typeface="Wingdings" panose="05000000000000000000" pitchFamily="2" charset="2"/>
              <a:buChar char="Ø"/>
            </a:pPr>
            <a:r>
              <a:rPr lang="tr-TR" sz="2400" dirty="0"/>
              <a:t> 2. </a:t>
            </a:r>
            <a:r>
              <a:rPr lang="tr-TR" sz="2400" dirty="0">
                <a:solidFill>
                  <a:srgbClr val="7030A0"/>
                </a:solidFill>
              </a:rPr>
              <a:t>Transkript [ıslak imzalı]</a:t>
            </a:r>
          </a:p>
          <a:p>
            <a:pPr>
              <a:buFont typeface="Wingdings" panose="05000000000000000000" pitchFamily="2" charset="2"/>
              <a:buChar char="Ø"/>
            </a:pPr>
            <a:r>
              <a:rPr lang="tr-TR" sz="2400" dirty="0"/>
              <a:t> 3. </a:t>
            </a:r>
            <a:r>
              <a:rPr lang="tr-TR" sz="2400" dirty="0">
                <a:solidFill>
                  <a:srgbClr val="00B0F0"/>
                </a:solidFill>
              </a:rPr>
              <a:t>Pasaport giriş-çıkış tarihlerinin fotokopisi </a:t>
            </a:r>
          </a:p>
          <a:p>
            <a:pPr>
              <a:buFont typeface="Wingdings" panose="05000000000000000000" pitchFamily="2" charset="2"/>
              <a:buChar char="Ø"/>
            </a:pPr>
            <a:r>
              <a:rPr lang="tr-TR" sz="2400" dirty="0"/>
              <a:t>4. </a:t>
            </a:r>
            <a:r>
              <a:rPr lang="tr-TR" sz="2400" dirty="0">
                <a:solidFill>
                  <a:schemeClr val="accent3">
                    <a:lumMod val="75000"/>
                  </a:schemeClr>
                </a:solidFill>
              </a:rPr>
              <a:t>Nihai rapor </a:t>
            </a:r>
          </a:p>
          <a:p>
            <a:pPr>
              <a:buFont typeface="Wingdings" panose="05000000000000000000" pitchFamily="2" charset="2"/>
              <a:buChar char="Ø"/>
            </a:pPr>
            <a:r>
              <a:rPr lang="tr-TR" sz="2400" dirty="0"/>
              <a:t>5. </a:t>
            </a:r>
            <a:r>
              <a:rPr lang="tr-TR" sz="2400" dirty="0">
                <a:solidFill>
                  <a:schemeClr val="accent2">
                    <a:lumMod val="50000"/>
                  </a:schemeClr>
                </a:solidFill>
              </a:rPr>
              <a:t>Varış Belgesi </a:t>
            </a:r>
            <a:r>
              <a:rPr lang="tr-TR" sz="2400" dirty="0"/>
              <a:t>[Islak imzalı] </a:t>
            </a:r>
          </a:p>
          <a:p>
            <a:pPr>
              <a:buFont typeface="Wingdings" panose="05000000000000000000" pitchFamily="2" charset="2"/>
              <a:buChar char="Ø"/>
            </a:pPr>
            <a:r>
              <a:rPr lang="tr-TR" sz="2400" dirty="0"/>
              <a:t>6. </a:t>
            </a:r>
            <a:r>
              <a:rPr lang="tr-TR" sz="2400" dirty="0">
                <a:solidFill>
                  <a:schemeClr val="accent5">
                    <a:lumMod val="75000"/>
                  </a:schemeClr>
                </a:solidFill>
              </a:rPr>
              <a:t>Learning </a:t>
            </a:r>
            <a:r>
              <a:rPr lang="tr-TR" sz="2400" dirty="0" err="1">
                <a:solidFill>
                  <a:schemeClr val="accent5">
                    <a:lumMod val="75000"/>
                  </a:schemeClr>
                </a:solidFill>
              </a:rPr>
              <a:t>Agreement</a:t>
            </a:r>
            <a:r>
              <a:rPr lang="tr-TR" sz="2400" dirty="0">
                <a:solidFill>
                  <a:schemeClr val="accent5">
                    <a:lumMod val="75000"/>
                  </a:schemeClr>
                </a:solidFill>
              </a:rPr>
              <a:t> ve </a:t>
            </a:r>
            <a:r>
              <a:rPr lang="tr-TR" sz="2400" dirty="0" err="1">
                <a:solidFill>
                  <a:schemeClr val="accent5">
                    <a:lumMod val="75000"/>
                  </a:schemeClr>
                </a:solidFill>
              </a:rPr>
              <a:t>During</a:t>
            </a:r>
            <a:r>
              <a:rPr lang="tr-TR" sz="2400" dirty="0">
                <a:solidFill>
                  <a:schemeClr val="accent5">
                    <a:lumMod val="75000"/>
                  </a:schemeClr>
                </a:solidFill>
              </a:rPr>
              <a:t> </a:t>
            </a:r>
            <a:r>
              <a:rPr lang="tr-TR" sz="2400" dirty="0" err="1">
                <a:solidFill>
                  <a:schemeClr val="accent5">
                    <a:lumMod val="75000"/>
                  </a:schemeClr>
                </a:solidFill>
              </a:rPr>
              <a:t>the</a:t>
            </a:r>
            <a:r>
              <a:rPr lang="tr-TR" sz="2400" dirty="0">
                <a:solidFill>
                  <a:schemeClr val="accent5">
                    <a:lumMod val="75000"/>
                  </a:schemeClr>
                </a:solidFill>
              </a:rPr>
              <a:t> </a:t>
            </a:r>
            <a:r>
              <a:rPr lang="tr-TR" sz="2400" dirty="0" err="1">
                <a:solidFill>
                  <a:schemeClr val="accent5">
                    <a:lumMod val="75000"/>
                  </a:schemeClr>
                </a:solidFill>
              </a:rPr>
              <a:t>Mobility</a:t>
            </a:r>
            <a:r>
              <a:rPr lang="tr-TR" sz="2400" dirty="0">
                <a:solidFill>
                  <a:schemeClr val="accent5">
                    <a:lumMod val="75000"/>
                  </a:schemeClr>
                </a:solidFill>
              </a:rPr>
              <a:t>(varsa)</a:t>
            </a:r>
            <a:r>
              <a:rPr lang="tr-TR" sz="2400" dirty="0">
                <a:solidFill>
                  <a:schemeClr val="accent1">
                    <a:lumMod val="40000"/>
                    <a:lumOff val="60000"/>
                  </a:schemeClr>
                </a:solidFill>
              </a:rPr>
              <a:t> </a:t>
            </a:r>
            <a:r>
              <a:rPr lang="tr-TR" sz="2400" dirty="0"/>
              <a:t>[ıslak </a:t>
            </a:r>
            <a:r>
              <a:rPr lang="tr-TR" sz="2400" dirty="0" err="1"/>
              <a:t>imza,kaşe,mühür</a:t>
            </a:r>
            <a:r>
              <a:rPr lang="tr-TR" sz="2400" dirty="0"/>
              <a:t>] </a:t>
            </a:r>
            <a:endParaRPr lang="tr-TR" sz="2400" dirty="0" smtClean="0"/>
          </a:p>
          <a:p>
            <a:pPr>
              <a:buFont typeface="Wingdings" panose="05000000000000000000" pitchFamily="2" charset="2"/>
              <a:buChar char="Ø"/>
            </a:pPr>
            <a:endParaRPr lang="tr-TR" sz="2400" dirty="0"/>
          </a:p>
          <a:p>
            <a:pPr>
              <a:buFont typeface="Wingdings" panose="05000000000000000000" pitchFamily="2" charset="2"/>
              <a:buChar char="Ø"/>
            </a:pPr>
            <a:r>
              <a:rPr lang="tr-TR" sz="2400" dirty="0"/>
              <a:t>Yukarıdaki belgelere ek olarak 2. OLS sınavınızı yapmak zorundasınız. Ancak sınava başlamadan önce asgari 5 saat kursu tamamlamanız gerekmektedir. Yukarıdaki işlemlerin hepsinden öğrenci kendisi sorumludur. Herhangi bir evrak eksikliğinde Erasmus+ Öğrenim Hareketliliğini tamamlamamış olur ve geri kalan hibesini alamaz.</a:t>
            </a:r>
          </a:p>
        </p:txBody>
      </p:sp>
    </p:spTree>
    <p:extLst>
      <p:ext uri="{BB962C8B-B14F-4D97-AF65-F5344CB8AC3E}">
        <p14:creationId xmlns:p14="http://schemas.microsoft.com/office/powerpoint/2010/main" val="3846567428"/>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pasted-imag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49" y="0"/>
            <a:ext cx="13030369" cy="1076012"/>
          </a:xfrm>
          <a:prstGeom prst="rect">
            <a:avLst/>
          </a:prstGeom>
          <a:ln w="12700">
            <a:miter lim="400000"/>
          </a:ln>
        </p:spPr>
      </p:pic>
      <p:pic>
        <p:nvPicPr>
          <p:cNvPr id="125" name="pasted-image.pdf"/>
          <p:cNvPicPr>
            <a:picLocks noChangeAspect="1"/>
          </p:cNvPicPr>
          <p:nvPr/>
        </p:nvPicPr>
        <p:blipFill>
          <a:blip r:embed="rId3">
            <a:extLst/>
          </a:blip>
          <a:srcRect t="9906"/>
          <a:stretch>
            <a:fillRect/>
          </a:stretch>
        </p:blipFill>
        <p:spPr>
          <a:xfrm>
            <a:off x="149970" y="2353379"/>
            <a:ext cx="13005617" cy="5783728"/>
          </a:xfrm>
          <a:prstGeom prst="rect">
            <a:avLst/>
          </a:prstGeom>
          <a:ln w="12700">
            <a:miter lim="400000"/>
          </a:ln>
        </p:spPr>
      </p:pic>
      <p:sp>
        <p:nvSpPr>
          <p:cNvPr id="128" name="Shape 128"/>
          <p:cNvSpPr/>
          <p:nvPr/>
        </p:nvSpPr>
        <p:spPr>
          <a:xfrm>
            <a:off x="7726536" y="23797"/>
            <a:ext cx="4536504" cy="136447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a:defRPr sz="2600" b="1">
                <a:solidFill>
                  <a:srgbClr val="FFFFFF"/>
                </a:solidFill>
                <a:latin typeface="Helvetica"/>
                <a:ea typeface="Helvetica"/>
                <a:cs typeface="Helvetica"/>
                <a:sym typeface="Helvetica"/>
              </a:defRPr>
            </a:lvl1pPr>
          </a:lstStyle>
          <a:p>
            <a:r>
              <a:rPr lang="tr-TR" sz="2800" dirty="0">
                <a:solidFill>
                  <a:schemeClr val="bg1">
                    <a:lumMod val="95000"/>
                  </a:schemeClr>
                </a:solidFill>
              </a:rPr>
              <a:t>Erasmus+ Öğrenim Hareketliliği Yol Haritası</a:t>
            </a:r>
          </a:p>
          <a:p>
            <a:endParaRPr dirty="0"/>
          </a:p>
        </p:txBody>
      </p:sp>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32348" y="344730"/>
            <a:ext cx="1544570" cy="441075"/>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885776" y="3436640"/>
            <a:ext cx="9937104" cy="4967514"/>
          </a:xfrm>
          <a:prstGeom prst="rect">
            <a:avLst/>
          </a:prstGeom>
        </p:spPr>
        <p:txBody>
          <a:bodyPr wrap="square">
            <a:spAutoFit/>
          </a:bodyPr>
          <a:lstStyle/>
          <a:p>
            <a:pPr marL="514350" indent="-514350">
              <a:spcBef>
                <a:spcPct val="20000"/>
              </a:spcBef>
              <a:buClr>
                <a:schemeClr val="tx1"/>
              </a:buClr>
              <a:buSzPct val="70000"/>
              <a:buFont typeface="+mj-lt"/>
              <a:buAutoNum type="arabicPeriod"/>
              <a:defRPr/>
            </a:pPr>
            <a:r>
              <a:rPr lang="tr-TR" b="1" dirty="0">
                <a:solidFill>
                  <a:srgbClr val="006600"/>
                </a:solidFill>
                <a:latin typeface="Century Gothic" pitchFamily="34" charset="0"/>
              </a:rPr>
              <a:t>Katılım sertifikası</a:t>
            </a:r>
            <a:r>
              <a:rPr lang="tr-TR" dirty="0">
                <a:solidFill>
                  <a:srgbClr val="006600"/>
                </a:solidFill>
                <a:latin typeface="Century Gothic" pitchFamily="34" charset="0"/>
              </a:rPr>
              <a:t> </a:t>
            </a:r>
            <a:r>
              <a:rPr lang="tr-TR" dirty="0">
                <a:solidFill>
                  <a:schemeClr val="tx2"/>
                </a:solidFill>
                <a:latin typeface="Century Gothic" pitchFamily="34" charset="0"/>
              </a:rPr>
              <a:t>(</a:t>
            </a:r>
            <a:r>
              <a:rPr lang="tr-TR" dirty="0" err="1">
                <a:solidFill>
                  <a:schemeClr val="tx2"/>
                </a:solidFill>
                <a:latin typeface="Century Gothic" pitchFamily="34" charset="0"/>
              </a:rPr>
              <a:t>Confirmation</a:t>
            </a:r>
            <a:r>
              <a:rPr lang="tr-TR" dirty="0">
                <a:solidFill>
                  <a:schemeClr val="tx2"/>
                </a:solidFill>
                <a:latin typeface="Century Gothic" pitchFamily="34" charset="0"/>
              </a:rPr>
              <a:t> </a:t>
            </a:r>
            <a:r>
              <a:rPr lang="tr-TR" dirty="0" err="1">
                <a:solidFill>
                  <a:schemeClr val="tx2"/>
                </a:solidFill>
                <a:latin typeface="Century Gothic" pitchFamily="34" charset="0"/>
              </a:rPr>
              <a:t>letter</a:t>
            </a:r>
            <a:r>
              <a:rPr lang="tr-TR" dirty="0">
                <a:solidFill>
                  <a:schemeClr val="tx2"/>
                </a:solidFill>
                <a:latin typeface="Century Gothic" pitchFamily="34" charset="0"/>
              </a:rPr>
              <a:t>)</a:t>
            </a:r>
          </a:p>
          <a:p>
            <a:pPr>
              <a:spcBef>
                <a:spcPct val="20000"/>
              </a:spcBef>
              <a:buClr>
                <a:schemeClr val="tx1"/>
              </a:buClr>
              <a:buSzPct val="70000"/>
              <a:defRPr/>
            </a:pPr>
            <a:endParaRPr lang="tr-TR" dirty="0">
              <a:solidFill>
                <a:schemeClr val="tx2"/>
              </a:solidFill>
              <a:latin typeface="Century Gothic" pitchFamily="34" charset="0"/>
            </a:endParaRPr>
          </a:p>
          <a:p>
            <a:pPr marL="971550" lvl="1" indent="-514350">
              <a:spcBef>
                <a:spcPct val="20000"/>
              </a:spcBef>
              <a:buClr>
                <a:srgbClr val="7030A0"/>
              </a:buClr>
              <a:buSzPct val="75000"/>
              <a:buFont typeface="Arial" pitchFamily="34" charset="0"/>
              <a:buChar char="•"/>
              <a:defRPr/>
            </a:pPr>
            <a:r>
              <a:rPr lang="tr-TR" dirty="0">
                <a:solidFill>
                  <a:srgbClr val="7030A0"/>
                </a:solidFill>
                <a:latin typeface="Century Gothic" pitchFamily="34" charset="0"/>
              </a:rPr>
              <a:t>başlangıç-bitiş tarihleri </a:t>
            </a:r>
            <a:r>
              <a:rPr lang="tr-TR" b="1" dirty="0">
                <a:solidFill>
                  <a:srgbClr val="7030A0"/>
                </a:solidFill>
                <a:latin typeface="Century Gothic" pitchFamily="34" charset="0"/>
              </a:rPr>
              <a:t>gün/ay/yıl</a:t>
            </a:r>
            <a:r>
              <a:rPr lang="tr-TR" dirty="0">
                <a:solidFill>
                  <a:srgbClr val="7030A0"/>
                </a:solidFill>
                <a:latin typeface="Century Gothic" pitchFamily="34" charset="0"/>
              </a:rPr>
              <a:t> olarak</a:t>
            </a:r>
          </a:p>
          <a:p>
            <a:pPr marL="457200" lvl="1" indent="0">
              <a:spcBef>
                <a:spcPct val="20000"/>
              </a:spcBef>
              <a:buClr>
                <a:srgbClr val="7030A0"/>
              </a:buClr>
              <a:buSzPct val="75000"/>
              <a:defRPr/>
            </a:pPr>
            <a:endParaRPr lang="tr-TR" dirty="0">
              <a:solidFill>
                <a:srgbClr val="7030A0"/>
              </a:solidFill>
              <a:latin typeface="Century Gothic" pitchFamily="34" charset="0"/>
            </a:endParaRPr>
          </a:p>
          <a:p>
            <a:pPr marL="971550" lvl="1" indent="-514350">
              <a:spcBef>
                <a:spcPct val="20000"/>
              </a:spcBef>
              <a:buClr>
                <a:srgbClr val="7030A0"/>
              </a:buClr>
              <a:buSzPct val="75000"/>
              <a:buFont typeface="Arial" pitchFamily="34" charset="0"/>
              <a:buChar char="•"/>
              <a:defRPr/>
            </a:pPr>
            <a:r>
              <a:rPr lang="tr-TR" dirty="0">
                <a:solidFill>
                  <a:srgbClr val="7030A0"/>
                </a:solidFill>
                <a:latin typeface="Century Gothic" pitchFamily="34" charset="0"/>
              </a:rPr>
              <a:t>Kabul yazısındaki tarihlerle aynı olursa gitmeden önce hesaplanan %20 hibe ödenir</a:t>
            </a:r>
          </a:p>
        </p:txBody>
      </p:sp>
    </p:spTree>
    <p:extLst>
      <p:ext uri="{BB962C8B-B14F-4D97-AF65-F5344CB8AC3E}">
        <p14:creationId xmlns:p14="http://schemas.microsoft.com/office/powerpoint/2010/main" val="387651947"/>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pasted-imag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49" y="0"/>
            <a:ext cx="13030369" cy="1076012"/>
          </a:xfrm>
          <a:prstGeom prst="rect">
            <a:avLst/>
          </a:prstGeom>
          <a:ln w="12700">
            <a:miter lim="400000"/>
          </a:ln>
        </p:spPr>
      </p:pic>
      <p:pic>
        <p:nvPicPr>
          <p:cNvPr id="125" name="pasted-image.pdf"/>
          <p:cNvPicPr>
            <a:picLocks noChangeAspect="1"/>
          </p:cNvPicPr>
          <p:nvPr/>
        </p:nvPicPr>
        <p:blipFill>
          <a:blip r:embed="rId3">
            <a:extLst/>
          </a:blip>
          <a:srcRect t="9906"/>
          <a:stretch>
            <a:fillRect/>
          </a:stretch>
        </p:blipFill>
        <p:spPr>
          <a:xfrm>
            <a:off x="149970" y="2353379"/>
            <a:ext cx="13005617" cy="5783728"/>
          </a:xfrm>
          <a:prstGeom prst="rect">
            <a:avLst/>
          </a:prstGeom>
          <a:ln w="12700">
            <a:miter lim="400000"/>
          </a:ln>
        </p:spPr>
      </p:pic>
      <p:pic>
        <p:nvPicPr>
          <p:cNvPr id="126" name="pasted-image.pdf"/>
          <p:cNvPicPr>
            <a:picLocks noChangeAspect="1"/>
          </p:cNvPicPr>
          <p:nvPr/>
        </p:nvPicPr>
        <p:blipFill>
          <a:blip r:embed="rId4">
            <a:extLst/>
          </a:blip>
          <a:srcRect l="10603" t="8882" r="10603" b="26051"/>
          <a:stretch>
            <a:fillRect/>
          </a:stretch>
        </p:blipFill>
        <p:spPr>
          <a:xfrm>
            <a:off x="0" y="2644552"/>
            <a:ext cx="6318669" cy="3368547"/>
          </a:xfrm>
          <a:prstGeom prst="rect">
            <a:avLst/>
          </a:prstGeom>
          <a:ln w="12700">
            <a:miter lim="400000"/>
          </a:ln>
        </p:spPr>
      </p:pic>
      <p:sp>
        <p:nvSpPr>
          <p:cNvPr id="128" name="Shape 128"/>
          <p:cNvSpPr/>
          <p:nvPr/>
        </p:nvSpPr>
        <p:spPr>
          <a:xfrm>
            <a:off x="7726536" y="23797"/>
            <a:ext cx="4536504" cy="136447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a:defRPr sz="2600" b="1">
                <a:solidFill>
                  <a:srgbClr val="FFFFFF"/>
                </a:solidFill>
                <a:latin typeface="Helvetica"/>
                <a:ea typeface="Helvetica"/>
                <a:cs typeface="Helvetica"/>
                <a:sym typeface="Helvetica"/>
              </a:defRPr>
            </a:lvl1pPr>
          </a:lstStyle>
          <a:p>
            <a:r>
              <a:rPr lang="tr-TR" sz="2800" dirty="0">
                <a:solidFill>
                  <a:schemeClr val="bg1">
                    <a:lumMod val="95000"/>
                  </a:schemeClr>
                </a:solidFill>
              </a:rPr>
              <a:t>Erasmus+ Öğrenim Hareketliliği Yol Haritası</a:t>
            </a:r>
          </a:p>
          <a:p>
            <a:endParaRPr dirty="0"/>
          </a:p>
        </p:txBody>
      </p:sp>
      <p:pic>
        <p:nvPicPr>
          <p:cNvPr id="12"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32348" y="344730"/>
            <a:ext cx="1544570" cy="441075"/>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91866" y="3798693"/>
            <a:ext cx="6502400" cy="1446550"/>
          </a:xfrm>
          <a:prstGeom prst="rect">
            <a:avLst/>
          </a:prstGeom>
        </p:spPr>
        <p:txBody>
          <a:bodyPr>
            <a:spAutoFit/>
          </a:bodyPr>
          <a:lstStyle/>
          <a:p>
            <a:r>
              <a:rPr lang="tr-TR" sz="4400" dirty="0"/>
              <a:t>% 20 ÖDEME</a:t>
            </a:r>
            <a:r>
              <a:rPr lang="tr-TR" sz="4400" dirty="0">
                <a:solidFill>
                  <a:srgbClr val="00B0F0"/>
                </a:solidFill>
                <a:latin typeface="Bell MT" panose="02020503060305020303" pitchFamily="18" charset="0"/>
              </a:rPr>
              <a:t/>
            </a:r>
            <a:br>
              <a:rPr lang="tr-TR" sz="4400" dirty="0">
                <a:solidFill>
                  <a:srgbClr val="00B0F0"/>
                </a:solidFill>
                <a:latin typeface="Bell MT" panose="02020503060305020303" pitchFamily="18" charset="0"/>
              </a:rPr>
            </a:br>
            <a:endParaRPr lang="tr-TR" sz="4400" dirty="0"/>
          </a:p>
        </p:txBody>
      </p:sp>
      <p:sp>
        <p:nvSpPr>
          <p:cNvPr id="3" name="Dikdörtgen 2"/>
          <p:cNvSpPr/>
          <p:nvPr/>
        </p:nvSpPr>
        <p:spPr>
          <a:xfrm>
            <a:off x="6286376" y="2874128"/>
            <a:ext cx="6502400" cy="5262979"/>
          </a:xfrm>
          <a:prstGeom prst="rect">
            <a:avLst/>
          </a:prstGeom>
        </p:spPr>
        <p:txBody>
          <a:bodyPr>
            <a:spAutoFit/>
          </a:bodyPr>
          <a:lstStyle/>
          <a:p>
            <a:r>
              <a:rPr lang="tr-TR" sz="2800" dirty="0"/>
              <a:t>İkinci ödeme (kalan %20), öğrenim dönemi sonunda öğrenciye verilen “katılım </a:t>
            </a:r>
            <a:r>
              <a:rPr lang="tr-TR" sz="2800" dirty="0" err="1"/>
              <a:t>belgesi”nde</a:t>
            </a:r>
            <a:r>
              <a:rPr lang="tr-TR" sz="2800" dirty="0"/>
              <a:t> ve pasaport giriş/çıkış tarihlerinde yer alan kesin gerçekleştirme süresi ve öğrencinin başarı ve sorumluluklarını yerine getirme düzeyi dikkate alınarak yapılır. </a:t>
            </a:r>
            <a:r>
              <a:rPr lang="tr-TR" sz="2800" dirty="0">
                <a:solidFill>
                  <a:srgbClr val="FF0000"/>
                </a:solidFill>
              </a:rPr>
              <a:t>Sorumluluklarını yerine getirmeyen ve/veya başarısız öğrencilerin hibelerinde kesinti yapılması söz konusudur. </a:t>
            </a:r>
            <a:r>
              <a:rPr lang="tr-TR" sz="2800" dirty="0"/>
              <a:t>(</a:t>
            </a:r>
            <a:r>
              <a:rPr lang="tr-TR" sz="2800" i="1" dirty="0"/>
              <a:t>Erasmus Uygulama El Kitabı</a:t>
            </a:r>
            <a:r>
              <a:rPr lang="tr-TR" sz="2800" dirty="0"/>
              <a:t>)</a:t>
            </a:r>
          </a:p>
        </p:txBody>
      </p:sp>
    </p:spTree>
    <p:extLst>
      <p:ext uri="{BB962C8B-B14F-4D97-AF65-F5344CB8AC3E}">
        <p14:creationId xmlns:p14="http://schemas.microsoft.com/office/powerpoint/2010/main" val="2224236332"/>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pasted-imag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49" y="0"/>
            <a:ext cx="13030369" cy="1076012"/>
          </a:xfrm>
          <a:prstGeom prst="rect">
            <a:avLst/>
          </a:prstGeom>
          <a:ln w="12700">
            <a:miter lim="400000"/>
          </a:ln>
        </p:spPr>
      </p:pic>
      <p:pic>
        <p:nvPicPr>
          <p:cNvPr id="125" name="pasted-image.pdf"/>
          <p:cNvPicPr>
            <a:picLocks noChangeAspect="1"/>
          </p:cNvPicPr>
          <p:nvPr/>
        </p:nvPicPr>
        <p:blipFill>
          <a:blip r:embed="rId3">
            <a:extLst/>
          </a:blip>
          <a:srcRect t="9906"/>
          <a:stretch>
            <a:fillRect/>
          </a:stretch>
        </p:blipFill>
        <p:spPr>
          <a:xfrm>
            <a:off x="149970" y="2353379"/>
            <a:ext cx="13005617" cy="5783728"/>
          </a:xfrm>
          <a:prstGeom prst="rect">
            <a:avLst/>
          </a:prstGeom>
          <a:ln w="12700">
            <a:miter lim="400000"/>
          </a:ln>
        </p:spPr>
      </p:pic>
      <p:pic>
        <p:nvPicPr>
          <p:cNvPr id="126" name="pasted-image.pdf"/>
          <p:cNvPicPr>
            <a:picLocks noChangeAspect="1"/>
          </p:cNvPicPr>
          <p:nvPr/>
        </p:nvPicPr>
        <p:blipFill>
          <a:blip r:embed="rId4">
            <a:extLst/>
          </a:blip>
          <a:srcRect l="10603" t="8882" r="10603" b="26051"/>
          <a:stretch>
            <a:fillRect/>
          </a:stretch>
        </p:blipFill>
        <p:spPr>
          <a:xfrm>
            <a:off x="149970" y="2353379"/>
            <a:ext cx="6318669" cy="3368547"/>
          </a:xfrm>
          <a:prstGeom prst="rect">
            <a:avLst/>
          </a:prstGeom>
          <a:ln w="12700">
            <a:miter lim="400000"/>
          </a:ln>
        </p:spPr>
      </p:pic>
      <p:sp>
        <p:nvSpPr>
          <p:cNvPr id="128" name="Shape 128"/>
          <p:cNvSpPr/>
          <p:nvPr/>
        </p:nvSpPr>
        <p:spPr>
          <a:xfrm>
            <a:off x="7726536" y="23797"/>
            <a:ext cx="4536504" cy="136447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a:defRPr sz="2600" b="1">
                <a:solidFill>
                  <a:srgbClr val="FFFFFF"/>
                </a:solidFill>
                <a:latin typeface="Helvetica"/>
                <a:ea typeface="Helvetica"/>
                <a:cs typeface="Helvetica"/>
                <a:sym typeface="Helvetica"/>
              </a:defRPr>
            </a:lvl1pPr>
          </a:lstStyle>
          <a:p>
            <a:r>
              <a:rPr lang="tr-TR" sz="2800" dirty="0">
                <a:solidFill>
                  <a:schemeClr val="bg1">
                    <a:lumMod val="95000"/>
                  </a:schemeClr>
                </a:solidFill>
              </a:rPr>
              <a:t>Erasmus+ Öğrenim Hareketliliği Yol Haritası</a:t>
            </a:r>
          </a:p>
          <a:p>
            <a:endParaRPr dirty="0"/>
          </a:p>
        </p:txBody>
      </p:sp>
      <p:pic>
        <p:nvPicPr>
          <p:cNvPr id="12"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32348" y="344730"/>
            <a:ext cx="1544570" cy="441075"/>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39955" y="3508648"/>
            <a:ext cx="6502400" cy="1446550"/>
          </a:xfrm>
          <a:prstGeom prst="rect">
            <a:avLst/>
          </a:prstGeom>
        </p:spPr>
        <p:txBody>
          <a:bodyPr>
            <a:spAutoFit/>
          </a:bodyPr>
          <a:lstStyle/>
          <a:p>
            <a:r>
              <a:rPr lang="tr-TR" sz="4400" dirty="0">
                <a:solidFill>
                  <a:schemeClr val="tx1"/>
                </a:solidFill>
              </a:rPr>
              <a:t>Ödeme kesintileri</a:t>
            </a:r>
            <a:r>
              <a:rPr lang="tr-TR" sz="4400" dirty="0">
                <a:solidFill>
                  <a:srgbClr val="00B0F0"/>
                </a:solidFill>
                <a:latin typeface="Bell MT" panose="02020503060305020303" pitchFamily="18" charset="0"/>
              </a:rPr>
              <a:t/>
            </a:r>
            <a:br>
              <a:rPr lang="tr-TR" sz="4400" dirty="0">
                <a:solidFill>
                  <a:srgbClr val="00B0F0"/>
                </a:solidFill>
                <a:latin typeface="Bell MT" panose="02020503060305020303" pitchFamily="18" charset="0"/>
              </a:rPr>
            </a:br>
            <a:endParaRPr lang="tr-TR" sz="4400" dirty="0"/>
          </a:p>
        </p:txBody>
      </p:sp>
      <p:sp>
        <p:nvSpPr>
          <p:cNvPr id="3" name="Dikdörtgen 2"/>
          <p:cNvSpPr/>
          <p:nvPr/>
        </p:nvSpPr>
        <p:spPr>
          <a:xfrm>
            <a:off x="6466683" y="1852464"/>
            <a:ext cx="6502400" cy="7294305"/>
          </a:xfrm>
          <a:prstGeom prst="rect">
            <a:avLst/>
          </a:prstGeom>
        </p:spPr>
        <p:txBody>
          <a:bodyPr>
            <a:spAutoFit/>
          </a:bodyPr>
          <a:lstStyle/>
          <a:p>
            <a:r>
              <a:rPr lang="tr-TR" altLang="tr-TR" dirty="0"/>
              <a:t>Yurt dışında bulundukları süre içinde derslerine devam etmedikleri, sınavlarına girmedikleri ve/veya öğrenci olarak yapmakla yükümlü oldukları sorumluluklarını yerine getirmedikleri tespit edilen tespit edilen ve bu durumu belgelendirilen öğrencilerin faaliyet süreleri için hesaplanan </a:t>
            </a:r>
            <a:r>
              <a:rPr lang="tr-TR" altLang="tr-TR" dirty="0">
                <a:solidFill>
                  <a:srgbClr val="FF0000"/>
                </a:solidFill>
              </a:rPr>
              <a:t>toplam hibenin %20’si </a:t>
            </a:r>
            <a:r>
              <a:rPr lang="tr-TR" altLang="tr-TR" dirty="0"/>
              <a:t>kesinlikle ödenmez. (</a:t>
            </a:r>
            <a:r>
              <a:rPr lang="tr-TR" altLang="tr-TR" i="1" dirty="0"/>
              <a:t>Erasmus Uygulama El Kitabı)</a:t>
            </a:r>
            <a:endParaRPr lang="tr-TR" altLang="tr-TR" dirty="0"/>
          </a:p>
        </p:txBody>
      </p:sp>
    </p:spTree>
    <p:extLst>
      <p:ext uri="{BB962C8B-B14F-4D97-AF65-F5344CB8AC3E}">
        <p14:creationId xmlns:p14="http://schemas.microsoft.com/office/powerpoint/2010/main" val="1234275586"/>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pasted-imag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49" y="0"/>
            <a:ext cx="13030369" cy="1076012"/>
          </a:xfrm>
          <a:prstGeom prst="rect">
            <a:avLst/>
          </a:prstGeom>
          <a:ln w="12700">
            <a:miter lim="400000"/>
          </a:ln>
        </p:spPr>
      </p:pic>
      <p:pic>
        <p:nvPicPr>
          <p:cNvPr id="125" name="pasted-image.pdf"/>
          <p:cNvPicPr>
            <a:picLocks noChangeAspect="1"/>
          </p:cNvPicPr>
          <p:nvPr/>
        </p:nvPicPr>
        <p:blipFill>
          <a:blip r:embed="rId3">
            <a:extLst/>
          </a:blip>
          <a:srcRect t="9906"/>
          <a:stretch>
            <a:fillRect/>
          </a:stretch>
        </p:blipFill>
        <p:spPr>
          <a:xfrm>
            <a:off x="149970" y="2353379"/>
            <a:ext cx="13005617" cy="5783728"/>
          </a:xfrm>
          <a:prstGeom prst="rect">
            <a:avLst/>
          </a:prstGeom>
          <a:ln w="12700">
            <a:miter lim="400000"/>
          </a:ln>
        </p:spPr>
      </p:pic>
      <p:pic>
        <p:nvPicPr>
          <p:cNvPr id="126" name="pasted-image.pdf"/>
          <p:cNvPicPr>
            <a:picLocks noChangeAspect="1"/>
          </p:cNvPicPr>
          <p:nvPr/>
        </p:nvPicPr>
        <p:blipFill>
          <a:blip r:embed="rId4">
            <a:extLst/>
          </a:blip>
          <a:srcRect l="10603" t="8882" r="10603" b="26051"/>
          <a:stretch>
            <a:fillRect/>
          </a:stretch>
        </p:blipFill>
        <p:spPr>
          <a:xfrm>
            <a:off x="-25742" y="2364051"/>
            <a:ext cx="6318669" cy="3368547"/>
          </a:xfrm>
          <a:prstGeom prst="rect">
            <a:avLst/>
          </a:prstGeom>
          <a:ln w="12700">
            <a:miter lim="400000"/>
          </a:ln>
        </p:spPr>
      </p:pic>
      <p:sp>
        <p:nvSpPr>
          <p:cNvPr id="128" name="Shape 128"/>
          <p:cNvSpPr/>
          <p:nvPr/>
        </p:nvSpPr>
        <p:spPr>
          <a:xfrm>
            <a:off x="7726536" y="23797"/>
            <a:ext cx="4536504" cy="136447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a:defRPr sz="2600" b="1">
                <a:solidFill>
                  <a:srgbClr val="FFFFFF"/>
                </a:solidFill>
                <a:latin typeface="Helvetica"/>
                <a:ea typeface="Helvetica"/>
                <a:cs typeface="Helvetica"/>
                <a:sym typeface="Helvetica"/>
              </a:defRPr>
            </a:lvl1pPr>
          </a:lstStyle>
          <a:p>
            <a:r>
              <a:rPr lang="tr-TR" sz="2800" dirty="0">
                <a:solidFill>
                  <a:schemeClr val="bg1">
                    <a:lumMod val="95000"/>
                  </a:schemeClr>
                </a:solidFill>
              </a:rPr>
              <a:t>Erasmus+ Öğrenim Hareketliliği Yol Haritası</a:t>
            </a:r>
          </a:p>
          <a:p>
            <a:endParaRPr dirty="0"/>
          </a:p>
        </p:txBody>
      </p:sp>
      <p:pic>
        <p:nvPicPr>
          <p:cNvPr id="12"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32348" y="344730"/>
            <a:ext cx="1544570" cy="441075"/>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39955" y="3508648"/>
            <a:ext cx="6502400" cy="1200329"/>
          </a:xfrm>
          <a:prstGeom prst="rect">
            <a:avLst/>
          </a:prstGeom>
        </p:spPr>
        <p:txBody>
          <a:bodyPr>
            <a:spAutoFit/>
          </a:bodyPr>
          <a:lstStyle/>
          <a:p>
            <a:r>
              <a:rPr lang="tr-TR" sz="7200" dirty="0"/>
              <a:t>DİKKAT!</a:t>
            </a:r>
          </a:p>
        </p:txBody>
      </p:sp>
      <p:sp>
        <p:nvSpPr>
          <p:cNvPr id="3" name="Dikdörtgen 2"/>
          <p:cNvSpPr/>
          <p:nvPr/>
        </p:nvSpPr>
        <p:spPr>
          <a:xfrm>
            <a:off x="6466683" y="1852464"/>
            <a:ext cx="6502400" cy="7851380"/>
          </a:xfrm>
          <a:prstGeom prst="rect">
            <a:avLst/>
          </a:prstGeom>
        </p:spPr>
        <p:txBody>
          <a:bodyPr>
            <a:spAutoFit/>
          </a:bodyPr>
          <a:lstStyle/>
          <a:p>
            <a:pPr>
              <a:buFont typeface="Wingdings" panose="05000000000000000000" pitchFamily="2" charset="2"/>
              <a:buChar char="v"/>
              <a:defRPr/>
            </a:pPr>
            <a:r>
              <a:rPr lang="tr-TR" sz="2800" b="1" dirty="0">
                <a:solidFill>
                  <a:schemeClr val="accent1"/>
                </a:solidFill>
                <a:latin typeface="Century Gothic" pitchFamily="34" charset="0"/>
              </a:rPr>
              <a:t>Orijinal belgeleri kimseye vermeyin </a:t>
            </a:r>
            <a:r>
              <a:rPr lang="tr-TR" sz="2800" dirty="0">
                <a:latin typeface="Century Gothic" pitchFamily="34" charset="0"/>
              </a:rPr>
              <a:t>(Bölüm koordinatörünüz, Dekanlığınız dahi istese kopyasını verin)</a:t>
            </a:r>
          </a:p>
          <a:p>
            <a:pPr marL="319088" indent="-319088">
              <a:defRPr/>
            </a:pPr>
            <a:r>
              <a:rPr lang="tr-TR" sz="2800" dirty="0">
                <a:latin typeface="Century Gothic" pitchFamily="34" charset="0"/>
              </a:rPr>
              <a:t>	(Kabul belgesini sadece vize için Konsolosluğa verebilirsiniz)</a:t>
            </a:r>
          </a:p>
          <a:p>
            <a:pPr>
              <a:buFont typeface="Wingdings" panose="05000000000000000000" pitchFamily="2" charset="2"/>
              <a:buChar char="v"/>
              <a:defRPr/>
            </a:pPr>
            <a:r>
              <a:rPr lang="tr-TR" sz="2800" dirty="0">
                <a:latin typeface="Century Gothic" pitchFamily="34" charset="0"/>
              </a:rPr>
              <a:t>Koordinatörünüz ile </a:t>
            </a:r>
            <a:r>
              <a:rPr lang="tr-TR" sz="2800" b="1" dirty="0">
                <a:latin typeface="Century Gothic" pitchFamily="34" charset="0"/>
              </a:rPr>
              <a:t>sürekli iletişim </a:t>
            </a:r>
            <a:r>
              <a:rPr lang="tr-TR" sz="2800" dirty="0">
                <a:latin typeface="Century Gothic" pitchFamily="34" charset="0"/>
              </a:rPr>
              <a:t>halinde olunuz</a:t>
            </a:r>
          </a:p>
          <a:p>
            <a:pPr>
              <a:buFont typeface="Wingdings" panose="05000000000000000000" pitchFamily="2" charset="2"/>
              <a:buChar char="v"/>
              <a:defRPr/>
            </a:pPr>
            <a:r>
              <a:rPr lang="tr-TR" sz="2800" b="1" dirty="0">
                <a:solidFill>
                  <a:srgbClr val="00B0F0"/>
                </a:solidFill>
                <a:latin typeface="Century Gothic" pitchFamily="34" charset="0"/>
              </a:rPr>
              <a:t>E-maillerinizi </a:t>
            </a:r>
            <a:r>
              <a:rPr lang="tr-TR" sz="2800" dirty="0">
                <a:latin typeface="Century Gothic" pitchFamily="34" charset="0"/>
              </a:rPr>
              <a:t>her gün </a:t>
            </a:r>
            <a:r>
              <a:rPr lang="tr-TR" sz="2800" b="1" dirty="0">
                <a:latin typeface="Century Gothic" pitchFamily="34" charset="0"/>
              </a:rPr>
              <a:t>düzenli </a:t>
            </a:r>
            <a:r>
              <a:rPr lang="tr-TR" sz="2800" dirty="0">
                <a:latin typeface="Century Gothic" pitchFamily="34" charset="0"/>
              </a:rPr>
              <a:t>olarak kontrol ediniz</a:t>
            </a:r>
          </a:p>
          <a:p>
            <a:pPr>
              <a:buFont typeface="Wingdings" panose="05000000000000000000" pitchFamily="2" charset="2"/>
              <a:buChar char="v"/>
              <a:defRPr/>
            </a:pPr>
            <a:r>
              <a:rPr lang="tr-TR" altLang="tr-TR" sz="2000" dirty="0">
                <a:latin typeface="Century Gothic" panose="020B0502020202020204" pitchFamily="34" charset="0"/>
              </a:rPr>
              <a:t>Lütfen kurumsal </a:t>
            </a:r>
            <a:r>
              <a:rPr lang="tr-TR" altLang="tr-TR" sz="2000" dirty="0" err="1">
                <a:latin typeface="Century Gothic" panose="020B0502020202020204" pitchFamily="34" charset="0"/>
              </a:rPr>
              <a:t>email</a:t>
            </a:r>
            <a:r>
              <a:rPr lang="tr-TR" altLang="tr-TR" sz="2000" dirty="0">
                <a:latin typeface="Century Gothic" panose="020B0502020202020204" pitchFamily="34" charset="0"/>
              </a:rPr>
              <a:t> / kurumsal telefon dışında </a:t>
            </a:r>
            <a:r>
              <a:rPr lang="tr-TR" altLang="tr-TR" sz="2000" b="1" dirty="0">
                <a:solidFill>
                  <a:srgbClr val="FF3300"/>
                </a:solidFill>
                <a:latin typeface="Century Gothic" panose="020B0502020202020204" pitchFamily="34" charset="0"/>
              </a:rPr>
              <a:t>şahsi </a:t>
            </a:r>
            <a:r>
              <a:rPr lang="tr-TR" altLang="tr-TR" sz="2000" b="1" dirty="0" err="1">
                <a:solidFill>
                  <a:srgbClr val="FF3300"/>
                </a:solidFill>
                <a:latin typeface="Century Gothic" panose="020B0502020202020204" pitchFamily="34" charset="0"/>
              </a:rPr>
              <a:t>email</a:t>
            </a:r>
            <a:r>
              <a:rPr lang="tr-TR" altLang="tr-TR" sz="2000" b="1" dirty="0">
                <a:solidFill>
                  <a:srgbClr val="FF3300"/>
                </a:solidFill>
                <a:latin typeface="Century Gothic" panose="020B0502020202020204" pitchFamily="34" charset="0"/>
              </a:rPr>
              <a:t> adreslerimize / telefonlarımıza </a:t>
            </a:r>
            <a:r>
              <a:rPr lang="tr-TR" altLang="tr-TR" sz="2000" dirty="0">
                <a:latin typeface="Century Gothic" panose="020B0502020202020204" pitchFamily="34" charset="0"/>
              </a:rPr>
              <a:t>ulaşmaya çalışmayın. </a:t>
            </a:r>
          </a:p>
          <a:p>
            <a:pPr>
              <a:buFont typeface="Wingdings" panose="05000000000000000000" pitchFamily="2" charset="2"/>
              <a:buChar char="v"/>
              <a:defRPr/>
            </a:pPr>
            <a:r>
              <a:rPr lang="tr-TR" altLang="tr-TR" sz="2000" dirty="0">
                <a:latin typeface="Century Gothic" panose="020B0502020202020204" pitchFamily="34" charset="0"/>
              </a:rPr>
              <a:t>İmzalayacağınız belgeleri iyi okuyunuz ve bir kopyasını mutlaka alınız</a:t>
            </a:r>
          </a:p>
          <a:p>
            <a:pPr>
              <a:buFont typeface="Wingdings" panose="05000000000000000000" pitchFamily="2" charset="2"/>
              <a:buChar char="v"/>
              <a:defRPr/>
            </a:pPr>
            <a:r>
              <a:rPr lang="tr-TR" altLang="tr-TR" sz="2000" dirty="0">
                <a:latin typeface="Century Gothic" panose="020B0502020202020204" pitchFamily="34" charset="0"/>
              </a:rPr>
              <a:t>Hibeniz </a:t>
            </a:r>
            <a:r>
              <a:rPr lang="tr-TR" altLang="tr-TR" sz="2000" dirty="0">
                <a:latin typeface="Arial" panose="020B0604020202020204" pitchFamily="34" charset="0"/>
              </a:rPr>
              <a:t>Vakıflar Bankası</a:t>
            </a:r>
            <a:r>
              <a:rPr lang="tr-TR" altLang="tr-TR" sz="2000" dirty="0">
                <a:latin typeface="Century Gothic" panose="020B0502020202020204" pitchFamily="34" charset="0"/>
              </a:rPr>
              <a:t> </a:t>
            </a:r>
            <a:r>
              <a:rPr lang="tr-TR" altLang="tr-TR" sz="2000" dirty="0">
                <a:latin typeface="Arial" panose="020B0604020202020204" pitchFamily="34" charset="0"/>
              </a:rPr>
              <a:t>Nalçacı Şubesi </a:t>
            </a:r>
            <a:r>
              <a:rPr lang="tr-TR" altLang="tr-TR" sz="2000" b="1" dirty="0">
                <a:latin typeface="Century Gothic" panose="020B0502020202020204" pitchFamily="34" charset="0"/>
              </a:rPr>
              <a:t>Euro</a:t>
            </a:r>
            <a:r>
              <a:rPr lang="tr-TR" altLang="tr-TR" sz="2000" dirty="0">
                <a:latin typeface="Century Gothic" panose="020B0502020202020204" pitchFamily="34" charset="0"/>
              </a:rPr>
              <a:t> hesabına yatacak, bu hesabınızı kontrol ediniz, gitmeden önce interaktif bankacılık şifrenizi alınız, gitmeden önce deneyiniz.</a:t>
            </a:r>
            <a:endParaRPr lang="tr-TR" altLang="tr-TR" sz="1800" dirty="0">
              <a:latin typeface="Century Gothic" panose="020B0502020202020204" pitchFamily="34" charset="0"/>
            </a:endParaRPr>
          </a:p>
          <a:p>
            <a:pPr lvl="1">
              <a:lnSpc>
                <a:spcPct val="90000"/>
              </a:lnSpc>
              <a:buFont typeface="Wingdings 2" panose="05020102010507070707" pitchFamily="18" charset="2"/>
              <a:buChar char=""/>
            </a:pPr>
            <a:r>
              <a:rPr lang="tr-TR" altLang="tr-TR" sz="1800" b="1" dirty="0">
                <a:solidFill>
                  <a:srgbClr val="0070C0"/>
                </a:solidFill>
                <a:latin typeface="Century Gothic" panose="020B0502020202020204" pitchFamily="34" charset="0"/>
              </a:rPr>
              <a:t>Hibenizin yatığını bankamatikle göremezsiniz</a:t>
            </a:r>
          </a:p>
          <a:p>
            <a:endParaRPr lang="tr-TR" altLang="tr-TR" sz="2800" dirty="0"/>
          </a:p>
        </p:txBody>
      </p:sp>
      <p:pic>
        <p:nvPicPr>
          <p:cNvPr id="9" name="Picture 6" descr="http://medyailiskileriegitimi.com/wp-content/uploads/2010/11/HiRe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7943" y="5164213"/>
            <a:ext cx="4326603" cy="3541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8313358"/>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pasted-imag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49" y="0"/>
            <a:ext cx="13030369" cy="1076012"/>
          </a:xfrm>
          <a:prstGeom prst="rect">
            <a:avLst/>
          </a:prstGeom>
          <a:ln w="12700">
            <a:miter lim="400000"/>
          </a:ln>
        </p:spPr>
      </p:pic>
      <p:pic>
        <p:nvPicPr>
          <p:cNvPr id="125" name="pasted-image.pdf"/>
          <p:cNvPicPr>
            <a:picLocks noChangeAspect="1"/>
          </p:cNvPicPr>
          <p:nvPr/>
        </p:nvPicPr>
        <p:blipFill>
          <a:blip r:embed="rId3">
            <a:extLst/>
          </a:blip>
          <a:srcRect t="9906"/>
          <a:stretch>
            <a:fillRect/>
          </a:stretch>
        </p:blipFill>
        <p:spPr>
          <a:xfrm>
            <a:off x="149970" y="2353379"/>
            <a:ext cx="13005617" cy="5783728"/>
          </a:xfrm>
          <a:prstGeom prst="rect">
            <a:avLst/>
          </a:prstGeom>
          <a:ln w="12700">
            <a:miter lim="400000"/>
          </a:ln>
        </p:spPr>
      </p:pic>
      <p:sp>
        <p:nvSpPr>
          <p:cNvPr id="128" name="Shape 128"/>
          <p:cNvSpPr/>
          <p:nvPr/>
        </p:nvSpPr>
        <p:spPr>
          <a:xfrm>
            <a:off x="7726536" y="23797"/>
            <a:ext cx="4536504" cy="136447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a:defRPr sz="2600" b="1">
                <a:solidFill>
                  <a:srgbClr val="FFFFFF"/>
                </a:solidFill>
                <a:latin typeface="Helvetica"/>
                <a:ea typeface="Helvetica"/>
                <a:cs typeface="Helvetica"/>
                <a:sym typeface="Helvetica"/>
              </a:defRPr>
            </a:lvl1pPr>
          </a:lstStyle>
          <a:p>
            <a:r>
              <a:rPr lang="tr-TR" sz="2800" dirty="0">
                <a:solidFill>
                  <a:schemeClr val="bg1">
                    <a:lumMod val="95000"/>
                  </a:schemeClr>
                </a:solidFill>
              </a:rPr>
              <a:t>Erasmus+ Öğrenim Hareketliliği Yol Haritası</a:t>
            </a:r>
          </a:p>
          <a:p>
            <a:endParaRPr dirty="0"/>
          </a:p>
        </p:txBody>
      </p:sp>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32348" y="344730"/>
            <a:ext cx="1544570" cy="441075"/>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816180" y="2665640"/>
            <a:ext cx="12155315" cy="4154984"/>
          </a:xfrm>
          <a:prstGeom prst="rect">
            <a:avLst/>
          </a:prstGeom>
        </p:spPr>
        <p:txBody>
          <a:bodyPr wrap="square">
            <a:spAutoFit/>
          </a:bodyPr>
          <a:lstStyle/>
          <a:p>
            <a:pPr marL="182880" indent="-182880">
              <a:buFont typeface="Arial" pitchFamily="34" charset="0"/>
              <a:buChar char="•"/>
              <a:defRPr/>
            </a:pPr>
            <a:r>
              <a:rPr lang="tr-TR" dirty="0">
                <a:latin typeface="Century Gothic" pitchFamily="34" charset="0"/>
              </a:rPr>
              <a:t>E-maillerinize adınızı, bölümünüzü, gittiğiniz okulun adını mutlaka ekleyiniz</a:t>
            </a:r>
          </a:p>
          <a:p>
            <a:pPr marL="182880" indent="-182880">
              <a:defRPr/>
            </a:pPr>
            <a:r>
              <a:rPr lang="tr-TR" sz="2400" dirty="0" err="1">
                <a:solidFill>
                  <a:srgbClr val="006600"/>
                </a:solidFill>
                <a:latin typeface="Century Gothic" pitchFamily="34" charset="0"/>
              </a:rPr>
              <a:t>Badboy</a:t>
            </a:r>
            <a:r>
              <a:rPr lang="tr-TR" sz="2400" dirty="0">
                <a:solidFill>
                  <a:srgbClr val="006600"/>
                </a:solidFill>
                <a:latin typeface="Century Gothic" pitchFamily="34" charset="0"/>
              </a:rPr>
              <a:t>, </a:t>
            </a:r>
            <a:r>
              <a:rPr lang="tr-TR" sz="2400" dirty="0" err="1">
                <a:solidFill>
                  <a:srgbClr val="006600"/>
                </a:solidFill>
                <a:latin typeface="Century Gothic" pitchFamily="34" charset="0"/>
              </a:rPr>
              <a:t>crazy</a:t>
            </a:r>
            <a:r>
              <a:rPr lang="tr-TR" sz="2400" dirty="0">
                <a:solidFill>
                  <a:srgbClr val="006600"/>
                </a:solidFill>
                <a:latin typeface="Century Gothic" pitchFamily="34" charset="0"/>
              </a:rPr>
              <a:t> </a:t>
            </a:r>
            <a:r>
              <a:rPr lang="tr-TR" sz="2400" dirty="0" err="1">
                <a:solidFill>
                  <a:srgbClr val="006600"/>
                </a:solidFill>
                <a:latin typeface="Century Gothic" pitchFamily="34" charset="0"/>
              </a:rPr>
              <a:t>mortalan</a:t>
            </a:r>
            <a:r>
              <a:rPr lang="tr-TR" sz="2400" dirty="0">
                <a:solidFill>
                  <a:srgbClr val="006600"/>
                </a:solidFill>
                <a:latin typeface="Century Gothic" pitchFamily="34" charset="0"/>
              </a:rPr>
              <a:t>, </a:t>
            </a:r>
            <a:r>
              <a:rPr lang="tr-TR" sz="2400" dirty="0" err="1">
                <a:solidFill>
                  <a:srgbClr val="006600"/>
                </a:solidFill>
                <a:latin typeface="Century Gothic" pitchFamily="34" charset="0"/>
              </a:rPr>
              <a:t>msnnidealgit</a:t>
            </a:r>
            <a:r>
              <a:rPr lang="tr-TR" sz="2400" dirty="0">
                <a:solidFill>
                  <a:srgbClr val="006600"/>
                </a:solidFill>
                <a:latin typeface="Century Gothic" pitchFamily="34" charset="0"/>
              </a:rPr>
              <a:t>, </a:t>
            </a:r>
            <a:r>
              <a:rPr lang="tr-TR" sz="2400" dirty="0" err="1">
                <a:solidFill>
                  <a:srgbClr val="006600"/>
                </a:solidFill>
                <a:latin typeface="Century Gothic" pitchFamily="34" charset="0"/>
              </a:rPr>
              <a:t>davidbeckham</a:t>
            </a:r>
            <a:r>
              <a:rPr lang="tr-TR" sz="2400" dirty="0">
                <a:solidFill>
                  <a:srgbClr val="006600"/>
                </a:solidFill>
                <a:latin typeface="Century Gothic" pitchFamily="34" charset="0"/>
              </a:rPr>
              <a:t>, </a:t>
            </a:r>
            <a:r>
              <a:rPr lang="tr-TR" sz="2400" dirty="0" err="1">
                <a:solidFill>
                  <a:srgbClr val="006600"/>
                </a:solidFill>
                <a:latin typeface="Century Gothic" pitchFamily="34" charset="0"/>
              </a:rPr>
              <a:t>rebelgirl</a:t>
            </a:r>
            <a:r>
              <a:rPr lang="tr-TR" sz="2400" dirty="0">
                <a:solidFill>
                  <a:srgbClr val="006600"/>
                </a:solidFill>
                <a:latin typeface="Century Gothic" pitchFamily="34" charset="0"/>
              </a:rPr>
              <a:t>,</a:t>
            </a:r>
          </a:p>
          <a:p>
            <a:pPr marL="182880" indent="-182880">
              <a:defRPr/>
            </a:pPr>
            <a:r>
              <a:rPr lang="tr-TR" sz="2400" dirty="0" err="1">
                <a:solidFill>
                  <a:srgbClr val="006600"/>
                </a:solidFill>
                <a:latin typeface="Century Gothic" pitchFamily="34" charset="0"/>
              </a:rPr>
              <a:t>mythbusterseko</a:t>
            </a:r>
            <a:r>
              <a:rPr lang="tr-TR" sz="2400" dirty="0">
                <a:solidFill>
                  <a:srgbClr val="006600"/>
                </a:solidFill>
                <a:latin typeface="Century Gothic" pitchFamily="34" charset="0"/>
              </a:rPr>
              <a:t>, </a:t>
            </a:r>
            <a:r>
              <a:rPr lang="tr-TR" sz="2400" dirty="0" err="1">
                <a:solidFill>
                  <a:srgbClr val="006600"/>
                </a:solidFill>
                <a:latin typeface="Century Gothic" pitchFamily="34" charset="0"/>
              </a:rPr>
              <a:t>senator</a:t>
            </a:r>
            <a:r>
              <a:rPr lang="tr-TR" sz="2400" dirty="0">
                <a:solidFill>
                  <a:srgbClr val="006600"/>
                </a:solidFill>
                <a:latin typeface="Century Gothic" pitchFamily="34" charset="0"/>
              </a:rPr>
              <a:t>, </a:t>
            </a:r>
            <a:r>
              <a:rPr lang="tr-TR" sz="2400" dirty="0" err="1">
                <a:solidFill>
                  <a:srgbClr val="006600"/>
                </a:solidFill>
                <a:latin typeface="Century Gothic" pitchFamily="34" charset="0"/>
              </a:rPr>
              <a:t>sonficyus</a:t>
            </a:r>
            <a:r>
              <a:rPr lang="tr-TR" sz="2400" dirty="0">
                <a:solidFill>
                  <a:srgbClr val="006600"/>
                </a:solidFill>
                <a:latin typeface="Century Gothic" pitchFamily="34" charset="0"/>
              </a:rPr>
              <a:t>, </a:t>
            </a:r>
            <a:r>
              <a:rPr lang="tr-TR" sz="2400" dirty="0" err="1">
                <a:solidFill>
                  <a:srgbClr val="006600"/>
                </a:solidFill>
                <a:latin typeface="Century Gothic" pitchFamily="34" charset="0"/>
              </a:rPr>
              <a:t>kingdom</a:t>
            </a:r>
            <a:r>
              <a:rPr lang="tr-TR" sz="2400" dirty="0">
                <a:solidFill>
                  <a:srgbClr val="006600"/>
                </a:solidFill>
                <a:latin typeface="Century Gothic" pitchFamily="34" charset="0"/>
              </a:rPr>
              <a:t>, metafizik, </a:t>
            </a:r>
            <a:r>
              <a:rPr lang="tr-TR" sz="2400" dirty="0" err="1">
                <a:solidFill>
                  <a:srgbClr val="006600"/>
                </a:solidFill>
                <a:latin typeface="Century Gothic" pitchFamily="34" charset="0"/>
              </a:rPr>
              <a:t>lifeline</a:t>
            </a:r>
            <a:endParaRPr lang="tr-TR" dirty="0">
              <a:solidFill>
                <a:srgbClr val="006600"/>
              </a:solidFill>
              <a:latin typeface="Century Gothic" pitchFamily="34" charset="0"/>
            </a:endParaRPr>
          </a:p>
          <a:p>
            <a:pPr marL="182880" indent="-182880">
              <a:buFont typeface="Arial" pitchFamily="34" charset="0"/>
              <a:buChar char="•"/>
              <a:defRPr/>
            </a:pPr>
            <a:r>
              <a:rPr lang="tr-TR" dirty="0">
                <a:latin typeface="Century Gothic" pitchFamily="34" charset="0"/>
              </a:rPr>
              <a:t>E-maileriniz resmi yazıdır: </a:t>
            </a:r>
            <a:r>
              <a:rPr lang="tr-TR" i="1" dirty="0" err="1">
                <a:solidFill>
                  <a:schemeClr val="accent2">
                    <a:lumMod val="50000"/>
                  </a:schemeClr>
                </a:solidFill>
                <a:effectLst>
                  <a:outerShdw blurRad="38100" dist="38100" dir="2700000" algn="tl">
                    <a:srgbClr val="000000">
                      <a:alpha val="43137"/>
                    </a:srgbClr>
                  </a:outerShdw>
                </a:effectLst>
                <a:latin typeface="Century Gothic" pitchFamily="34" charset="0"/>
              </a:rPr>
              <a:t>slm</a:t>
            </a:r>
            <a:r>
              <a:rPr lang="tr-TR" i="1" dirty="0">
                <a:solidFill>
                  <a:schemeClr val="accent2">
                    <a:lumMod val="50000"/>
                  </a:schemeClr>
                </a:solidFill>
                <a:effectLst>
                  <a:outerShdw blurRad="38100" dist="38100" dir="2700000" algn="tl">
                    <a:srgbClr val="000000">
                      <a:alpha val="43137"/>
                    </a:srgbClr>
                  </a:outerShdw>
                </a:effectLst>
                <a:latin typeface="Century Gothic" pitchFamily="34" charset="0"/>
              </a:rPr>
              <a:t>, </a:t>
            </a:r>
            <a:r>
              <a:rPr lang="tr-TR" i="1" dirty="0" err="1">
                <a:solidFill>
                  <a:schemeClr val="accent2">
                    <a:lumMod val="50000"/>
                  </a:schemeClr>
                </a:solidFill>
                <a:effectLst>
                  <a:outerShdw blurRad="38100" dist="38100" dir="2700000" algn="tl">
                    <a:srgbClr val="000000">
                      <a:alpha val="43137"/>
                    </a:srgbClr>
                  </a:outerShdw>
                </a:effectLst>
                <a:latin typeface="Century Gothic" pitchFamily="34" charset="0"/>
              </a:rPr>
              <a:t>nbr</a:t>
            </a:r>
            <a:r>
              <a:rPr lang="tr-TR" i="1" dirty="0">
                <a:solidFill>
                  <a:schemeClr val="accent2">
                    <a:lumMod val="50000"/>
                  </a:schemeClr>
                </a:solidFill>
                <a:effectLst>
                  <a:outerShdw blurRad="38100" dist="38100" dir="2700000" algn="tl">
                    <a:srgbClr val="000000">
                      <a:alpha val="43137"/>
                    </a:srgbClr>
                  </a:outerShdw>
                </a:effectLst>
                <a:latin typeface="Century Gothic" pitchFamily="34" charset="0"/>
              </a:rPr>
              <a:t>, </a:t>
            </a:r>
            <a:r>
              <a:rPr lang="tr-TR" i="1" dirty="0" err="1">
                <a:solidFill>
                  <a:schemeClr val="accent2">
                    <a:lumMod val="50000"/>
                  </a:schemeClr>
                </a:solidFill>
                <a:effectLst>
                  <a:outerShdw blurRad="38100" dist="38100" dir="2700000" algn="tl">
                    <a:srgbClr val="000000">
                      <a:alpha val="43137"/>
                    </a:srgbClr>
                  </a:outerShdw>
                </a:effectLst>
                <a:latin typeface="Century Gothic" pitchFamily="34" charset="0"/>
              </a:rPr>
              <a:t>iim</a:t>
            </a:r>
            <a:r>
              <a:rPr lang="tr-TR" i="1" dirty="0">
                <a:solidFill>
                  <a:schemeClr val="accent2">
                    <a:lumMod val="50000"/>
                  </a:schemeClr>
                </a:solidFill>
                <a:effectLst>
                  <a:outerShdw blurRad="38100" dist="38100" dir="2700000" algn="tl">
                    <a:srgbClr val="000000">
                      <a:alpha val="43137"/>
                    </a:srgbClr>
                  </a:outerShdw>
                </a:effectLst>
                <a:latin typeface="Century Gothic" pitchFamily="34" charset="0"/>
              </a:rPr>
              <a:t>, </a:t>
            </a:r>
            <a:r>
              <a:rPr lang="tr-TR" i="1" dirty="0" err="1">
                <a:solidFill>
                  <a:schemeClr val="accent2">
                    <a:lumMod val="50000"/>
                  </a:schemeClr>
                </a:solidFill>
                <a:effectLst>
                  <a:outerShdw blurRad="38100" dist="38100" dir="2700000" algn="tl">
                    <a:srgbClr val="000000">
                      <a:alpha val="43137"/>
                    </a:srgbClr>
                  </a:outerShdw>
                </a:effectLst>
                <a:latin typeface="Century Gothic" pitchFamily="34" charset="0"/>
              </a:rPr>
              <a:t>bye</a:t>
            </a:r>
            <a:endParaRPr lang="tr-TR" i="1" dirty="0">
              <a:solidFill>
                <a:schemeClr val="accent2">
                  <a:lumMod val="50000"/>
                </a:schemeClr>
              </a:solidFill>
              <a:effectLst>
                <a:outerShdw blurRad="38100" dist="38100" dir="2700000" algn="tl">
                  <a:srgbClr val="000000">
                    <a:alpha val="43137"/>
                  </a:srgbClr>
                </a:outerShdw>
              </a:effectLst>
              <a:latin typeface="Century Gothic" pitchFamily="34" charset="0"/>
            </a:endParaRPr>
          </a:p>
          <a:p>
            <a:pPr marL="182880" indent="-182880">
              <a:buFont typeface="Arial" pitchFamily="34" charset="0"/>
              <a:buChar char="•"/>
              <a:defRPr/>
            </a:pPr>
            <a:r>
              <a:rPr lang="tr-TR" dirty="0">
                <a:latin typeface="Century Gothic" pitchFamily="34" charset="0"/>
              </a:rPr>
              <a:t>E-mailler zaman zaman belge niteliğinde dosyanızda yer alabiliyor. O nedenle kullandığınız </a:t>
            </a:r>
            <a:r>
              <a:rPr lang="tr-TR" dirty="0">
                <a:solidFill>
                  <a:schemeClr val="accent2">
                    <a:lumMod val="50000"/>
                  </a:schemeClr>
                </a:solidFill>
                <a:effectLst>
                  <a:outerShdw blurRad="38100" dist="38100" dir="2700000" algn="tl">
                    <a:srgbClr val="000000">
                      <a:alpha val="43137"/>
                    </a:srgbClr>
                  </a:outerShdw>
                </a:effectLst>
                <a:latin typeface="Century Gothic" pitchFamily="34" charset="0"/>
              </a:rPr>
              <a:t>dile/dil bilgisine dikkat edin</a:t>
            </a:r>
            <a:r>
              <a:rPr lang="tr-TR" dirty="0">
                <a:latin typeface="Century Gothic" pitchFamily="34" charset="0"/>
              </a:rPr>
              <a:t>.</a:t>
            </a:r>
          </a:p>
        </p:txBody>
      </p:sp>
    </p:spTree>
    <p:extLst>
      <p:ext uri="{BB962C8B-B14F-4D97-AF65-F5344CB8AC3E}">
        <p14:creationId xmlns:p14="http://schemas.microsoft.com/office/powerpoint/2010/main" val="2297951270"/>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pasted-imag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49" y="0"/>
            <a:ext cx="13030369" cy="1076012"/>
          </a:xfrm>
          <a:prstGeom prst="rect">
            <a:avLst/>
          </a:prstGeom>
          <a:ln w="12700">
            <a:miter lim="400000"/>
          </a:ln>
        </p:spPr>
      </p:pic>
      <p:pic>
        <p:nvPicPr>
          <p:cNvPr id="125" name="pasted-image.pdf"/>
          <p:cNvPicPr>
            <a:picLocks noChangeAspect="1"/>
          </p:cNvPicPr>
          <p:nvPr/>
        </p:nvPicPr>
        <p:blipFill>
          <a:blip r:embed="rId3">
            <a:extLst/>
          </a:blip>
          <a:srcRect t="9906"/>
          <a:stretch>
            <a:fillRect/>
          </a:stretch>
        </p:blipFill>
        <p:spPr>
          <a:xfrm>
            <a:off x="149970" y="2353379"/>
            <a:ext cx="13005617" cy="5783728"/>
          </a:xfrm>
          <a:prstGeom prst="rect">
            <a:avLst/>
          </a:prstGeom>
          <a:ln w="12700">
            <a:miter lim="400000"/>
          </a:ln>
        </p:spPr>
      </p:pic>
      <p:sp>
        <p:nvSpPr>
          <p:cNvPr id="128" name="Shape 128"/>
          <p:cNvSpPr/>
          <p:nvPr/>
        </p:nvSpPr>
        <p:spPr>
          <a:xfrm>
            <a:off x="7726536" y="23797"/>
            <a:ext cx="4536504" cy="136447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a:defRPr sz="2600" b="1">
                <a:solidFill>
                  <a:srgbClr val="FFFFFF"/>
                </a:solidFill>
                <a:latin typeface="Helvetica"/>
                <a:ea typeface="Helvetica"/>
                <a:cs typeface="Helvetica"/>
                <a:sym typeface="Helvetica"/>
              </a:defRPr>
            </a:lvl1pPr>
          </a:lstStyle>
          <a:p>
            <a:r>
              <a:rPr lang="tr-TR" sz="2800" dirty="0">
                <a:solidFill>
                  <a:schemeClr val="bg1">
                    <a:lumMod val="95000"/>
                  </a:schemeClr>
                </a:solidFill>
              </a:rPr>
              <a:t>Erasmus+ Öğrenim Hareketliliği Yol Haritası</a:t>
            </a:r>
          </a:p>
          <a:p>
            <a:endParaRPr dirty="0"/>
          </a:p>
        </p:txBody>
      </p:sp>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32348" y="344730"/>
            <a:ext cx="1544570" cy="441075"/>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2109912" y="3044640"/>
            <a:ext cx="9361040" cy="4524315"/>
          </a:xfrm>
          <a:prstGeom prst="rect">
            <a:avLst/>
          </a:prstGeom>
        </p:spPr>
        <p:txBody>
          <a:bodyPr wrap="square">
            <a:spAutoFit/>
          </a:bodyPr>
          <a:lstStyle/>
          <a:p>
            <a:r>
              <a:rPr lang="tr-TR" altLang="tr-TR" sz="3200" dirty="0">
                <a:latin typeface="Calibri" panose="020F0502020204030204" pitchFamily="34" charset="0"/>
              </a:rPr>
              <a:t>Gideceğiniz ülkenin vize prosedürünü kendiniz araştırınız</a:t>
            </a:r>
          </a:p>
          <a:p>
            <a:r>
              <a:rPr lang="tr-TR" altLang="tr-TR" sz="3200" dirty="0">
                <a:latin typeface="Calibri" panose="020F0502020204030204" pitchFamily="34" charset="0"/>
              </a:rPr>
              <a:t>Erasmus Koordinatörlüğü </a:t>
            </a:r>
            <a:r>
              <a:rPr lang="tr-TR" altLang="tr-TR" sz="3200" b="1" dirty="0">
                <a:latin typeface="Calibri" panose="020F0502020204030204" pitchFamily="34" charset="0"/>
              </a:rPr>
              <a:t>pasaport şube / seyahat acentesi / konsolosluk hizmetlerinden sorumlu değildir. </a:t>
            </a:r>
            <a:endParaRPr lang="tr-TR" altLang="tr-TR" sz="3200" b="1" dirty="0">
              <a:latin typeface="Calibri" panose="020F0502020204030204" pitchFamily="34" charset="0"/>
              <a:cs typeface="Calibri" panose="020F0502020204030204" pitchFamily="34" charset="0"/>
            </a:endParaRPr>
          </a:p>
          <a:p>
            <a:pPr>
              <a:defRPr/>
            </a:pPr>
            <a:r>
              <a:rPr lang="tr-TR" sz="3200" dirty="0">
                <a:latin typeface="Calibri" panose="020F0502020204030204" pitchFamily="34" charset="0"/>
                <a:cs typeface="Calibri" panose="020F0502020204030204" pitchFamily="34" charset="0"/>
              </a:rPr>
              <a:t>Halihazırda alınan burslar ve kredilerin alımına devam edilir.</a:t>
            </a:r>
          </a:p>
          <a:p>
            <a:pPr>
              <a:defRPr/>
            </a:pPr>
            <a:r>
              <a:rPr lang="tr-TR" sz="3200" dirty="0">
                <a:latin typeface="Calibri" panose="020F0502020204030204" pitchFamily="34" charset="0"/>
                <a:cs typeface="Calibri" panose="020F0502020204030204" pitchFamily="34" charset="0"/>
              </a:rPr>
              <a:t>Öğrencilerimiz normal olarak ödedikleri harç/öğrenim ücretlerini ödemeye devam eder.</a:t>
            </a:r>
          </a:p>
        </p:txBody>
      </p:sp>
    </p:spTree>
    <p:extLst>
      <p:ext uri="{BB962C8B-B14F-4D97-AF65-F5344CB8AC3E}">
        <p14:creationId xmlns:p14="http://schemas.microsoft.com/office/powerpoint/2010/main" val="4085944863"/>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 name="pasted-image.pdf"/>
          <p:cNvPicPr>
            <a:picLocks noChangeAspect="1"/>
          </p:cNvPicPr>
          <p:nvPr/>
        </p:nvPicPr>
        <p:blipFill>
          <a:blip r:embed="rId2">
            <a:extLst/>
          </a:blip>
          <a:stretch>
            <a:fillRect/>
          </a:stretch>
        </p:blipFill>
        <p:spPr>
          <a:xfrm>
            <a:off x="-7620" y="4529"/>
            <a:ext cx="13020039" cy="8186532"/>
          </a:xfrm>
          <a:prstGeom prst="rect">
            <a:avLst/>
          </a:prstGeom>
          <a:ln w="12700">
            <a:miter lim="400000"/>
          </a:ln>
        </p:spPr>
      </p:pic>
      <p:sp>
        <p:nvSpPr>
          <p:cNvPr id="133" name="Shape 133"/>
          <p:cNvSpPr/>
          <p:nvPr/>
        </p:nvSpPr>
        <p:spPr>
          <a:xfrm>
            <a:off x="4730638" y="4413250"/>
            <a:ext cx="3543524" cy="647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rgbClr val="FFFFFF"/>
                </a:solidFill>
                <a:latin typeface="Helvetica"/>
                <a:ea typeface="Helvetica"/>
                <a:cs typeface="Helvetica"/>
                <a:sym typeface="Helvetica"/>
              </a:defRPr>
            </a:lvl1pPr>
          </a:lstStyle>
          <a:p>
            <a:r>
              <a:t>TEŞEKKÜRLER</a:t>
            </a:r>
          </a:p>
        </p:txBody>
      </p:sp>
      <p:pic>
        <p:nvPicPr>
          <p:cNvPr id="134" name="pasted-image.pdf"/>
          <p:cNvPicPr>
            <a:picLocks noChangeAspect="1"/>
          </p:cNvPicPr>
          <p:nvPr/>
        </p:nvPicPr>
        <p:blipFill>
          <a:blip r:embed="rId3">
            <a:extLst/>
          </a:blip>
          <a:stretch>
            <a:fillRect/>
          </a:stretch>
        </p:blipFill>
        <p:spPr>
          <a:xfrm>
            <a:off x="4413145" y="3996677"/>
            <a:ext cx="4178511" cy="1480846"/>
          </a:xfrm>
          <a:prstGeom prst="rect">
            <a:avLst/>
          </a:prstGeom>
          <a:ln w="12700">
            <a:miter lim="400000"/>
          </a:ln>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458167" y="7097752"/>
            <a:ext cx="2045389" cy="20453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pasted-imag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49" y="0"/>
            <a:ext cx="13030369" cy="1076012"/>
          </a:xfrm>
          <a:prstGeom prst="rect">
            <a:avLst/>
          </a:prstGeom>
          <a:ln w="12700">
            <a:miter lim="400000"/>
          </a:ln>
        </p:spPr>
      </p:pic>
      <p:pic>
        <p:nvPicPr>
          <p:cNvPr id="125" name="pasted-image.pdf"/>
          <p:cNvPicPr>
            <a:picLocks noChangeAspect="1"/>
          </p:cNvPicPr>
          <p:nvPr/>
        </p:nvPicPr>
        <p:blipFill>
          <a:blip r:embed="rId3">
            <a:extLst/>
          </a:blip>
          <a:srcRect t="9906"/>
          <a:stretch>
            <a:fillRect/>
          </a:stretch>
        </p:blipFill>
        <p:spPr>
          <a:xfrm>
            <a:off x="149970" y="2353379"/>
            <a:ext cx="13005617" cy="5783728"/>
          </a:xfrm>
          <a:prstGeom prst="rect">
            <a:avLst/>
          </a:prstGeom>
          <a:ln w="12700">
            <a:miter lim="400000"/>
          </a:ln>
        </p:spPr>
      </p:pic>
      <p:pic>
        <p:nvPicPr>
          <p:cNvPr id="126" name="pasted-image.pdf"/>
          <p:cNvPicPr>
            <a:picLocks noChangeAspect="1"/>
          </p:cNvPicPr>
          <p:nvPr/>
        </p:nvPicPr>
        <p:blipFill>
          <a:blip r:embed="rId4">
            <a:extLst/>
          </a:blip>
          <a:srcRect l="10603" t="8882" r="10603" b="26051"/>
          <a:stretch>
            <a:fillRect/>
          </a:stretch>
        </p:blipFill>
        <p:spPr>
          <a:xfrm>
            <a:off x="-15260" y="2353379"/>
            <a:ext cx="6318669" cy="3368547"/>
          </a:xfrm>
          <a:prstGeom prst="rect">
            <a:avLst/>
          </a:prstGeom>
          <a:ln w="12700">
            <a:miter lim="400000"/>
          </a:ln>
        </p:spPr>
      </p:pic>
      <p:sp>
        <p:nvSpPr>
          <p:cNvPr id="127" name="Shape 127"/>
          <p:cNvSpPr/>
          <p:nvPr/>
        </p:nvSpPr>
        <p:spPr>
          <a:xfrm>
            <a:off x="1893888" y="2747672"/>
            <a:ext cx="9721080" cy="625812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a:defRPr sz="1500"/>
            </a:lvl1pPr>
          </a:lstStyle>
          <a:p>
            <a:pPr algn="ctr"/>
            <a:r>
              <a:rPr lang="tr-TR" sz="8000" b="1" dirty="0">
                <a:solidFill>
                  <a:srgbClr val="0070C0"/>
                </a:solidFill>
                <a:latin typeface="Bell MT" panose="02020503060305020303" pitchFamily="18" charset="0"/>
              </a:rPr>
              <a:t>Öğrenim ve Staj hareketliliğine seçilip asıl listede yer aldıktan sonra neler yapmalısınız?</a:t>
            </a:r>
          </a:p>
        </p:txBody>
      </p:sp>
      <p:sp>
        <p:nvSpPr>
          <p:cNvPr id="128" name="Shape 128"/>
          <p:cNvSpPr/>
          <p:nvPr/>
        </p:nvSpPr>
        <p:spPr>
          <a:xfrm>
            <a:off x="7726536" y="23797"/>
            <a:ext cx="4536504" cy="136447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a:defRPr sz="2600" b="1">
                <a:solidFill>
                  <a:srgbClr val="FFFFFF"/>
                </a:solidFill>
                <a:latin typeface="Helvetica"/>
                <a:ea typeface="Helvetica"/>
                <a:cs typeface="Helvetica"/>
                <a:sym typeface="Helvetica"/>
              </a:defRPr>
            </a:lvl1pPr>
          </a:lstStyle>
          <a:p>
            <a:r>
              <a:rPr lang="tr-TR" sz="2800" dirty="0">
                <a:solidFill>
                  <a:schemeClr val="bg1">
                    <a:lumMod val="95000"/>
                  </a:schemeClr>
                </a:solidFill>
              </a:rPr>
              <a:t>Erasmus+ Öğrenim Hareketliliği Yol Haritası</a:t>
            </a:r>
          </a:p>
          <a:p>
            <a:endParaRPr dirty="0"/>
          </a:p>
        </p:txBody>
      </p:sp>
      <p:pic>
        <p:nvPicPr>
          <p:cNvPr id="12"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32348" y="344730"/>
            <a:ext cx="1544570" cy="441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1693415"/>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pasted-imag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49" y="0"/>
            <a:ext cx="13030369" cy="1076012"/>
          </a:xfrm>
          <a:prstGeom prst="rect">
            <a:avLst/>
          </a:prstGeom>
          <a:ln w="12700">
            <a:miter lim="400000"/>
          </a:ln>
        </p:spPr>
      </p:pic>
      <p:pic>
        <p:nvPicPr>
          <p:cNvPr id="125" name="pasted-image.pdf"/>
          <p:cNvPicPr>
            <a:picLocks noChangeAspect="1"/>
          </p:cNvPicPr>
          <p:nvPr/>
        </p:nvPicPr>
        <p:blipFill>
          <a:blip r:embed="rId3">
            <a:extLst/>
          </a:blip>
          <a:srcRect t="9906"/>
          <a:stretch>
            <a:fillRect/>
          </a:stretch>
        </p:blipFill>
        <p:spPr>
          <a:xfrm>
            <a:off x="149970" y="2353379"/>
            <a:ext cx="13005617" cy="5783728"/>
          </a:xfrm>
          <a:prstGeom prst="rect">
            <a:avLst/>
          </a:prstGeom>
          <a:ln w="12700">
            <a:miter lim="400000"/>
          </a:ln>
        </p:spPr>
      </p:pic>
      <p:pic>
        <p:nvPicPr>
          <p:cNvPr id="126" name="pasted-image.pdf"/>
          <p:cNvPicPr>
            <a:picLocks noChangeAspect="1"/>
          </p:cNvPicPr>
          <p:nvPr/>
        </p:nvPicPr>
        <p:blipFill>
          <a:blip r:embed="rId4">
            <a:extLst/>
          </a:blip>
          <a:srcRect l="10603" t="8882" r="10603" b="26051"/>
          <a:stretch>
            <a:fillRect/>
          </a:stretch>
        </p:blipFill>
        <p:spPr>
          <a:xfrm>
            <a:off x="-15260" y="2353379"/>
            <a:ext cx="6318669" cy="3368547"/>
          </a:xfrm>
          <a:prstGeom prst="rect">
            <a:avLst/>
          </a:prstGeom>
          <a:ln w="12700">
            <a:miter lim="400000"/>
          </a:ln>
        </p:spPr>
      </p:pic>
      <p:sp>
        <p:nvSpPr>
          <p:cNvPr id="127" name="Shape 127"/>
          <p:cNvSpPr/>
          <p:nvPr/>
        </p:nvSpPr>
        <p:spPr>
          <a:xfrm>
            <a:off x="6303409" y="2234570"/>
            <a:ext cx="5959631" cy="5642570"/>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a:defRPr sz="1500"/>
            </a:lvl1pPr>
          </a:lstStyle>
          <a:p>
            <a:r>
              <a:rPr lang="tr-TR" sz="2400" dirty="0"/>
              <a:t>Erasmus+ sonuçları açıklandıktan kısa bir süre sonra, Dış İlişkiler Birimi tarafından</a:t>
            </a:r>
          </a:p>
          <a:p>
            <a:r>
              <a:rPr lang="tr-TR" sz="2400" dirty="0"/>
              <a:t>öğrencinin gideceği üniversiteye öğrencinin bilgileri bildirilir. Bu bildirim </a:t>
            </a:r>
            <a:r>
              <a:rPr lang="tr-TR" sz="2400" dirty="0" err="1"/>
              <a:t>neticesinde,başvuru</a:t>
            </a:r>
            <a:r>
              <a:rPr lang="tr-TR" sz="2400" dirty="0"/>
              <a:t> koşullarının ve evrakının neler olduğuna dair karşı üniversiteden size bilgi e-postası gelebilir. </a:t>
            </a:r>
          </a:p>
          <a:p>
            <a:r>
              <a:rPr lang="tr-TR" sz="2400" dirty="0"/>
              <a:t>Ancak bazı üniversiteler başvuru sürecini ve gerekli evrakı kendi internet sitesi üzerinden duyurduğu için size e-posta göndermeyebilir. Bu durumda gitmeye hak kazandığınız üniversitenin son başvuru tarihini, başvuru sürecini ve bu süreçte gerekli olan evrakı</a:t>
            </a:r>
            <a:r>
              <a:rPr lang="tr-TR" sz="2400" dirty="0">
                <a:solidFill>
                  <a:srgbClr val="00B050"/>
                </a:solidFill>
              </a:rPr>
              <a:t>, internet sitelerini takip ederek öğrenebilirsiniz</a:t>
            </a:r>
            <a:r>
              <a:rPr lang="tr-TR" sz="2400" dirty="0"/>
              <a:t>.</a:t>
            </a:r>
            <a:endParaRPr sz="2400" dirty="0"/>
          </a:p>
        </p:txBody>
      </p:sp>
      <p:sp>
        <p:nvSpPr>
          <p:cNvPr id="128" name="Shape 128"/>
          <p:cNvSpPr/>
          <p:nvPr/>
        </p:nvSpPr>
        <p:spPr>
          <a:xfrm>
            <a:off x="7726536" y="23797"/>
            <a:ext cx="4536504" cy="136447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a:defRPr sz="2600" b="1">
                <a:solidFill>
                  <a:srgbClr val="FFFFFF"/>
                </a:solidFill>
                <a:latin typeface="Helvetica"/>
                <a:ea typeface="Helvetica"/>
                <a:cs typeface="Helvetica"/>
                <a:sym typeface="Helvetica"/>
              </a:defRPr>
            </a:lvl1pPr>
          </a:lstStyle>
          <a:p>
            <a:r>
              <a:rPr lang="tr-TR" sz="2800" dirty="0">
                <a:solidFill>
                  <a:schemeClr val="bg1">
                    <a:lumMod val="95000"/>
                  </a:schemeClr>
                </a:solidFill>
              </a:rPr>
              <a:t>Erasmus+ Öğrenim Hareketliliği Yol Haritası</a:t>
            </a:r>
          </a:p>
          <a:p>
            <a:endParaRPr dirty="0"/>
          </a:p>
        </p:txBody>
      </p:sp>
      <p:pic>
        <p:nvPicPr>
          <p:cNvPr id="12"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32348" y="344730"/>
            <a:ext cx="1544570" cy="441075"/>
          </a:xfrm>
          <a:prstGeom prst="rect">
            <a:avLst/>
          </a:prstGeom>
          <a:noFill/>
          <a:extLst>
            <a:ext uri="{909E8E84-426E-40DD-AFC4-6F175D3DCCD1}">
              <a14:hiddenFill xmlns:a14="http://schemas.microsoft.com/office/drawing/2010/main">
                <a:solidFill>
                  <a:srgbClr val="FFFFFF"/>
                </a:solidFill>
              </a14:hiddenFill>
            </a:ext>
          </a:extLst>
        </p:spPr>
      </p:pic>
      <p:pic>
        <p:nvPicPr>
          <p:cNvPr id="9" name="Resim 8"/>
          <p:cNvPicPr>
            <a:picLocks noChangeAspect="1"/>
          </p:cNvPicPr>
          <p:nvPr/>
        </p:nvPicPr>
        <p:blipFill>
          <a:blip r:embed="rId6"/>
          <a:stretch>
            <a:fillRect/>
          </a:stretch>
        </p:blipFill>
        <p:spPr>
          <a:xfrm>
            <a:off x="672935" y="3364632"/>
            <a:ext cx="5622888" cy="4269373"/>
          </a:xfrm>
          <a:prstGeom prst="rect">
            <a:avLst/>
          </a:prstGeom>
        </p:spPr>
      </p:pic>
    </p:spTree>
    <p:extLst>
      <p:ext uri="{BB962C8B-B14F-4D97-AF65-F5344CB8AC3E}">
        <p14:creationId xmlns:p14="http://schemas.microsoft.com/office/powerpoint/2010/main" val="2134919553"/>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pasted-imag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49" y="0"/>
            <a:ext cx="13030369" cy="1076012"/>
          </a:xfrm>
          <a:prstGeom prst="rect">
            <a:avLst/>
          </a:prstGeom>
          <a:ln w="12700">
            <a:miter lim="400000"/>
          </a:ln>
        </p:spPr>
      </p:pic>
      <p:pic>
        <p:nvPicPr>
          <p:cNvPr id="125" name="pasted-image.pdf"/>
          <p:cNvPicPr>
            <a:picLocks noChangeAspect="1"/>
          </p:cNvPicPr>
          <p:nvPr/>
        </p:nvPicPr>
        <p:blipFill>
          <a:blip r:embed="rId3">
            <a:extLst/>
          </a:blip>
          <a:srcRect t="9906"/>
          <a:stretch>
            <a:fillRect/>
          </a:stretch>
        </p:blipFill>
        <p:spPr>
          <a:xfrm>
            <a:off x="149970" y="2353379"/>
            <a:ext cx="13005617" cy="5783728"/>
          </a:xfrm>
          <a:prstGeom prst="rect">
            <a:avLst/>
          </a:prstGeom>
          <a:ln w="12700">
            <a:miter lim="400000"/>
          </a:ln>
        </p:spPr>
      </p:pic>
      <p:pic>
        <p:nvPicPr>
          <p:cNvPr id="126" name="pasted-image.pdf"/>
          <p:cNvPicPr>
            <a:picLocks noChangeAspect="1"/>
          </p:cNvPicPr>
          <p:nvPr/>
        </p:nvPicPr>
        <p:blipFill>
          <a:blip r:embed="rId4">
            <a:extLst/>
          </a:blip>
          <a:srcRect l="10603" t="8882" r="10603" b="26051"/>
          <a:stretch>
            <a:fillRect/>
          </a:stretch>
        </p:blipFill>
        <p:spPr>
          <a:xfrm>
            <a:off x="-15260" y="2353379"/>
            <a:ext cx="6318669" cy="3368547"/>
          </a:xfrm>
          <a:prstGeom prst="rect">
            <a:avLst/>
          </a:prstGeom>
          <a:ln w="12700">
            <a:miter lim="400000"/>
          </a:ln>
        </p:spPr>
      </p:pic>
      <p:sp>
        <p:nvSpPr>
          <p:cNvPr id="127" name="Shape 127"/>
          <p:cNvSpPr/>
          <p:nvPr/>
        </p:nvSpPr>
        <p:spPr>
          <a:xfrm>
            <a:off x="7294488" y="2621532"/>
            <a:ext cx="5216346" cy="650434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r">
              <a:defRPr sz="1500"/>
            </a:lvl1pPr>
          </a:lstStyle>
          <a:p>
            <a:r>
              <a:rPr lang="tr-TR" sz="3200" dirty="0"/>
              <a:t>Bilgi iletisi gelmemesi halinde karşı</a:t>
            </a:r>
          </a:p>
          <a:p>
            <a:r>
              <a:rPr lang="tr-TR" sz="3200" dirty="0"/>
              <a:t>kurumun uluslararası ofisi ile e-posta aracılığıyla irtibata geçin. Gideceğiniz üniversiteye ait</a:t>
            </a:r>
          </a:p>
          <a:p>
            <a:r>
              <a:rPr lang="tr-TR" sz="3200" dirty="0"/>
              <a:t>tüm bilgiler (e-posta adresi, başvuru koşulları, evrakı vs.) üniversitenin internet sitesinde yer</a:t>
            </a:r>
          </a:p>
          <a:p>
            <a:r>
              <a:rPr lang="tr-TR" sz="3200" dirty="0"/>
              <a:t>almaktadır ve bu bilgilerin temini </a:t>
            </a:r>
            <a:r>
              <a:rPr lang="tr-TR" sz="3200" dirty="0">
                <a:solidFill>
                  <a:srgbClr val="FF0000"/>
                </a:solidFill>
              </a:rPr>
              <a:t>öğrencinin sorumluluğundadır.</a:t>
            </a:r>
          </a:p>
        </p:txBody>
      </p:sp>
      <p:sp>
        <p:nvSpPr>
          <p:cNvPr id="128" name="Shape 128"/>
          <p:cNvSpPr/>
          <p:nvPr/>
        </p:nvSpPr>
        <p:spPr>
          <a:xfrm>
            <a:off x="7726536" y="23797"/>
            <a:ext cx="4536504" cy="136447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a:defRPr sz="2600" b="1">
                <a:solidFill>
                  <a:srgbClr val="FFFFFF"/>
                </a:solidFill>
                <a:latin typeface="Helvetica"/>
                <a:ea typeface="Helvetica"/>
                <a:cs typeface="Helvetica"/>
                <a:sym typeface="Helvetica"/>
              </a:defRPr>
            </a:lvl1pPr>
          </a:lstStyle>
          <a:p>
            <a:r>
              <a:rPr lang="tr-TR" sz="2800" dirty="0">
                <a:solidFill>
                  <a:schemeClr val="bg1">
                    <a:lumMod val="95000"/>
                  </a:schemeClr>
                </a:solidFill>
              </a:rPr>
              <a:t>Erasmus+ Öğrenim Hareketliliği Yol Haritası</a:t>
            </a:r>
          </a:p>
          <a:p>
            <a:endParaRPr dirty="0"/>
          </a:p>
        </p:txBody>
      </p:sp>
      <p:pic>
        <p:nvPicPr>
          <p:cNvPr id="12"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32348" y="344730"/>
            <a:ext cx="1544570" cy="441075"/>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1893888" y="1270662"/>
            <a:ext cx="7078464" cy="1200329"/>
          </a:xfrm>
          <a:prstGeom prst="rect">
            <a:avLst/>
          </a:prstGeom>
        </p:spPr>
        <p:txBody>
          <a:bodyPr wrap="square">
            <a:spAutoFit/>
          </a:bodyPr>
          <a:lstStyle/>
          <a:p>
            <a:r>
              <a:rPr lang="tr-TR" b="1" dirty="0">
                <a:solidFill>
                  <a:srgbClr val="00B050"/>
                </a:solidFill>
              </a:rPr>
              <a:t>BİLGİ MAİLİ GELMEZSE NE YAPACAĞIM?</a:t>
            </a:r>
            <a:endParaRPr lang="tr-TR" dirty="0"/>
          </a:p>
        </p:txBody>
      </p:sp>
      <p:pic>
        <p:nvPicPr>
          <p:cNvPr id="10" name="Resim 9"/>
          <p:cNvPicPr>
            <a:picLocks noChangeAspect="1"/>
          </p:cNvPicPr>
          <p:nvPr/>
        </p:nvPicPr>
        <p:blipFill>
          <a:blip r:embed="rId6"/>
          <a:stretch>
            <a:fillRect/>
          </a:stretch>
        </p:blipFill>
        <p:spPr>
          <a:xfrm>
            <a:off x="732348" y="3959333"/>
            <a:ext cx="5336816" cy="3459701"/>
          </a:xfrm>
          <a:prstGeom prst="rect">
            <a:avLst/>
          </a:prstGeom>
        </p:spPr>
      </p:pic>
    </p:spTree>
    <p:extLst>
      <p:ext uri="{BB962C8B-B14F-4D97-AF65-F5344CB8AC3E}">
        <p14:creationId xmlns:p14="http://schemas.microsoft.com/office/powerpoint/2010/main" val="3452050301"/>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pasted-imag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49" y="0"/>
            <a:ext cx="13030369" cy="1076012"/>
          </a:xfrm>
          <a:prstGeom prst="rect">
            <a:avLst/>
          </a:prstGeom>
          <a:ln w="12700">
            <a:miter lim="400000"/>
          </a:ln>
        </p:spPr>
      </p:pic>
      <p:pic>
        <p:nvPicPr>
          <p:cNvPr id="125" name="pasted-image.pdf"/>
          <p:cNvPicPr>
            <a:picLocks noChangeAspect="1"/>
          </p:cNvPicPr>
          <p:nvPr/>
        </p:nvPicPr>
        <p:blipFill>
          <a:blip r:embed="rId3">
            <a:extLst/>
          </a:blip>
          <a:srcRect t="9906"/>
          <a:stretch>
            <a:fillRect/>
          </a:stretch>
        </p:blipFill>
        <p:spPr>
          <a:xfrm>
            <a:off x="150428" y="2361711"/>
            <a:ext cx="13005617" cy="5783728"/>
          </a:xfrm>
          <a:prstGeom prst="rect">
            <a:avLst/>
          </a:prstGeom>
          <a:ln w="12700">
            <a:miter lim="400000"/>
          </a:ln>
        </p:spPr>
      </p:pic>
      <p:sp>
        <p:nvSpPr>
          <p:cNvPr id="127" name="Shape 127"/>
          <p:cNvSpPr/>
          <p:nvPr/>
        </p:nvSpPr>
        <p:spPr>
          <a:xfrm>
            <a:off x="422955" y="1420742"/>
            <a:ext cx="5454875" cy="7489230"/>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a:defRPr sz="1500"/>
            </a:lvl1pPr>
          </a:lstStyle>
          <a:p>
            <a:pPr algn="l"/>
            <a:r>
              <a:rPr lang="tr-TR" sz="3200" dirty="0"/>
              <a:t>Gideceğiniz üniversitenin internet sitesini ayrıntılı olarak inceleyin. AKTS Bilgi Paketlerini(ders kataloğu) okuyun. Akademik takvim, dersler, barınma olanakları, son başvuru tarihleri, istenen belgeler, dil yeterlilikleri vs. hakkında bilgi edinin. Gideceğiniz üniversitenin belli bir dil yeterlilik belgesi/seviyesi isteyip istemediği konusunda internet sitelerinden bilgi </a:t>
            </a:r>
            <a:r>
              <a:rPr lang="tr-TR" sz="3200" dirty="0" smtClean="0"/>
              <a:t>edinin.</a:t>
            </a:r>
            <a:endParaRPr lang="tr-TR" sz="3200" dirty="0"/>
          </a:p>
        </p:txBody>
      </p:sp>
      <p:sp>
        <p:nvSpPr>
          <p:cNvPr id="128" name="Shape 128"/>
          <p:cNvSpPr/>
          <p:nvPr/>
        </p:nvSpPr>
        <p:spPr>
          <a:xfrm>
            <a:off x="7726536" y="23797"/>
            <a:ext cx="4536504" cy="136447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a:defRPr sz="2600" b="1">
                <a:solidFill>
                  <a:srgbClr val="FFFFFF"/>
                </a:solidFill>
                <a:latin typeface="Helvetica"/>
                <a:ea typeface="Helvetica"/>
                <a:cs typeface="Helvetica"/>
                <a:sym typeface="Helvetica"/>
              </a:defRPr>
            </a:lvl1pPr>
          </a:lstStyle>
          <a:p>
            <a:r>
              <a:rPr lang="tr-TR" sz="2800" dirty="0">
                <a:solidFill>
                  <a:schemeClr val="bg1">
                    <a:lumMod val="95000"/>
                  </a:schemeClr>
                </a:solidFill>
              </a:rPr>
              <a:t>Erasmus+ Öğrenim Hareketliliği Yol Haritası</a:t>
            </a:r>
          </a:p>
          <a:p>
            <a:endParaRPr dirty="0"/>
          </a:p>
        </p:txBody>
      </p:sp>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32348" y="344730"/>
            <a:ext cx="1544570" cy="441075"/>
          </a:xfrm>
          <a:prstGeom prst="rect">
            <a:avLst/>
          </a:prstGeom>
          <a:noFill/>
          <a:extLst>
            <a:ext uri="{909E8E84-426E-40DD-AFC4-6F175D3DCCD1}">
              <a14:hiddenFill xmlns:a14="http://schemas.microsoft.com/office/drawing/2010/main">
                <a:solidFill>
                  <a:srgbClr val="FFFFFF"/>
                </a:solidFill>
              </a14:hiddenFill>
            </a:ext>
          </a:extLst>
        </p:spPr>
      </p:pic>
      <p:pic>
        <p:nvPicPr>
          <p:cNvPr id="11" name="pasted-image.pdf"/>
          <p:cNvPicPr>
            <a:picLocks noChangeAspect="1"/>
          </p:cNvPicPr>
          <p:nvPr/>
        </p:nvPicPr>
        <p:blipFill>
          <a:blip r:embed="rId5">
            <a:extLst/>
          </a:blip>
          <a:srcRect l="10603" t="8882" r="10603" b="26051"/>
          <a:stretch>
            <a:fillRect/>
          </a:stretch>
        </p:blipFill>
        <p:spPr>
          <a:xfrm>
            <a:off x="6652778" y="3076600"/>
            <a:ext cx="6318669" cy="3368547"/>
          </a:xfrm>
          <a:prstGeom prst="rect">
            <a:avLst/>
          </a:prstGeom>
          <a:ln w="12700">
            <a:miter lim="400000"/>
          </a:ln>
        </p:spPr>
      </p:pic>
      <p:pic>
        <p:nvPicPr>
          <p:cNvPr id="13" name="Resim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52778" y="1480634"/>
            <a:ext cx="5731525" cy="3396165"/>
          </a:xfrm>
          <a:prstGeom prst="rect">
            <a:avLst/>
          </a:prstGeom>
        </p:spPr>
      </p:pic>
      <p:pic>
        <p:nvPicPr>
          <p:cNvPr id="14" name="Resim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49572" y="5253575"/>
            <a:ext cx="5735705" cy="3848637"/>
          </a:xfrm>
          <a:prstGeom prst="rect">
            <a:avLst/>
          </a:prstGeom>
        </p:spPr>
      </p:pic>
    </p:spTree>
    <p:extLst>
      <p:ext uri="{BB962C8B-B14F-4D97-AF65-F5344CB8AC3E}">
        <p14:creationId xmlns:p14="http://schemas.microsoft.com/office/powerpoint/2010/main" val="1807600480"/>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pasted-imag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49" y="0"/>
            <a:ext cx="13030369" cy="1076012"/>
          </a:xfrm>
          <a:prstGeom prst="rect">
            <a:avLst/>
          </a:prstGeom>
          <a:ln w="12700">
            <a:miter lim="400000"/>
          </a:ln>
        </p:spPr>
      </p:pic>
      <p:pic>
        <p:nvPicPr>
          <p:cNvPr id="125" name="pasted-image.pdf"/>
          <p:cNvPicPr>
            <a:picLocks noChangeAspect="1"/>
          </p:cNvPicPr>
          <p:nvPr/>
        </p:nvPicPr>
        <p:blipFill>
          <a:blip r:embed="rId3">
            <a:extLst/>
          </a:blip>
          <a:srcRect t="9906"/>
          <a:stretch>
            <a:fillRect/>
          </a:stretch>
        </p:blipFill>
        <p:spPr>
          <a:xfrm>
            <a:off x="149970" y="2353379"/>
            <a:ext cx="13005617" cy="5783728"/>
          </a:xfrm>
          <a:prstGeom prst="rect">
            <a:avLst/>
          </a:prstGeom>
          <a:ln w="12700">
            <a:miter lim="400000"/>
          </a:ln>
        </p:spPr>
      </p:pic>
      <p:pic>
        <p:nvPicPr>
          <p:cNvPr id="126" name="pasted-image.pdf"/>
          <p:cNvPicPr>
            <a:picLocks noChangeAspect="1"/>
          </p:cNvPicPr>
          <p:nvPr/>
        </p:nvPicPr>
        <p:blipFill>
          <a:blip r:embed="rId4">
            <a:extLst/>
          </a:blip>
          <a:srcRect l="10603" t="8882" r="10603" b="26051"/>
          <a:stretch>
            <a:fillRect/>
          </a:stretch>
        </p:blipFill>
        <p:spPr>
          <a:xfrm>
            <a:off x="-15260" y="2353379"/>
            <a:ext cx="6318669" cy="3368547"/>
          </a:xfrm>
          <a:prstGeom prst="rect">
            <a:avLst/>
          </a:prstGeom>
          <a:ln w="12700">
            <a:miter lim="400000"/>
          </a:ln>
        </p:spPr>
      </p:pic>
      <p:sp>
        <p:nvSpPr>
          <p:cNvPr id="127" name="Shape 127"/>
          <p:cNvSpPr/>
          <p:nvPr/>
        </p:nvSpPr>
        <p:spPr>
          <a:xfrm>
            <a:off x="7386615" y="1594522"/>
            <a:ext cx="5216346" cy="718145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r">
              <a:defRPr sz="1500"/>
            </a:lvl1pPr>
          </a:lstStyle>
          <a:p>
            <a:r>
              <a:rPr lang="tr-TR" sz="2000" dirty="0"/>
              <a:t>Gideceğiniz üniversitenin belirlediği son başvuru</a:t>
            </a:r>
          </a:p>
          <a:p>
            <a:r>
              <a:rPr lang="tr-TR" sz="2000" dirty="0"/>
              <a:t>tarihine kadar istenilen evrakı hazırlayarak gideceğiniz üniversiteye göndermelisiniz. Bu</a:t>
            </a:r>
          </a:p>
          <a:p>
            <a:r>
              <a:rPr lang="tr-TR" sz="2000" dirty="0"/>
              <a:t>evrak üniversitelerin internet sitelerinde bulunmaktadır. Genelde, Başvuru Formu (</a:t>
            </a:r>
            <a:r>
              <a:rPr lang="tr-TR" sz="2000" dirty="0" err="1"/>
              <a:t>Student</a:t>
            </a:r>
            <a:endParaRPr lang="tr-TR" sz="2000" dirty="0"/>
          </a:p>
          <a:p>
            <a:r>
              <a:rPr lang="tr-TR" sz="2000" dirty="0"/>
              <a:t>Application Form), varsa barınma başvuru formu (</a:t>
            </a:r>
            <a:r>
              <a:rPr lang="tr-TR" sz="2000" dirty="0" err="1"/>
              <a:t>Accommodation</a:t>
            </a:r>
            <a:r>
              <a:rPr lang="tr-TR" sz="2000" dirty="0"/>
              <a:t> Application Form)</a:t>
            </a:r>
          </a:p>
          <a:p>
            <a:r>
              <a:rPr lang="tr-TR" sz="2000" dirty="0"/>
              <a:t>veya Öğrenim Anlaşması (Learning </a:t>
            </a:r>
            <a:r>
              <a:rPr lang="tr-TR" sz="2000" dirty="0" err="1"/>
              <a:t>Agreement</a:t>
            </a:r>
            <a:r>
              <a:rPr lang="tr-TR" sz="2000" dirty="0"/>
              <a:t>: ders seçiminizi yaptığınız anlaşma) ve</a:t>
            </a:r>
          </a:p>
          <a:p>
            <a:r>
              <a:rPr lang="tr-TR" sz="2000" dirty="0"/>
              <a:t>İngilizce transkript istenmektedir. Bazen dil yeterlilik belgesi, sigorta vs. gibi ek belgeler</a:t>
            </a:r>
          </a:p>
          <a:p>
            <a:r>
              <a:rPr lang="tr-TR" sz="2000" dirty="0"/>
              <a:t>istenebilmektedir. Bazı başvuru evrakının imza süreci uzun sürdüğünden, evrakınızı son</a:t>
            </a:r>
          </a:p>
          <a:p>
            <a:r>
              <a:rPr lang="tr-TR" sz="2000" dirty="0"/>
              <a:t>başvuru tarihinden önce hazırlamanız gerektiğini unutmayın.</a:t>
            </a:r>
          </a:p>
          <a:p>
            <a:r>
              <a:rPr lang="tr-TR" sz="2000" dirty="0"/>
              <a:t>Yukarıdaki bilgilere dikkate alarak aşağıda aşama </a:t>
            </a:r>
            <a:r>
              <a:rPr lang="tr-TR" sz="2000" dirty="0" err="1"/>
              <a:t>aşama</a:t>
            </a:r>
            <a:r>
              <a:rPr lang="tr-TR" sz="2000" dirty="0"/>
              <a:t> neler yapmanız gerektiği</a:t>
            </a:r>
          </a:p>
          <a:p>
            <a:r>
              <a:rPr lang="tr-TR" sz="2000" dirty="0"/>
              <a:t>verilmektedir.</a:t>
            </a:r>
          </a:p>
          <a:p>
            <a:endParaRPr sz="2000" dirty="0"/>
          </a:p>
        </p:txBody>
      </p:sp>
      <p:sp>
        <p:nvSpPr>
          <p:cNvPr id="128" name="Shape 128"/>
          <p:cNvSpPr/>
          <p:nvPr/>
        </p:nvSpPr>
        <p:spPr>
          <a:xfrm>
            <a:off x="7726536" y="23797"/>
            <a:ext cx="4536504" cy="136447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a:defRPr sz="2600" b="1">
                <a:solidFill>
                  <a:srgbClr val="FFFFFF"/>
                </a:solidFill>
                <a:latin typeface="Helvetica"/>
                <a:ea typeface="Helvetica"/>
                <a:cs typeface="Helvetica"/>
                <a:sym typeface="Helvetica"/>
              </a:defRPr>
            </a:lvl1pPr>
          </a:lstStyle>
          <a:p>
            <a:r>
              <a:rPr lang="tr-TR" sz="2800" dirty="0">
                <a:solidFill>
                  <a:schemeClr val="bg1">
                    <a:lumMod val="95000"/>
                  </a:schemeClr>
                </a:solidFill>
              </a:rPr>
              <a:t>Erasmus+ Öğrenim Hareketliliği Yol Haritası</a:t>
            </a:r>
          </a:p>
          <a:p>
            <a:endParaRPr dirty="0"/>
          </a:p>
        </p:txBody>
      </p:sp>
      <p:pic>
        <p:nvPicPr>
          <p:cNvPr id="12"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32348" y="344730"/>
            <a:ext cx="1544570" cy="441075"/>
          </a:xfrm>
          <a:prstGeom prst="rect">
            <a:avLst/>
          </a:prstGeom>
          <a:noFill/>
          <a:extLst>
            <a:ext uri="{909E8E84-426E-40DD-AFC4-6F175D3DCCD1}">
              <a14:hiddenFill xmlns:a14="http://schemas.microsoft.com/office/drawing/2010/main">
                <a:solidFill>
                  <a:srgbClr val="FFFFFF"/>
                </a:solidFill>
              </a14:hiddenFill>
            </a:ext>
          </a:extLst>
        </p:spPr>
      </p:pic>
      <p:pic>
        <p:nvPicPr>
          <p:cNvPr id="9" name="Resim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9843" y="1594522"/>
            <a:ext cx="4716092" cy="3308303"/>
          </a:xfrm>
          <a:prstGeom prst="rect">
            <a:avLst/>
          </a:prstGeom>
        </p:spPr>
      </p:pic>
      <p:pic>
        <p:nvPicPr>
          <p:cNvPr id="10" name="Resim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3471" y="5418752"/>
            <a:ext cx="4725211" cy="3227830"/>
          </a:xfrm>
          <a:prstGeom prst="rect">
            <a:avLst/>
          </a:prstGeom>
        </p:spPr>
      </p:pic>
    </p:spTree>
    <p:extLst>
      <p:ext uri="{BB962C8B-B14F-4D97-AF65-F5344CB8AC3E}">
        <p14:creationId xmlns:p14="http://schemas.microsoft.com/office/powerpoint/2010/main" val="3442932539"/>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pasted-imag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49" y="0"/>
            <a:ext cx="13030369" cy="1076012"/>
          </a:xfrm>
          <a:prstGeom prst="rect">
            <a:avLst/>
          </a:prstGeom>
          <a:ln w="12700">
            <a:miter lim="400000"/>
          </a:ln>
        </p:spPr>
      </p:pic>
      <p:pic>
        <p:nvPicPr>
          <p:cNvPr id="125" name="pasted-image.pdf"/>
          <p:cNvPicPr>
            <a:picLocks noChangeAspect="1"/>
          </p:cNvPicPr>
          <p:nvPr/>
        </p:nvPicPr>
        <p:blipFill>
          <a:blip r:embed="rId3">
            <a:extLst/>
          </a:blip>
          <a:srcRect t="9906"/>
          <a:stretch>
            <a:fillRect/>
          </a:stretch>
        </p:blipFill>
        <p:spPr>
          <a:xfrm>
            <a:off x="0" y="2284511"/>
            <a:ext cx="13004800" cy="5851203"/>
          </a:xfrm>
          <a:prstGeom prst="rect">
            <a:avLst/>
          </a:prstGeom>
          <a:ln w="12700">
            <a:miter lim="400000"/>
          </a:ln>
        </p:spPr>
      </p:pic>
      <p:sp>
        <p:nvSpPr>
          <p:cNvPr id="128" name="Shape 128"/>
          <p:cNvSpPr/>
          <p:nvPr/>
        </p:nvSpPr>
        <p:spPr>
          <a:xfrm>
            <a:off x="7726536" y="23797"/>
            <a:ext cx="4536504" cy="136447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a:defRPr sz="2600" b="1">
                <a:solidFill>
                  <a:srgbClr val="FFFFFF"/>
                </a:solidFill>
                <a:latin typeface="Helvetica"/>
                <a:ea typeface="Helvetica"/>
                <a:cs typeface="Helvetica"/>
                <a:sym typeface="Helvetica"/>
              </a:defRPr>
            </a:lvl1pPr>
          </a:lstStyle>
          <a:p>
            <a:r>
              <a:rPr lang="tr-TR" sz="2800" dirty="0">
                <a:solidFill>
                  <a:schemeClr val="bg1">
                    <a:lumMod val="95000"/>
                  </a:schemeClr>
                </a:solidFill>
              </a:rPr>
              <a:t>Erasmus+ Öğrenim Hareketliliği Yol Haritası</a:t>
            </a:r>
          </a:p>
          <a:p>
            <a:endParaRPr dirty="0"/>
          </a:p>
        </p:txBody>
      </p:sp>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32348" y="344730"/>
            <a:ext cx="1544570" cy="441075"/>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597744" y="3220616"/>
            <a:ext cx="11233248" cy="2862322"/>
          </a:xfrm>
          <a:prstGeom prst="rect">
            <a:avLst/>
          </a:prstGeom>
        </p:spPr>
        <p:txBody>
          <a:bodyPr wrap="square">
            <a:spAutoFit/>
          </a:bodyPr>
          <a:lstStyle/>
          <a:p>
            <a:r>
              <a:rPr lang="tr-TR" sz="6000" dirty="0">
                <a:solidFill>
                  <a:srgbClr val="0070C0"/>
                </a:solidFill>
              </a:rPr>
              <a:t>Gideceğiniz Üniversiteye başvurunuzu yaptıktan sonra </a:t>
            </a:r>
            <a:r>
              <a:rPr lang="tr-TR" sz="6000" dirty="0" smtClean="0">
                <a:solidFill>
                  <a:srgbClr val="0070C0"/>
                </a:solidFill>
              </a:rPr>
              <a:t>neler </a:t>
            </a:r>
            <a:r>
              <a:rPr lang="tr-TR" sz="6000" dirty="0">
                <a:solidFill>
                  <a:srgbClr val="0070C0"/>
                </a:solidFill>
              </a:rPr>
              <a:t>yapmalısınız?</a:t>
            </a:r>
          </a:p>
        </p:txBody>
      </p:sp>
    </p:spTree>
    <p:extLst>
      <p:ext uri="{BB962C8B-B14F-4D97-AF65-F5344CB8AC3E}">
        <p14:creationId xmlns:p14="http://schemas.microsoft.com/office/powerpoint/2010/main" val="2962761145"/>
      </p:ext>
    </p:extLst>
  </p:cSld>
  <p:clrMapOvr>
    <a:masterClrMapping/>
  </p:clrMapOvr>
  <p:transition spd="slow"/>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110</TotalTime>
  <Words>2786</Words>
  <Application>Microsoft Office PowerPoint</Application>
  <PresentationFormat>Özel</PresentationFormat>
  <Paragraphs>225</Paragraphs>
  <Slides>37</Slides>
  <Notes>0</Notes>
  <HiddenSlides>0</HiddenSlides>
  <MMClips>0</MMClips>
  <ScaleCrop>false</ScaleCrop>
  <HeadingPairs>
    <vt:vector size="6" baseType="variant">
      <vt:variant>
        <vt:lpstr>Kullanılan Yazı Tipleri</vt:lpstr>
      </vt:variant>
      <vt:variant>
        <vt:i4>13</vt:i4>
      </vt:variant>
      <vt:variant>
        <vt:lpstr>Tema</vt:lpstr>
      </vt:variant>
      <vt:variant>
        <vt:i4>1</vt:i4>
      </vt:variant>
      <vt:variant>
        <vt:lpstr>Slayt Başlıkları</vt:lpstr>
      </vt:variant>
      <vt:variant>
        <vt:i4>37</vt:i4>
      </vt:variant>
    </vt:vector>
  </HeadingPairs>
  <TitlesOfParts>
    <vt:vector size="51" baseType="lpstr">
      <vt:lpstr>Aharoni</vt:lpstr>
      <vt:lpstr>Arial</vt:lpstr>
      <vt:lpstr>Bell MT</vt:lpstr>
      <vt:lpstr>Calibri</vt:lpstr>
      <vt:lpstr>Century Gothic</vt:lpstr>
      <vt:lpstr>Helvetica</vt:lpstr>
      <vt:lpstr>Helvetica Light</vt:lpstr>
      <vt:lpstr>Helvetica Neue</vt:lpstr>
      <vt:lpstr>Times New Roman</vt:lpstr>
      <vt:lpstr>Tw Cen MT</vt:lpstr>
      <vt:lpstr>Verdana</vt:lpstr>
      <vt:lpstr>Wingdings</vt:lpstr>
      <vt:lpstr>Wingdings 2</vt:lpstr>
      <vt:lpstr>White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Erasmus Koordinatörlüğü</dc:creator>
  <cp:lastModifiedBy>Erasmus Koordinatörlüğü</cp:lastModifiedBy>
  <cp:revision>52</cp:revision>
  <dcterms:modified xsi:type="dcterms:W3CDTF">2020-10-23T09:46:18Z</dcterms:modified>
</cp:coreProperties>
</file>