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64" r:id="rId2"/>
    <p:sldId id="266" r:id="rId3"/>
    <p:sldId id="272" r:id="rId4"/>
    <p:sldId id="274" r:id="rId5"/>
    <p:sldId id="277" r:id="rId6"/>
    <p:sldId id="271" r:id="rId7"/>
    <p:sldId id="281" r:id="rId8"/>
    <p:sldId id="283" r:id="rId9"/>
    <p:sldId id="273" r:id="rId10"/>
    <p:sldId id="280" r:id="rId11"/>
    <p:sldId id="267" r:id="rId12"/>
    <p:sldId id="270" r:id="rId13"/>
    <p:sldId id="276" r:id="rId14"/>
    <p:sldId id="257" r:id="rId15"/>
    <p:sldId id="291" r:id="rId16"/>
    <p:sldId id="292" r:id="rId17"/>
    <p:sldId id="293" r:id="rId18"/>
    <p:sldId id="294" r:id="rId19"/>
    <p:sldId id="295" r:id="rId20"/>
    <p:sldId id="296" r:id="rId21"/>
    <p:sldId id="285" r:id="rId22"/>
    <p:sldId id="268" r:id="rId23"/>
    <p:sldId id="297" r:id="rId24"/>
    <p:sldId id="269" r:id="rId25"/>
    <p:sldId id="298" r:id="rId26"/>
    <p:sldId id="299" r:id="rId27"/>
    <p:sldId id="278" r:id="rId28"/>
    <p:sldId id="287" r:id="rId29"/>
    <p:sldId id="26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7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3A8"/>
    <a:srgbClr val="2E5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47" autoAdjust="0"/>
  </p:normalViewPr>
  <p:slideViewPr>
    <p:cSldViewPr snapToGrid="0" showGuides="1">
      <p:cViewPr>
        <p:scale>
          <a:sx n="90" d="100"/>
          <a:sy n="90" d="100"/>
        </p:scale>
        <p:origin x="-370" y="-58"/>
      </p:cViewPr>
      <p:guideLst>
        <p:guide orient="horz" pos="2160"/>
        <p:guide pos="37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189E3-6EE7-441B-832A-36C8777831A2}" type="datetimeFigureOut">
              <a:rPr lang="zh-CN" altLang="en-US" smtClean="0"/>
              <a:pPr/>
              <a:t>2021/1/13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ED43F-A840-4309-8CD3-3E123CEAF449}" type="slidenum">
              <a:rPr lang="zh-CN" altLang="en-US" smtClean="0"/>
              <a:pPr/>
              <a:t>‹#›</a:t>
            </a:fld>
            <a:endParaRPr lang="zh-CN" altLang="en-US"/>
          </a:p>
        </p:txBody>
      </p:sp>
    </p:spTree>
    <p:extLst>
      <p:ext uri="{BB962C8B-B14F-4D97-AF65-F5344CB8AC3E}">
        <p14:creationId xmlns:p14="http://schemas.microsoft.com/office/powerpoint/2010/main" val="106237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pPr/>
              <a:t>3</a:t>
            </a:fld>
            <a:endParaRPr lang="zh-CN" altLang="en-US"/>
          </a:p>
        </p:txBody>
      </p:sp>
    </p:spTree>
    <p:extLst>
      <p:ext uri="{BB962C8B-B14F-4D97-AF65-F5344CB8AC3E}">
        <p14:creationId xmlns:p14="http://schemas.microsoft.com/office/powerpoint/2010/main" val="123443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pPr/>
              <a:t>4</a:t>
            </a:fld>
            <a:endParaRPr lang="zh-CN" altLang="en-US"/>
          </a:p>
        </p:txBody>
      </p:sp>
    </p:spTree>
    <p:extLst>
      <p:ext uri="{BB962C8B-B14F-4D97-AF65-F5344CB8AC3E}">
        <p14:creationId xmlns:p14="http://schemas.microsoft.com/office/powerpoint/2010/main" val="3566199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pPr/>
              <a:t>5</a:t>
            </a:fld>
            <a:endParaRPr lang="zh-CN" altLang="en-US"/>
          </a:p>
        </p:txBody>
      </p:sp>
    </p:spTree>
    <p:extLst>
      <p:ext uri="{BB962C8B-B14F-4D97-AF65-F5344CB8AC3E}">
        <p14:creationId xmlns:p14="http://schemas.microsoft.com/office/powerpoint/2010/main" val="207961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pPr/>
              <a:t>9</a:t>
            </a:fld>
            <a:endParaRPr lang="zh-CN" altLang="en-US"/>
          </a:p>
        </p:txBody>
      </p:sp>
    </p:spTree>
    <p:extLst>
      <p:ext uri="{BB962C8B-B14F-4D97-AF65-F5344CB8AC3E}">
        <p14:creationId xmlns:p14="http://schemas.microsoft.com/office/powerpoint/2010/main" val="27527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B50C874-BD57-4262-8BAB-4B78BF46517C}" type="slidenum">
              <a:rPr lang="zh-CN" altLang="en-US" smtClean="0"/>
              <a:pPr/>
              <a:t>12</a:t>
            </a:fld>
            <a:endParaRPr lang="zh-CN" altLang="en-US"/>
          </a:p>
        </p:txBody>
      </p:sp>
    </p:spTree>
    <p:extLst>
      <p:ext uri="{BB962C8B-B14F-4D97-AF65-F5344CB8AC3E}">
        <p14:creationId xmlns:p14="http://schemas.microsoft.com/office/powerpoint/2010/main" val="350690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pPr/>
              <a:t>13</a:t>
            </a:fld>
            <a:endParaRPr lang="zh-CN" altLang="en-US"/>
          </a:p>
        </p:txBody>
      </p:sp>
    </p:spTree>
    <p:extLst>
      <p:ext uri="{BB962C8B-B14F-4D97-AF65-F5344CB8AC3E}">
        <p14:creationId xmlns:p14="http://schemas.microsoft.com/office/powerpoint/2010/main" val="1167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1CDDB6-9008-4A4D-86C6-F2AA4FBCEC3D}" type="slidenum">
              <a:rPr lang="zh-CN" altLang="en-US" smtClean="0"/>
              <a:pPr/>
              <a:t>27</a:t>
            </a:fld>
            <a:endParaRPr lang="zh-CN" altLang="en-US"/>
          </a:p>
        </p:txBody>
      </p:sp>
    </p:spTree>
    <p:extLst>
      <p:ext uri="{BB962C8B-B14F-4D97-AF65-F5344CB8AC3E}">
        <p14:creationId xmlns:p14="http://schemas.microsoft.com/office/powerpoint/2010/main" val="228605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C6980EE-C5A4-4F56-A57F-9D261D98704D}" type="datetime1">
              <a:rPr lang="zh-CN" altLang="en-US" smtClean="0"/>
              <a:t>2021/1/13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EF2D9D5-0508-48E1-A371-88DC9FE7408D}" type="datetime1">
              <a:rPr lang="zh-CN" altLang="en-US" smtClean="0"/>
              <a:t>2021/1/13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748BA75-8D66-4D9B-A771-D5526C9F0646}" type="datetime1">
              <a:rPr lang="zh-CN" altLang="en-US" smtClean="0"/>
              <a:t>2021/1/13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标题幻灯片">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p:randomBar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2247F6E-1C43-4C64-B506-0AD1097F5B8A}" type="datetime1">
              <a:rPr lang="zh-CN" altLang="en-US" smtClean="0"/>
              <a:t>2021/1/13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3105B17-6185-499D-992C-0A10E4BA45EC}" type="datetime1">
              <a:rPr lang="zh-CN" altLang="en-US" smtClean="0"/>
              <a:t>2021/1/13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8333777-6DA9-4447-979D-878156E6022E}" type="datetime1">
              <a:rPr lang="zh-CN" altLang="en-US" smtClean="0"/>
              <a:t>2021/1/13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FC62274-05F3-4D73-BED5-A58ACC46EE26}" type="datetime1">
              <a:rPr lang="zh-CN" altLang="en-US" smtClean="0"/>
              <a:t>2021/1/13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570CC33-B8CA-445F-A464-15CDD180E586}" type="datetime1">
              <a:rPr lang="zh-CN" altLang="en-US" smtClean="0"/>
              <a:t>2021/1/13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15F90D6-3CC8-454D-A5BA-C5728A145361}" type="datetime1">
              <a:rPr lang="zh-CN" altLang="en-US" smtClean="0"/>
              <a:t>2021/1/13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FEF3E56-B7A4-4AEC-A959-5CD1E85F5D33}" type="datetime1">
              <a:rPr lang="zh-CN" altLang="en-US" smtClean="0"/>
              <a:t>2021/1/13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3184072-7D69-414F-BF84-642A3EC6648B}" type="datetime1">
              <a:rPr lang="zh-CN" altLang="en-US" smtClean="0"/>
              <a:t>2021/1/13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6FD8BB-E3C9-46DF-9B94-1AF8F33E9E37}" type="slidenum">
              <a:rPr lang="zh-CN" altLang="en-US" smtClean="0"/>
              <a:pPr/>
              <a:t>‹#›</a:t>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5E427-7BD0-4E9A-9D34-0F7A807B27A2}" type="datetime1">
              <a:rPr lang="zh-CN" altLang="en-US" smtClean="0"/>
              <a:t>2021/1/13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FD8BB-E3C9-46DF-9B94-1AF8F33E9E37}"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transition spd="slow">
    <p:randomBar dir="ver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hyperlink" Target="https://www.erbakan.edu.tr/erasmus/sayfa/10344/giden-ogrenc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rive.google.com/file/d/0B_NlRvhPrbDVaUVXYV9VVG0tOVU/view"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hyperlink" Target="https://www.erbakan.edu.tr/erasmus" TargetMode="External"/><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文框 6"/>
          <p:cNvSpPr/>
          <p:nvPr/>
        </p:nvSpPr>
        <p:spPr>
          <a:xfrm>
            <a:off x="3768011" y="1181869"/>
            <a:ext cx="4650475" cy="4650475"/>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8398"/>
          <a:stretch>
            <a:fillRect/>
          </a:stretch>
        </p:blipFill>
        <p:spPr>
          <a:xfrm rot="5400000">
            <a:off x="1624347" y="-1129249"/>
            <a:ext cx="6791780" cy="8494029"/>
          </a:xfrm>
          <a:prstGeom prst="rect">
            <a:avLst/>
          </a:prstGeom>
        </p:spPr>
      </p:pic>
      <p:sp>
        <p:nvSpPr>
          <p:cNvPr id="9" name="文本框 8"/>
          <p:cNvSpPr txBox="1"/>
          <p:nvPr/>
        </p:nvSpPr>
        <p:spPr>
          <a:xfrm>
            <a:off x="3908933" y="1636941"/>
            <a:ext cx="4357784" cy="3046988"/>
          </a:xfrm>
          <a:prstGeom prst="rect">
            <a:avLst/>
          </a:prstGeom>
          <a:noFill/>
        </p:spPr>
        <p:txBody>
          <a:bodyPr wrap="square" rtlCol="0">
            <a:spAutoFit/>
          </a:bodyPr>
          <a:lstStyle/>
          <a:p>
            <a:pPr algn="ctr"/>
            <a:r>
              <a:rPr lang="tr-TR" altLang="zh-CN" sz="4800" dirty="0" smtClean="0">
                <a:latin typeface="Impact" panose="020B0806030902050204" pitchFamily="34" charset="0"/>
              </a:rPr>
              <a:t>ERASMUS STAJ HAREKETLİLİĞİ BİLGİLENDİRME KILAVUZU</a:t>
            </a:r>
            <a:endParaRPr lang="zh-CN" altLang="en-US" sz="4800" dirty="0">
              <a:latin typeface="Impact" panose="020B080603090205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01041">
            <a:off x="7530864" y="3142331"/>
            <a:ext cx="3123449" cy="2771127"/>
          </a:xfrm>
          <a:prstGeom prst="rect">
            <a:avLst/>
          </a:prstGeom>
        </p:spPr>
      </p:pic>
      <p:sp>
        <p:nvSpPr>
          <p:cNvPr id="11" name="文本框 10"/>
          <p:cNvSpPr txBox="1"/>
          <p:nvPr/>
        </p:nvSpPr>
        <p:spPr>
          <a:xfrm>
            <a:off x="5237916" y="4634387"/>
            <a:ext cx="1716168" cy="460375"/>
          </a:xfrm>
          <a:prstGeom prst="rect">
            <a:avLst/>
          </a:prstGeom>
          <a:noFill/>
        </p:spPr>
        <p:txBody>
          <a:bodyPr wrap="square" rtlCol="0">
            <a:spAutoFit/>
          </a:bodyPr>
          <a:lstStyle/>
          <a:p>
            <a:pPr algn="dist"/>
            <a:endParaRPr lang="zh-CN" altLang="en-US" sz="2400" dirty="0">
              <a:latin typeface="Impact" panose="020B0806030902050204" pitchFamily="34" charset="0"/>
              <a:ea typeface="方正兰亭粗黑简体" panose="02000000000000000000" pitchFamily="2" charset="-122"/>
            </a:endParaRPr>
          </a:p>
        </p:txBody>
      </p:sp>
      <p:sp>
        <p:nvSpPr>
          <p:cNvPr id="2" name="Slayt Numarası Yer Tutucusu 1"/>
          <p:cNvSpPr>
            <a:spLocks noGrp="1"/>
          </p:cNvSpPr>
          <p:nvPr>
            <p:ph type="sldNum" sz="quarter" idx="12"/>
          </p:nvPr>
        </p:nvSpPr>
        <p:spPr/>
        <p:txBody>
          <a:bodyPr/>
          <a:lstStyle/>
          <a:p>
            <a:fld id="{726FD8BB-E3C9-46DF-9B94-1AF8F33E9E37}" type="slidenum">
              <a:rPr lang="zh-CN" altLang="en-US" smtClean="0"/>
              <a:pPr/>
              <a:t>1</a:t>
            </a:fld>
            <a:endParaRPr lang="zh-CN" altLang="en-US"/>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731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338636"/>
            <a:ext cx="12192000" cy="2976331"/>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ÖNCELİKLE BİR STAJ YERİNE ÖN MEKTUP/MOTIVATION LETTER’ NASIL YAZILCAĞINI AŞAĞIDAKİ LİNKTEN DETAYLICA ÖĞRENEBİLİRSİNİZ.</a:t>
            </a:r>
            <a:endParaRPr lang="zh-CN" altLang="en-US" sz="2400" dirty="0"/>
          </a:p>
        </p:txBody>
      </p:sp>
      <p:grpSp>
        <p:nvGrpSpPr>
          <p:cNvPr id="47" name="Group 41"/>
          <p:cNvGrpSpPr/>
          <p:nvPr/>
        </p:nvGrpSpPr>
        <p:grpSpPr>
          <a:xfrm>
            <a:off x="6452720" y="3523284"/>
            <a:ext cx="5586485" cy="2853182"/>
            <a:chOff x="2844800" y="1304396"/>
            <a:chExt cx="2803525" cy="1466250"/>
          </a:xfrm>
        </p:grpSpPr>
        <p:grpSp>
          <p:nvGrpSpPr>
            <p:cNvPr id="48" name="Group 44"/>
            <p:cNvGrpSpPr/>
            <p:nvPr/>
          </p:nvGrpSpPr>
          <p:grpSpPr>
            <a:xfrm>
              <a:off x="3209925" y="1304396"/>
              <a:ext cx="2073275" cy="1397000"/>
              <a:chOff x="4843457" y="992546"/>
              <a:chExt cx="2073275" cy="1397000"/>
            </a:xfrm>
          </p:grpSpPr>
          <p:sp>
            <p:nvSpPr>
              <p:cNvPr id="53" name="Freeform 12"/>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tx1"/>
              </a:solidFill>
              <a:ln w="9525">
                <a:noFill/>
                <a:round/>
              </a:ln>
            </p:spPr>
            <p:txBody>
              <a:bodyPr vert="horz" wrap="square" lIns="121920" tIns="60960" rIns="121920" bIns="60960" numCol="1" anchor="t" anchorCtr="0" compatLnSpc="1"/>
              <a:lstStyle/>
              <a:p>
                <a:endParaRPr lang="en-US" sz="2400" dirty="0">
                  <a:solidFill>
                    <a:schemeClr val="tx1">
                      <a:lumMod val="50000"/>
                      <a:lumOff val="50000"/>
                    </a:schemeClr>
                  </a:solidFill>
                </a:endParaRPr>
              </a:p>
            </p:txBody>
          </p:sp>
          <p:sp>
            <p:nvSpPr>
              <p:cNvPr id="54" name="Rectangle 13"/>
              <p:cNvSpPr>
                <a:spLocks noChangeArrowheads="1"/>
              </p:cNvSpPr>
              <p:nvPr/>
            </p:nvSpPr>
            <p:spPr bwMode="auto">
              <a:xfrm>
                <a:off x="4926007" y="1068746"/>
                <a:ext cx="1914525" cy="1181100"/>
              </a:xfrm>
              <a:prstGeom prst="rect">
                <a:avLst/>
              </a:prstGeom>
              <a:blipFill>
                <a:blip r:embed="rId2" cstate="print"/>
                <a:stretch>
                  <a:fillRect/>
                </a:stretch>
              </a:blipFill>
              <a:ln w="9525">
                <a:noFill/>
                <a:miter lim="800000"/>
              </a:ln>
            </p:spPr>
            <p:txBody>
              <a:bodyPr vert="horz" wrap="square" lIns="121920" tIns="60960" rIns="121920" bIns="60960" numCol="1" anchor="t" anchorCtr="0" compatLnSpc="1"/>
              <a:lstStyle/>
              <a:p>
                <a:endParaRPr lang="en-US" sz="2400">
                  <a:solidFill>
                    <a:schemeClr val="tx1">
                      <a:lumMod val="50000"/>
                      <a:lumOff val="50000"/>
                    </a:schemeClr>
                  </a:solidFill>
                </a:endParaRPr>
              </a:p>
            </p:txBody>
          </p:sp>
          <p:sp>
            <p:nvSpPr>
              <p:cNvPr id="55" name="Freeform 21"/>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ln>
            </p:spPr>
            <p:txBody>
              <a:bodyPr vert="horz" wrap="square" lIns="121920" tIns="60960" rIns="121920" bIns="60960" numCol="1" anchor="t" anchorCtr="0" compatLnSpc="1"/>
              <a:lstStyle/>
              <a:p>
                <a:endParaRPr lang="en-US" sz="2400">
                  <a:solidFill>
                    <a:schemeClr val="tx1">
                      <a:lumMod val="50000"/>
                      <a:lumOff val="50000"/>
                    </a:schemeClr>
                  </a:solidFill>
                </a:endParaRPr>
              </a:p>
            </p:txBody>
          </p:sp>
        </p:grpSp>
        <p:grpSp>
          <p:nvGrpSpPr>
            <p:cNvPr id="49" name="Group 43"/>
            <p:cNvGrpSpPr/>
            <p:nvPr/>
          </p:nvGrpSpPr>
          <p:grpSpPr>
            <a:xfrm>
              <a:off x="2844800" y="2648409"/>
              <a:ext cx="2803525" cy="122237"/>
              <a:chOff x="4462463" y="2425701"/>
              <a:chExt cx="2803525" cy="122237"/>
            </a:xfrm>
          </p:grpSpPr>
          <p:sp>
            <p:nvSpPr>
              <p:cNvPr id="50" name="Freeform 15"/>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tx1"/>
              </a:solidFill>
              <a:ln w="9525">
                <a:noFill/>
                <a:round/>
              </a:ln>
            </p:spPr>
            <p:txBody>
              <a:bodyPr vert="horz" wrap="square" lIns="121920" tIns="60960" rIns="121920" bIns="60960" numCol="1" anchor="t" anchorCtr="0" compatLnSpc="1"/>
              <a:lstStyle/>
              <a:p>
                <a:endParaRPr lang="en-US" sz="2400">
                  <a:solidFill>
                    <a:schemeClr val="tx1">
                      <a:lumMod val="50000"/>
                      <a:lumOff val="50000"/>
                    </a:schemeClr>
                  </a:solidFill>
                </a:endParaRPr>
              </a:p>
            </p:txBody>
          </p:sp>
          <p:sp>
            <p:nvSpPr>
              <p:cNvPr id="51" name="Freeform 16"/>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solidFill>
                <a:schemeClr val="tx1">
                  <a:lumMod val="50000"/>
                  <a:lumOff val="50000"/>
                </a:schemeClr>
              </a:solidFill>
              <a:ln w="9525">
                <a:noFill/>
                <a:round/>
              </a:ln>
            </p:spPr>
            <p:txBody>
              <a:bodyPr vert="horz" wrap="square" lIns="121920" tIns="60960" rIns="121920" bIns="60960" numCol="1" anchor="t" anchorCtr="0" compatLnSpc="1"/>
              <a:lstStyle/>
              <a:p>
                <a:endParaRPr lang="en-US" sz="2400">
                  <a:solidFill>
                    <a:schemeClr val="tx1">
                      <a:lumMod val="50000"/>
                      <a:lumOff val="50000"/>
                    </a:schemeClr>
                  </a:solidFill>
                </a:endParaRPr>
              </a:p>
            </p:txBody>
          </p:sp>
          <p:sp>
            <p:nvSpPr>
              <p:cNvPr id="52" name="Freeform 31"/>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schemeClr val="tx1">
                      <a:lumMod val="50000"/>
                      <a:lumOff val="50000"/>
                    </a:schemeClr>
                  </a:solidFill>
                </a:endParaRPr>
              </a:p>
            </p:txBody>
          </p:sp>
        </p:grpSp>
      </p:grpSp>
      <p:grpSp>
        <p:nvGrpSpPr>
          <p:cNvPr id="63" name="组合 62"/>
          <p:cNvGrpSpPr/>
          <p:nvPr/>
        </p:nvGrpSpPr>
        <p:grpSpPr>
          <a:xfrm>
            <a:off x="85948" y="4949875"/>
            <a:ext cx="698500" cy="698500"/>
            <a:chOff x="1989981" y="992843"/>
            <a:chExt cx="523875" cy="523875"/>
          </a:xfrm>
        </p:grpSpPr>
        <p:sp>
          <p:nvSpPr>
            <p:cNvPr id="64" name="椭圆 63"/>
            <p:cNvSpPr/>
            <p:nvPr/>
          </p:nvSpPr>
          <p:spPr>
            <a:xfrm>
              <a:off x="1989981" y="992843"/>
              <a:ext cx="523875" cy="523875"/>
            </a:xfrm>
            <a:prstGeom prst="ellipse">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5" name="组合 64"/>
            <p:cNvGrpSpPr/>
            <p:nvPr/>
          </p:nvGrpSpPr>
          <p:grpSpPr>
            <a:xfrm>
              <a:off x="2117939" y="1182650"/>
              <a:ext cx="285591" cy="201412"/>
              <a:chOff x="1326496" y="4283251"/>
              <a:chExt cx="1129493" cy="796573"/>
            </a:xfrm>
          </p:grpSpPr>
          <p:cxnSp>
            <p:nvCxnSpPr>
              <p:cNvPr id="66" name="直接连接符 65"/>
              <p:cNvCxnSpPr/>
              <p:nvPr/>
            </p:nvCxnSpPr>
            <p:spPr>
              <a:xfrm>
                <a:off x="1537989" y="4295029"/>
                <a:ext cx="698725" cy="0"/>
              </a:xfrm>
              <a:prstGeom prst="line">
                <a:avLst/>
              </a:prstGeom>
              <a:ln w="158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236914" y="4298775"/>
                <a:ext cx="219075" cy="219075"/>
              </a:xfrm>
              <a:prstGeom prst="line">
                <a:avLst/>
              </a:prstGeom>
              <a:ln w="158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1899269" y="4524375"/>
                <a:ext cx="555448" cy="555449"/>
              </a:xfrm>
              <a:prstGeom prst="line">
                <a:avLst/>
              </a:prstGeom>
              <a:ln w="158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flipV="1">
                <a:off x="1328513" y="4514850"/>
                <a:ext cx="545924" cy="545925"/>
              </a:xfrm>
              <a:prstGeom prst="line">
                <a:avLst/>
              </a:prstGeom>
              <a:ln w="158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1326496" y="4308299"/>
                <a:ext cx="206551" cy="206551"/>
              </a:xfrm>
              <a:prstGeom prst="line">
                <a:avLst/>
              </a:prstGeom>
              <a:ln w="158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356343" y="4527374"/>
                <a:ext cx="10763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flipV="1">
                <a:off x="1572178" y="4536899"/>
                <a:ext cx="314326" cy="523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flipV="1">
                <a:off x="1769466" y="4527374"/>
                <a:ext cx="123826" cy="5334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V="1">
                <a:off x="1889743" y="4527374"/>
                <a:ext cx="124669" cy="53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V="1">
                <a:off x="1889743" y="4527374"/>
                <a:ext cx="333375" cy="533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558860" y="4311585"/>
                <a:ext cx="218255" cy="21825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808780" y="4314826"/>
                <a:ext cx="219414" cy="21941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2001110" y="4304522"/>
                <a:ext cx="227122" cy="22712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1582714" y="4305300"/>
                <a:ext cx="217593" cy="2175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1770014" y="4295775"/>
                <a:ext cx="227538" cy="227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2014412" y="4283251"/>
                <a:ext cx="227538" cy="2275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 name="Dikdörtgen 2"/>
          <p:cNvSpPr/>
          <p:nvPr/>
        </p:nvSpPr>
        <p:spPr>
          <a:xfrm>
            <a:off x="784448" y="5054704"/>
            <a:ext cx="6096000" cy="646331"/>
          </a:xfrm>
          <a:prstGeom prst="rect">
            <a:avLst/>
          </a:prstGeom>
        </p:spPr>
        <p:txBody>
          <a:bodyPr>
            <a:spAutoFit/>
          </a:bodyPr>
          <a:lstStyle/>
          <a:p>
            <a:r>
              <a:rPr lang="tr-TR" dirty="0"/>
              <a:t>https://www.erbakan.edu.tr/storage/files/department/erasmus/motivasyon%20mektubu%20haz%C4%B1rlama.pdf</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3"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726FD8BB-E3C9-46DF-9B94-1AF8F33E9E37}" type="slidenum">
              <a:rPr lang="zh-CN" altLang="en-US" smtClean="0"/>
              <a:pPr/>
              <a:t>10</a:t>
            </a:fld>
            <a:endParaRPr lang="zh-CN" alt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893" y="190222"/>
            <a:ext cx="7736107" cy="692750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9016">
            <a:off x="521061" y="1548367"/>
            <a:ext cx="3966765" cy="3519317"/>
          </a:xfrm>
          <a:prstGeom prst="rect">
            <a:avLst/>
          </a:prstGeom>
        </p:spPr>
      </p:pic>
      <p:sp>
        <p:nvSpPr>
          <p:cNvPr id="3" name="Dikdörtgen 2"/>
          <p:cNvSpPr/>
          <p:nvPr/>
        </p:nvSpPr>
        <p:spPr>
          <a:xfrm>
            <a:off x="1515533" y="2117171"/>
            <a:ext cx="4414161" cy="2308324"/>
          </a:xfrm>
          <a:prstGeom prst="rect">
            <a:avLst/>
          </a:prstGeom>
          <a:ln>
            <a:solidFill>
              <a:srgbClr val="FFFF00"/>
            </a:solidFill>
          </a:ln>
        </p:spPr>
        <p:txBody>
          <a:bodyPr wrap="square">
            <a:spAutoFit/>
          </a:bodyPr>
          <a:lstStyle/>
          <a:p>
            <a:r>
              <a:rPr lang="tr-TR" sz="7200" dirty="0"/>
              <a:t>Staj </a:t>
            </a:r>
            <a:r>
              <a:rPr lang="tr-TR" sz="7200" dirty="0" smtClean="0"/>
              <a:t>Belgeleri</a:t>
            </a:r>
            <a:endParaRPr lang="tr-TR" sz="72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726FD8BB-E3C9-46DF-9B94-1AF8F33E9E37}" type="slidenum">
              <a:rPr lang="zh-CN" altLang="en-US" smtClean="0"/>
              <a:pPr/>
              <a:t>11</a:t>
            </a:fld>
            <a:endParaRPr lang="zh-CN" altLang="en-US"/>
          </a:p>
        </p:txBody>
      </p:sp>
    </p:spTree>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86400" y="0"/>
            <a:ext cx="4004733" cy="2874434"/>
          </a:xfrm>
          <a:prstGeom prst="rect">
            <a:avLst/>
          </a:prstGeom>
          <a:blipFill dpi="0" rotWithShape="1">
            <a:blip r:embed="rId3"/>
            <a:srcRect/>
            <a:stretch>
              <a:fillRect l="-10000" t="-1000" r="-6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 name="矩形 4"/>
          <p:cNvSpPr/>
          <p:nvPr/>
        </p:nvSpPr>
        <p:spPr>
          <a:xfrm>
            <a:off x="9491133" y="2"/>
            <a:ext cx="2700867" cy="2956852"/>
          </a:xfrm>
          <a:prstGeom prst="rect">
            <a:avLst/>
          </a:prstGeom>
          <a:blipFill dpi="0" rotWithShape="1">
            <a:blip r:embed="rId4"/>
            <a:srcRect/>
            <a:stretch>
              <a:fillRect l="-10000" t="-1000" r="-6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 name="矩形 5"/>
          <p:cNvSpPr/>
          <p:nvPr/>
        </p:nvSpPr>
        <p:spPr>
          <a:xfrm>
            <a:off x="9491133" y="2949604"/>
            <a:ext cx="2794000" cy="3395133"/>
          </a:xfrm>
          <a:prstGeom prst="rect">
            <a:avLst/>
          </a:prstGeom>
          <a:blipFill dpi="0" rotWithShape="1">
            <a:blip r:embed="rId5" cstate="print"/>
            <a:srcRect/>
            <a:stretch>
              <a:fillRect l="-10000" r="-36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7" name="矩形 6"/>
          <p:cNvSpPr/>
          <p:nvPr/>
        </p:nvSpPr>
        <p:spPr>
          <a:xfrm>
            <a:off x="-1" y="1984405"/>
            <a:ext cx="5486401" cy="4360332"/>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90000"/>
              </a:lnSpc>
              <a:spcBef>
                <a:spcPts val="1000"/>
              </a:spcBef>
            </a:pPr>
            <a:r>
              <a:rPr lang="tr-TR" dirty="0">
                <a:solidFill>
                  <a:prstClr val="black"/>
                </a:solidFill>
              </a:rPr>
              <a:t>Online Başvuru formunun doldurulması</a:t>
            </a:r>
          </a:p>
          <a:p>
            <a:pPr marL="228600" lvl="0" indent="-228600">
              <a:lnSpc>
                <a:spcPct val="90000"/>
              </a:lnSpc>
              <a:spcBef>
                <a:spcPts val="1000"/>
              </a:spcBef>
              <a:buFont typeface="Arial" panose="020B0604020202020204" pitchFamily="34" charset="0"/>
              <a:buChar char="•"/>
            </a:pPr>
            <a:r>
              <a:rPr lang="tr-TR" dirty="0">
                <a:solidFill>
                  <a:prstClr val="black"/>
                </a:solidFill>
              </a:rPr>
              <a:t>Staj yapılacak kurumdan alınan kabul/davet mektubu</a:t>
            </a:r>
          </a:p>
          <a:p>
            <a:pPr marL="228600" lvl="0" indent="-228600">
              <a:lnSpc>
                <a:spcPct val="90000"/>
              </a:lnSpc>
              <a:spcBef>
                <a:spcPts val="1000"/>
              </a:spcBef>
              <a:buFont typeface="Arial" panose="020B0604020202020204" pitchFamily="34" charset="0"/>
              <a:buChar char="•"/>
            </a:pPr>
            <a:r>
              <a:rPr lang="tr-TR" dirty="0">
                <a:solidFill>
                  <a:prstClr val="black"/>
                </a:solidFill>
              </a:rPr>
              <a:t>Dil yeterlilik belgesi</a:t>
            </a:r>
          </a:p>
          <a:p>
            <a:pPr marL="228600" lvl="0" indent="-228600">
              <a:lnSpc>
                <a:spcPct val="90000"/>
              </a:lnSpc>
              <a:spcBef>
                <a:spcPts val="1000"/>
              </a:spcBef>
              <a:buFont typeface="Arial" panose="020B0604020202020204" pitchFamily="34" charset="0"/>
              <a:buChar char="•"/>
            </a:pPr>
            <a:r>
              <a:rPr lang="tr-TR" dirty="0">
                <a:solidFill>
                  <a:prstClr val="black"/>
                </a:solidFill>
              </a:rPr>
              <a:t>Öğrenci İşlerinden alınacak ıslak imzalı transkript</a:t>
            </a:r>
          </a:p>
          <a:p>
            <a:pPr marL="228600" lvl="0" indent="-228600">
              <a:lnSpc>
                <a:spcPct val="90000"/>
              </a:lnSpc>
              <a:spcBef>
                <a:spcPts val="1000"/>
              </a:spcBef>
              <a:buFont typeface="Arial" panose="020B0604020202020204" pitchFamily="34" charset="0"/>
              <a:buChar char="•"/>
            </a:pPr>
            <a:r>
              <a:rPr lang="tr-TR" dirty="0">
                <a:solidFill>
                  <a:prstClr val="black"/>
                </a:solidFill>
              </a:rPr>
              <a:t>Öğrenci Belgesi</a:t>
            </a:r>
          </a:p>
          <a:p>
            <a:pPr marL="228600" lvl="0" indent="-228600">
              <a:lnSpc>
                <a:spcPct val="90000"/>
              </a:lnSpc>
              <a:spcBef>
                <a:spcPts val="1000"/>
              </a:spcBef>
              <a:buFont typeface="Arial" panose="020B0604020202020204" pitchFamily="34" charset="0"/>
              <a:buChar char="•"/>
            </a:pPr>
            <a:r>
              <a:rPr lang="tr-TR" dirty="0" err="1">
                <a:solidFill>
                  <a:prstClr val="black"/>
                </a:solidFill>
              </a:rPr>
              <a:t>Europass</a:t>
            </a:r>
            <a:r>
              <a:rPr lang="tr-TR" dirty="0">
                <a:solidFill>
                  <a:prstClr val="black"/>
                </a:solidFill>
              </a:rPr>
              <a:t> CV – (https://europass.cedefop.europa.eu/tr/documents/curriculum-vitae sayfasından kendi </a:t>
            </a:r>
            <a:r>
              <a:rPr lang="tr-TR" dirty="0" err="1">
                <a:solidFill>
                  <a:prstClr val="black"/>
                </a:solidFill>
              </a:rPr>
              <a:t>CV’nizi</a:t>
            </a:r>
            <a:r>
              <a:rPr lang="tr-TR" dirty="0">
                <a:solidFill>
                  <a:prstClr val="black"/>
                </a:solidFill>
              </a:rPr>
              <a:t> oluşturabilirsiniz)</a:t>
            </a:r>
          </a:p>
          <a:p>
            <a:pPr marL="228600" lvl="0" indent="-228600">
              <a:lnSpc>
                <a:spcPct val="90000"/>
              </a:lnSpc>
              <a:spcBef>
                <a:spcPts val="1000"/>
              </a:spcBef>
              <a:buFont typeface="Arial" panose="020B0604020202020204" pitchFamily="34" charset="0"/>
              <a:buChar char="•"/>
            </a:pPr>
            <a:r>
              <a:rPr lang="tr-TR" dirty="0">
                <a:solidFill>
                  <a:prstClr val="black"/>
                </a:solidFill>
              </a:rPr>
              <a:t>Diğer tamamlayıcı belgeler (şehit/gazi yakınlığı, engellilik)</a:t>
            </a:r>
          </a:p>
          <a:p>
            <a:pPr marL="228600" lvl="0" indent="-228600">
              <a:lnSpc>
                <a:spcPct val="90000"/>
              </a:lnSpc>
              <a:spcBef>
                <a:spcPts val="1000"/>
              </a:spcBef>
              <a:buFont typeface="Arial" panose="020B0604020202020204" pitchFamily="34" charset="0"/>
              <a:buChar char="•"/>
            </a:pPr>
            <a:endParaRPr lang="tr-TR" dirty="0">
              <a:solidFill>
                <a:prstClr val="black"/>
              </a:solidFill>
            </a:endParaRPr>
          </a:p>
        </p:txBody>
      </p:sp>
      <p:sp>
        <p:nvSpPr>
          <p:cNvPr id="11" name="矩形 10"/>
          <p:cNvSpPr/>
          <p:nvPr/>
        </p:nvSpPr>
        <p:spPr>
          <a:xfrm>
            <a:off x="0" y="1"/>
            <a:ext cx="5486400" cy="1984404"/>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 name="矩形 2"/>
          <p:cNvSpPr/>
          <p:nvPr/>
        </p:nvSpPr>
        <p:spPr>
          <a:xfrm>
            <a:off x="5486400" y="2874434"/>
            <a:ext cx="4180252" cy="3470303"/>
          </a:xfrm>
          <a:prstGeom prst="rect">
            <a:avLst/>
          </a:prstGeom>
          <a:blipFill>
            <a:blip r:embed="rId6"/>
            <a:stretch>
              <a:fillRect l="-6000" t="-10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485" y="968406"/>
            <a:ext cx="580337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ayt Numarası Yer Tutucusu 1"/>
          <p:cNvSpPr>
            <a:spLocks noGrp="1"/>
          </p:cNvSpPr>
          <p:nvPr>
            <p:ph type="sldNum" sz="quarter" idx="12"/>
          </p:nvPr>
        </p:nvSpPr>
        <p:spPr/>
        <p:txBody>
          <a:bodyPr/>
          <a:lstStyle/>
          <a:p>
            <a:fld id="{726FD8BB-E3C9-46DF-9B94-1AF8F33E9E37}" type="slidenum">
              <a:rPr lang="zh-CN" altLang="en-US" smtClean="0"/>
              <a:pPr/>
              <a:t>12</a:t>
            </a:fld>
            <a:endParaRPr lang="zh-CN" altLang="en-US"/>
          </a:p>
        </p:txBody>
      </p:sp>
    </p:spTree>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534" y="1784349"/>
            <a:ext cx="5501746" cy="305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397933" y="1784349"/>
            <a:ext cx="6096000" cy="4337598"/>
          </a:xfrm>
          <a:prstGeom prst="rect">
            <a:avLst/>
          </a:prstGeom>
        </p:spPr>
        <p:txBody>
          <a:bodyPr>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rPr>
              <a:t>BAŞVURLARIN DEĞERLENDİRİLME ÖLÇÜTÜNE VE HİBE MİKTARLARINA</a:t>
            </a:r>
          </a:p>
          <a:p>
            <a:pPr marL="0" marR="0" lvl="0" indent="0" defTabSz="914400" eaLnBrk="1" fontAlgn="auto" latinLnBrk="0" hangingPunct="1">
              <a:lnSpc>
                <a:spcPct val="90000"/>
              </a:lnSpc>
              <a:spcBef>
                <a:spcPts val="100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hlinkClick r:id="rId4"/>
              </a:rPr>
              <a:t>https://www.erbakan.edu.tr/erasmus/sayfa/10344/giden-ogrenci</a:t>
            </a:r>
            <a:endParaRPr kumimoji="0" lang="tr-TR" sz="3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90000"/>
              </a:lnSpc>
              <a:spcBef>
                <a:spcPts val="100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rPr>
              <a:t>WEB SİTEMİZDEN ULAŞABİLİRSİNİZ…</a:t>
            </a:r>
            <a:endParaRPr kumimoji="0" lang="tr-TR" sz="3600" b="0" i="0" u="none" strike="noStrike" kern="0" cap="none" spc="0" normalizeH="0" baseline="0" noProof="0" dirty="0">
              <a:ln>
                <a:noFill/>
              </a:ln>
              <a:solidFill>
                <a:prstClr val="black"/>
              </a:solidFill>
              <a:effectLst/>
              <a:uLnTx/>
              <a:uFillTx/>
            </a:endParaRP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893" y="190222"/>
            <a:ext cx="7736107" cy="692750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9016">
            <a:off x="521061" y="1548367"/>
            <a:ext cx="3966765" cy="3519317"/>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66" y="1927754"/>
            <a:ext cx="7877175" cy="1792287"/>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726FD8BB-E3C9-46DF-9B94-1AF8F33E9E37}" type="slidenum">
              <a:rPr lang="zh-CN" altLang="en-US" smtClean="0"/>
              <a:pPr/>
              <a:t>14</a:t>
            </a:fld>
            <a:endParaRPr lang="zh-CN" altLang="en-US"/>
          </a:p>
        </p:txBody>
      </p:sp>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27667" y="556042"/>
            <a:ext cx="10515600" cy="1325563"/>
          </a:xfrm>
        </p:spPr>
        <p:txBody>
          <a:bodyPr/>
          <a:lstStyle/>
          <a:p>
            <a:r>
              <a:rPr lang="tr-TR" dirty="0" smtClean="0"/>
              <a:t>ÖRNEK DAVET MEKTUBU</a:t>
            </a:r>
            <a:endParaRPr lang="tr-TR"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0340" y="327025"/>
            <a:ext cx="4599769" cy="6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973667" y="1881605"/>
            <a:ext cx="6096000" cy="2806922"/>
          </a:xfrm>
          <a:prstGeom prst="rect">
            <a:avLst/>
          </a:prstGeom>
        </p:spPr>
        <p:txBody>
          <a:bodyPr>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0" cap="none" spc="0" normalizeH="0" baseline="0" noProof="0" dirty="0" smtClean="0">
                <a:ln>
                  <a:noFill/>
                </a:ln>
                <a:solidFill>
                  <a:srgbClr val="202124"/>
                </a:solidFill>
                <a:effectLst/>
                <a:uLnTx/>
                <a:uFillTx/>
                <a:latin typeface="arial"/>
              </a:rPr>
              <a:t>İlgilenen kurum ile </a:t>
            </a:r>
            <a:r>
              <a:rPr kumimoji="0" lang="tr-TR" sz="2800" b="1" i="0" u="none" strike="noStrike" kern="0" cap="none" spc="0" normalizeH="0" baseline="0" noProof="0" dirty="0" smtClean="0">
                <a:ln>
                  <a:noFill/>
                </a:ln>
                <a:solidFill>
                  <a:srgbClr val="202124"/>
                </a:solidFill>
                <a:effectLst/>
                <a:uLnTx/>
                <a:uFillTx/>
                <a:latin typeface="arial"/>
              </a:rPr>
              <a:t>staj</a:t>
            </a:r>
            <a:r>
              <a:rPr kumimoji="0" lang="tr-TR" sz="2800" b="0" i="0" u="none" strike="noStrike" kern="0" cap="none" spc="0" normalizeH="0" baseline="0" noProof="0" dirty="0" smtClean="0">
                <a:ln>
                  <a:noFill/>
                </a:ln>
                <a:solidFill>
                  <a:srgbClr val="202124"/>
                </a:solidFill>
                <a:effectLst/>
                <a:uLnTx/>
                <a:uFillTx/>
                <a:latin typeface="arial"/>
              </a:rPr>
              <a:t> programının detayları üzerine anlaştıktan sonra ev sahibi kurumdan '</a:t>
            </a:r>
            <a:r>
              <a:rPr kumimoji="0" lang="tr-TR" sz="2800" b="0" i="0" u="none" strike="noStrike" kern="0" cap="none" spc="0" normalizeH="0" baseline="0" noProof="0" dirty="0" err="1" smtClean="0">
                <a:ln>
                  <a:noFill/>
                </a:ln>
                <a:solidFill>
                  <a:srgbClr val="202124"/>
                </a:solidFill>
                <a:effectLst/>
                <a:uLnTx/>
                <a:uFillTx/>
                <a:latin typeface="arial"/>
              </a:rPr>
              <a:t>letter</a:t>
            </a:r>
            <a:r>
              <a:rPr kumimoji="0" lang="tr-TR" sz="2800" b="0" i="0" u="none" strike="noStrike" kern="0" cap="none" spc="0" normalizeH="0" baseline="0" noProof="0" dirty="0" smtClean="0">
                <a:ln>
                  <a:noFill/>
                </a:ln>
                <a:solidFill>
                  <a:srgbClr val="202124"/>
                </a:solidFill>
                <a:effectLst/>
                <a:uLnTx/>
                <a:uFillTx/>
                <a:latin typeface="arial"/>
              </a:rPr>
              <a:t> of </a:t>
            </a:r>
            <a:r>
              <a:rPr kumimoji="0" lang="tr-TR" sz="2800" b="0" i="0" u="none" strike="noStrike" kern="0" cap="none" spc="0" normalizeH="0" baseline="0" noProof="0" dirty="0" err="1" smtClean="0">
                <a:ln>
                  <a:noFill/>
                </a:ln>
                <a:solidFill>
                  <a:srgbClr val="202124"/>
                </a:solidFill>
                <a:effectLst/>
                <a:uLnTx/>
                <a:uFillTx/>
                <a:latin typeface="arial"/>
              </a:rPr>
              <a:t>intent</a:t>
            </a:r>
            <a:r>
              <a:rPr kumimoji="0" lang="tr-TR" sz="2800" b="0" i="0" u="none" strike="noStrike" kern="0" cap="none" spc="0" normalizeH="0" baseline="0" noProof="0" dirty="0" smtClean="0">
                <a:ln>
                  <a:noFill/>
                </a:ln>
                <a:solidFill>
                  <a:srgbClr val="202124"/>
                </a:solidFill>
                <a:effectLst/>
                <a:uLnTx/>
                <a:uFillTx/>
                <a:latin typeface="arial"/>
              </a:rPr>
              <a:t>' istenir. Bu ortak kurumun öğrencilere </a:t>
            </a:r>
            <a:r>
              <a:rPr kumimoji="0" lang="tr-TR" sz="2800" b="1" i="0" u="none" strike="noStrike" kern="0" cap="none" spc="0" normalizeH="0" baseline="0" noProof="0" dirty="0" smtClean="0">
                <a:ln>
                  <a:noFill/>
                </a:ln>
                <a:solidFill>
                  <a:srgbClr val="202124"/>
                </a:solidFill>
                <a:effectLst/>
                <a:uLnTx/>
                <a:uFillTx/>
                <a:latin typeface="arial"/>
              </a:rPr>
              <a:t>staj</a:t>
            </a:r>
            <a:r>
              <a:rPr kumimoji="0" lang="tr-TR" sz="2800" b="0" i="0" u="none" strike="noStrike" kern="0" cap="none" spc="0" normalizeH="0" baseline="0" noProof="0" dirty="0" smtClean="0">
                <a:ln>
                  <a:noFill/>
                </a:ln>
                <a:solidFill>
                  <a:srgbClr val="202124"/>
                </a:solidFill>
                <a:effectLst/>
                <a:uLnTx/>
                <a:uFillTx/>
                <a:latin typeface="arial"/>
              </a:rPr>
              <a:t> yeri bulma </a:t>
            </a:r>
            <a:r>
              <a:rPr kumimoji="0" lang="tr-TR" sz="2800" b="0" i="0" u="none" strike="noStrike" kern="0" cap="none" spc="0" normalizeH="0" baseline="0" noProof="0" dirty="0" err="1" smtClean="0">
                <a:ln>
                  <a:noFill/>
                </a:ln>
                <a:solidFill>
                  <a:srgbClr val="202124"/>
                </a:solidFill>
                <a:effectLst/>
                <a:uLnTx/>
                <a:uFillTx/>
                <a:latin typeface="arial"/>
              </a:rPr>
              <a:t>vs</a:t>
            </a:r>
            <a:r>
              <a:rPr kumimoji="0" lang="tr-TR" sz="2800" b="0" i="0" u="none" strike="noStrike" kern="0" cap="none" spc="0" normalizeH="0" baseline="0" noProof="0" dirty="0" smtClean="0">
                <a:ln>
                  <a:noFill/>
                </a:ln>
                <a:solidFill>
                  <a:srgbClr val="202124"/>
                </a:solidFill>
                <a:effectLst/>
                <a:uLnTx/>
                <a:uFillTx/>
                <a:latin typeface="arial"/>
              </a:rPr>
              <a:t> gibi konularda sorumluluk aldığını gösteren bir mektuptur.</a:t>
            </a:r>
            <a:endParaRPr kumimoji="0" lang="tr-TR" sz="2800" b="0" i="0" u="none" strike="noStrike" kern="0" cap="none" spc="0" normalizeH="0" baseline="0" noProof="0" dirty="0">
              <a:ln>
                <a:noFill/>
              </a:ln>
              <a:solidFill>
                <a:prstClr val="black"/>
              </a:solidFill>
              <a:effectLst/>
              <a:uLnTx/>
              <a:uFillTx/>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ayt Numarası Yer Tutucusu 4"/>
          <p:cNvSpPr>
            <a:spLocks noGrp="1"/>
          </p:cNvSpPr>
          <p:nvPr>
            <p:ph type="sldNum" sz="quarter" idx="12"/>
          </p:nvPr>
        </p:nvSpPr>
        <p:spPr/>
        <p:txBody>
          <a:bodyPr/>
          <a:lstStyle/>
          <a:p>
            <a:fld id="{726FD8BB-E3C9-46DF-9B94-1AF8F33E9E37}" type="slidenum">
              <a:rPr lang="zh-CN" altLang="en-US" smtClean="0"/>
              <a:pPr/>
              <a:t>15</a:t>
            </a:fld>
            <a:endParaRPr lang="zh-CN" altLang="en-US"/>
          </a:p>
        </p:txBody>
      </p:sp>
    </p:spTree>
    <p:extLst>
      <p:ext uri="{BB962C8B-B14F-4D97-AF65-F5344CB8AC3E}">
        <p14:creationId xmlns:p14="http://schemas.microsoft.com/office/powerpoint/2010/main" val="4035230089"/>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dirty="0" smtClean="0"/>
              <a:t>AKADEMİK TANINMA BELGESİ VE YÖNETİM KURUL KARARI DİLEKÇESİ</a:t>
            </a:r>
            <a:endParaRPr lang="tr-TR" sz="2800" dirty="0"/>
          </a:p>
        </p:txBody>
      </p:sp>
      <p:sp>
        <p:nvSpPr>
          <p:cNvPr id="3" name="İçerik Yer Tutucusu 2"/>
          <p:cNvSpPr>
            <a:spLocks noGrp="1"/>
          </p:cNvSpPr>
          <p:nvPr>
            <p:ph idx="1"/>
          </p:nvPr>
        </p:nvSpPr>
        <p:spPr>
          <a:xfrm>
            <a:off x="626533" y="1270000"/>
            <a:ext cx="10871199" cy="4906963"/>
          </a:xfrm>
        </p:spPr>
        <p:txBody>
          <a:bodyPr/>
          <a:lstStyle/>
          <a:p>
            <a:r>
              <a:rPr lang="tr-TR" dirty="0"/>
              <a:t>Tam akademik tanınma, yurtdışındaki çalışma süresinin (sınavlar veya diğer değerlendirme biçimleri de dahil olmak üzere), ev sahibi enstitüdeki  (sınavlar veya diğer değerlendirme biçimleri de dahil olmak üzere) benzer eğitim süresinin yerini alması anlamına gelir. </a:t>
            </a:r>
            <a:r>
              <a:rPr lang="tr-TR" dirty="0">
                <a:solidFill>
                  <a:srgbClr val="FF0000"/>
                </a:solidFill>
              </a:rPr>
              <a:t>Akademik tanınma  evrakları  eğer staj zorunluysa sistemde  direk saydırılır; eğer staj gönüllüyse diploma ekinde verilir. Yönetim kurul kararı dilekçesi ile tamamlanır.</a:t>
            </a:r>
          </a:p>
          <a:p>
            <a:endParaRPr lang="tr-T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733" y="4138851"/>
            <a:ext cx="8838142" cy="21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726FD8BB-E3C9-46DF-9B94-1AF8F33E9E37}" type="slidenum">
              <a:rPr lang="zh-CN" altLang="en-US" smtClean="0"/>
              <a:pPr/>
              <a:t>16</a:t>
            </a:fld>
            <a:endParaRPr lang="zh-CN" altLang="en-US"/>
          </a:p>
        </p:txBody>
      </p:sp>
    </p:spTree>
    <p:extLst>
      <p:ext uri="{BB962C8B-B14F-4D97-AF65-F5344CB8AC3E}">
        <p14:creationId xmlns:p14="http://schemas.microsoft.com/office/powerpoint/2010/main" val="219360126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3150" y="-126207"/>
            <a:ext cx="10515600" cy="1325563"/>
          </a:xfrm>
        </p:spPr>
        <p:txBody>
          <a:bodyPr>
            <a:normAutofit/>
          </a:bodyPr>
          <a:lstStyle/>
          <a:p>
            <a:r>
              <a:rPr lang="en-US" sz="2800" dirty="0"/>
              <a:t>Learning </a:t>
            </a:r>
            <a:r>
              <a:rPr lang="en-US" sz="2800" dirty="0" smtClean="0"/>
              <a:t>Agreement</a:t>
            </a:r>
            <a:r>
              <a:rPr lang="tr-TR" sz="2800" dirty="0" smtClean="0"/>
              <a:t> </a:t>
            </a:r>
            <a:r>
              <a:rPr lang="en-US" sz="2800" dirty="0" smtClean="0"/>
              <a:t>Traineeship</a:t>
            </a:r>
            <a:r>
              <a:rPr lang="tr-TR" sz="2800" dirty="0" smtClean="0"/>
              <a:t> </a:t>
            </a:r>
            <a:r>
              <a:rPr lang="en-US" sz="2800" dirty="0" smtClean="0"/>
              <a:t>( </a:t>
            </a:r>
            <a:r>
              <a:rPr lang="en-US" sz="2800" dirty="0"/>
              <a:t>Before  Mobility </a:t>
            </a:r>
            <a:r>
              <a:rPr lang="en-US" sz="2800" dirty="0" err="1"/>
              <a:t>kısmı</a:t>
            </a:r>
            <a:r>
              <a:rPr lang="en-US" sz="2800" dirty="0"/>
              <a:t> </a:t>
            </a:r>
            <a:r>
              <a:rPr lang="en-US" sz="2800" dirty="0" err="1"/>
              <a:t>hazırlanmalıdır</a:t>
            </a:r>
            <a:r>
              <a:rPr lang="en-US" sz="2800" dirty="0"/>
              <a:t>)</a:t>
            </a:r>
            <a:endParaRPr lang="tr-TR" sz="2800" dirty="0"/>
          </a:p>
        </p:txBody>
      </p:sp>
      <p:sp>
        <p:nvSpPr>
          <p:cNvPr id="3" name="İçerik Yer Tutucusu 2"/>
          <p:cNvSpPr>
            <a:spLocks noGrp="1"/>
          </p:cNvSpPr>
          <p:nvPr>
            <p:ph idx="1"/>
          </p:nvPr>
        </p:nvSpPr>
        <p:spPr>
          <a:xfrm>
            <a:off x="889000" y="1258359"/>
            <a:ext cx="4639733" cy="4351338"/>
          </a:xfrm>
        </p:spPr>
        <p:txBody>
          <a:bodyPr>
            <a:normAutofit fontScale="70000" lnSpcReduction="20000"/>
          </a:bodyPr>
          <a:lstStyle/>
          <a:p>
            <a:r>
              <a:rPr lang="tr-TR" dirty="0"/>
              <a:t>Learning </a:t>
            </a:r>
            <a:r>
              <a:rPr lang="tr-TR" dirty="0" err="1"/>
              <a:t>Agreement</a:t>
            </a:r>
            <a:r>
              <a:rPr lang="tr-TR" dirty="0"/>
              <a:t> </a:t>
            </a:r>
            <a:r>
              <a:rPr lang="tr-TR" dirty="0" err="1"/>
              <a:t>for</a:t>
            </a:r>
            <a:r>
              <a:rPr lang="tr-TR" dirty="0"/>
              <a:t> Training nedir?</a:t>
            </a:r>
          </a:p>
          <a:p>
            <a:r>
              <a:rPr lang="tr-TR" dirty="0"/>
              <a:t>Bu belge öğrenci, gönderen kurum ve kabul eden kurum arasında yapılan öğrencinin bilgilerini ve yapacağı stajın ayrıntılarını içeren staj anlaşmasıdır. Öğrenci bu belgesini bölümündeki </a:t>
            </a:r>
            <a:r>
              <a:rPr lang="tr-TR" dirty="0" err="1"/>
              <a:t>Erasmus</a:t>
            </a:r>
            <a:r>
              <a:rPr lang="tr-TR" dirty="0"/>
              <a:t> Bölüm Koordinatörlerinin yardımıyla doldurarak öncelikle kendi imzasını ve üniversitesindeki ilgili bölüm koordinatörü ile kurum koordinatörüne imzalattıktan sonra staj yapacağı kuruma da imzalatarak staj anlaşması sürecini tamamlamalıdır. Belgenin öğrenci hareketliliğe başlamadan önce “</a:t>
            </a:r>
            <a:r>
              <a:rPr lang="tr-TR" dirty="0" err="1"/>
              <a:t>Before</a:t>
            </a:r>
            <a:r>
              <a:rPr lang="tr-TR" dirty="0"/>
              <a:t> </a:t>
            </a:r>
            <a:r>
              <a:rPr lang="tr-TR" dirty="0" err="1"/>
              <a:t>the</a:t>
            </a:r>
            <a:r>
              <a:rPr lang="tr-TR" dirty="0"/>
              <a:t> </a:t>
            </a:r>
            <a:r>
              <a:rPr lang="tr-TR" dirty="0" err="1"/>
              <a:t>Mobility</a:t>
            </a:r>
            <a:r>
              <a:rPr lang="tr-TR" dirty="0"/>
              <a:t>” kısmı doldurulur. </a:t>
            </a:r>
          </a:p>
          <a:p>
            <a:endParaRPr lang="tr-TR"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487" y="922338"/>
            <a:ext cx="6767513"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726FD8BB-E3C9-46DF-9B94-1AF8F33E9E37}" type="slidenum">
              <a:rPr lang="zh-CN" altLang="en-US" smtClean="0"/>
              <a:pPr/>
              <a:t>17</a:t>
            </a:fld>
            <a:endParaRPr lang="zh-CN" altLang="en-US"/>
          </a:p>
        </p:txBody>
      </p:sp>
    </p:spTree>
    <p:extLst>
      <p:ext uri="{BB962C8B-B14F-4D97-AF65-F5344CB8AC3E}">
        <p14:creationId xmlns:p14="http://schemas.microsoft.com/office/powerpoint/2010/main" val="1339176385"/>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956734" y="809625"/>
            <a:ext cx="10515600" cy="4351338"/>
          </a:xfrm>
        </p:spPr>
        <p:txBody>
          <a:bodyPr/>
          <a:lstStyle/>
          <a:p>
            <a:pPr lvl="0"/>
            <a:r>
              <a:rPr lang="tr-TR" dirty="0">
                <a:solidFill>
                  <a:prstClr val="black"/>
                </a:solidFill>
                <a:hlinkClick r:id="rId2"/>
              </a:rPr>
              <a:t>https://drive.google.com/file/d/0B_NlRvhPrbDVaUVXYV9VVG0tOVU/view</a:t>
            </a:r>
            <a:endParaRPr lang="tr-TR" dirty="0">
              <a:solidFill>
                <a:prstClr val="black"/>
              </a:solidFill>
            </a:endParaRPr>
          </a:p>
          <a:p>
            <a:pPr lvl="0"/>
            <a:r>
              <a:rPr lang="tr-TR" b="1" dirty="0">
                <a:solidFill>
                  <a:prstClr val="black"/>
                </a:solidFill>
              </a:rPr>
              <a:t>LEARNING AGREEMENT FOR TRAINEESHIP DOLDURMA KILAVUZUNA</a:t>
            </a:r>
            <a:r>
              <a:rPr lang="en-US" b="1" dirty="0">
                <a:solidFill>
                  <a:prstClr val="black"/>
                </a:solidFill>
              </a:rPr>
              <a:t> </a:t>
            </a:r>
            <a:r>
              <a:rPr lang="tr-TR" b="1" dirty="0">
                <a:solidFill>
                  <a:prstClr val="black"/>
                </a:solidFill>
              </a:rPr>
              <a:t>BU LİNKTEN ULAŞABİLİRSİNİZ. </a:t>
            </a:r>
          </a:p>
          <a:p>
            <a:endParaRPr lang="tr-TR" dirty="0"/>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18</a:t>
            </a:fld>
            <a:endParaRPr lang="zh-CN" alt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800" y="2552172"/>
            <a:ext cx="3962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048569"/>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19</a:t>
            </a:fld>
            <a:endParaRPr lang="zh-CN" alt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73150"/>
            <a:ext cx="4479395" cy="478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31" y="5944659"/>
            <a:ext cx="4206875"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159" y="894375"/>
            <a:ext cx="4738158" cy="486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159" y="5868459"/>
            <a:ext cx="518795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132701"/>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6482246" y="2075662"/>
            <a:ext cx="4592153" cy="648105"/>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1600" dirty="0" smtClean="0">
                <a:solidFill>
                  <a:schemeClr val="bg1"/>
                </a:solidFill>
              </a:rPr>
              <a:t>S</a:t>
            </a:r>
            <a:r>
              <a:rPr lang="tr-TR" altLang="zh-CN" sz="1600" dirty="0" smtClean="0">
                <a:solidFill>
                  <a:schemeClr val="bg1"/>
                </a:solidFill>
              </a:rPr>
              <a:t>taj  Hakkında </a:t>
            </a:r>
            <a:r>
              <a:rPr lang="tr-TR" altLang="zh-CN" sz="1600" dirty="0">
                <a:solidFill>
                  <a:schemeClr val="bg1"/>
                </a:solidFill>
              </a:rPr>
              <a:t>G</a:t>
            </a:r>
            <a:r>
              <a:rPr lang="tr-TR" altLang="zh-CN" sz="1600" dirty="0" smtClean="0">
                <a:solidFill>
                  <a:schemeClr val="bg1"/>
                </a:solidFill>
              </a:rPr>
              <a:t>enel </a:t>
            </a:r>
            <a:r>
              <a:rPr lang="tr-TR" altLang="zh-CN" sz="1600" dirty="0">
                <a:solidFill>
                  <a:schemeClr val="bg1"/>
                </a:solidFill>
              </a:rPr>
              <a:t>B</a:t>
            </a:r>
            <a:r>
              <a:rPr lang="tr-TR" altLang="zh-CN" sz="1600" dirty="0" smtClean="0">
                <a:solidFill>
                  <a:schemeClr val="bg1"/>
                </a:solidFill>
              </a:rPr>
              <a:t>ilgilendirme</a:t>
            </a:r>
            <a:endParaRPr lang="zh-CN" altLang="en-US" sz="1600" dirty="0">
              <a:solidFill>
                <a:schemeClr val="bg1"/>
              </a:solidFill>
            </a:endParaRPr>
          </a:p>
        </p:txBody>
      </p:sp>
      <p:sp>
        <p:nvSpPr>
          <p:cNvPr id="9" name="椭圆 8"/>
          <p:cNvSpPr/>
          <p:nvPr/>
        </p:nvSpPr>
        <p:spPr>
          <a:xfrm>
            <a:off x="6479010" y="1994030"/>
            <a:ext cx="812460" cy="8113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1600" dirty="0" smtClean="0">
                <a:solidFill>
                  <a:schemeClr val="tx1"/>
                </a:solidFill>
              </a:rPr>
              <a:t>3-10</a:t>
            </a:r>
            <a:endParaRPr lang="zh-CN" altLang="en-US" sz="1600" dirty="0">
              <a:solidFill>
                <a:schemeClr val="tx1"/>
              </a:solidFill>
            </a:endParaRPr>
          </a:p>
        </p:txBody>
      </p:sp>
      <p:sp>
        <p:nvSpPr>
          <p:cNvPr id="13" name="圆角矩形 12"/>
          <p:cNvSpPr/>
          <p:nvPr/>
        </p:nvSpPr>
        <p:spPr>
          <a:xfrm>
            <a:off x="6482247" y="2997395"/>
            <a:ext cx="4592152" cy="620042"/>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dirty="0" smtClean="0">
                <a:solidFill>
                  <a:schemeClr val="bg1"/>
                </a:solidFill>
              </a:rPr>
              <a:t>Staj Belgeleri</a:t>
            </a:r>
            <a:endParaRPr lang="zh-CN" altLang="en-US" dirty="0">
              <a:solidFill>
                <a:schemeClr val="bg1"/>
              </a:solidFill>
            </a:endParaRPr>
          </a:p>
        </p:txBody>
      </p:sp>
      <p:sp>
        <p:nvSpPr>
          <p:cNvPr id="14" name="椭圆 13"/>
          <p:cNvSpPr/>
          <p:nvPr/>
        </p:nvSpPr>
        <p:spPr>
          <a:xfrm>
            <a:off x="6485055" y="2867100"/>
            <a:ext cx="806415" cy="7783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1250" dirty="0" smtClean="0">
                <a:solidFill>
                  <a:schemeClr val="tx1"/>
                </a:solidFill>
              </a:rPr>
              <a:t>11-27</a:t>
            </a:r>
            <a:endParaRPr lang="zh-CN" altLang="en-US" sz="1250" dirty="0">
              <a:solidFill>
                <a:schemeClr val="tx1"/>
              </a:solidFill>
            </a:endParaRPr>
          </a:p>
        </p:txBody>
      </p:sp>
      <p:sp>
        <p:nvSpPr>
          <p:cNvPr id="18" name="圆角矩形 17"/>
          <p:cNvSpPr/>
          <p:nvPr/>
        </p:nvSpPr>
        <p:spPr>
          <a:xfrm>
            <a:off x="6485055" y="3931412"/>
            <a:ext cx="4589344" cy="608621"/>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1600" dirty="0" smtClean="0">
                <a:solidFill>
                  <a:schemeClr val="bg1"/>
                </a:solidFill>
              </a:rPr>
              <a:t>               Hareketlilik Öncesinde Hazırlanması Gereken Belgeler</a:t>
            </a:r>
            <a:endParaRPr lang="zh-CN" altLang="en-US" sz="1600" dirty="0">
              <a:solidFill>
                <a:schemeClr val="bg1"/>
              </a:solidFill>
            </a:endParaRPr>
          </a:p>
        </p:txBody>
      </p:sp>
      <p:sp>
        <p:nvSpPr>
          <p:cNvPr id="19" name="椭圆 18"/>
          <p:cNvSpPr/>
          <p:nvPr/>
        </p:nvSpPr>
        <p:spPr>
          <a:xfrm>
            <a:off x="6479010" y="3889991"/>
            <a:ext cx="843518" cy="69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1250" dirty="0" smtClean="0">
                <a:solidFill>
                  <a:schemeClr val="tx1"/>
                </a:solidFill>
              </a:rPr>
              <a:t>14-22</a:t>
            </a:r>
            <a:endParaRPr lang="zh-CN" altLang="en-US" sz="1250" dirty="0">
              <a:solidFill>
                <a:schemeClr val="tx1"/>
              </a:solidFill>
            </a:endParaRPr>
          </a:p>
        </p:txBody>
      </p:sp>
      <p:sp>
        <p:nvSpPr>
          <p:cNvPr id="23" name="圆角矩形 22"/>
          <p:cNvSpPr/>
          <p:nvPr/>
        </p:nvSpPr>
        <p:spPr>
          <a:xfrm>
            <a:off x="6485055" y="4853144"/>
            <a:ext cx="4589344" cy="648105"/>
          </a:xfrm>
          <a:prstGeom prst="roundRect">
            <a:avLst/>
          </a:prstGeom>
          <a:solidFill>
            <a:srgbClr val="F3A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zh-CN" dirty="0" smtClean="0">
              <a:solidFill>
                <a:schemeClr val="bg1"/>
              </a:solidFill>
            </a:endParaRPr>
          </a:p>
          <a:p>
            <a:pPr algn="ctr"/>
            <a:r>
              <a:rPr lang="tr-TR" altLang="zh-CN" dirty="0">
                <a:solidFill>
                  <a:schemeClr val="bg1"/>
                </a:solidFill>
              </a:rPr>
              <a:t> </a:t>
            </a:r>
            <a:r>
              <a:rPr lang="tr-TR" altLang="zh-CN" dirty="0" smtClean="0">
                <a:solidFill>
                  <a:schemeClr val="bg1"/>
                </a:solidFill>
              </a:rPr>
              <a:t>      Hareketlilik </a:t>
            </a:r>
            <a:r>
              <a:rPr lang="tr-TR" altLang="zh-CN" dirty="0">
                <a:solidFill>
                  <a:schemeClr val="bg1"/>
                </a:solidFill>
              </a:rPr>
              <a:t>Sırasında Hazırlanması Gereken Belgeler</a:t>
            </a:r>
            <a:endParaRPr lang="zh-CN" altLang="en-US" dirty="0">
              <a:solidFill>
                <a:schemeClr val="bg1"/>
              </a:solidFill>
            </a:endParaRPr>
          </a:p>
          <a:p>
            <a:pPr algn="ctr"/>
            <a:endParaRPr lang="zh-CN" altLang="en-US" dirty="0">
              <a:solidFill>
                <a:schemeClr val="bg1"/>
              </a:solidFill>
            </a:endParaRPr>
          </a:p>
        </p:txBody>
      </p:sp>
      <p:sp>
        <p:nvSpPr>
          <p:cNvPr id="24" name="椭圆 23"/>
          <p:cNvSpPr/>
          <p:nvPr/>
        </p:nvSpPr>
        <p:spPr>
          <a:xfrm>
            <a:off x="6479010" y="4853144"/>
            <a:ext cx="775784" cy="760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1200" dirty="0" smtClean="0">
                <a:solidFill>
                  <a:schemeClr val="tx1"/>
                </a:solidFill>
              </a:rPr>
              <a:t>22-24</a:t>
            </a:r>
            <a:endParaRPr lang="zh-CN" altLang="en-US" sz="1200" dirty="0">
              <a:solidFill>
                <a:schemeClr val="tx1"/>
              </a:solidFill>
            </a:endParaRPr>
          </a:p>
        </p:txBody>
      </p:sp>
      <p:grpSp>
        <p:nvGrpSpPr>
          <p:cNvPr id="22" name="组合 21"/>
          <p:cNvGrpSpPr/>
          <p:nvPr/>
        </p:nvGrpSpPr>
        <p:grpSpPr>
          <a:xfrm>
            <a:off x="-178007" y="987752"/>
            <a:ext cx="6329303" cy="5060877"/>
            <a:chOff x="773222" y="-278124"/>
            <a:chExt cx="8494029" cy="6791780"/>
          </a:xfrm>
        </p:grpSpPr>
        <p:sp>
          <p:nvSpPr>
            <p:cNvPr id="27" name="图文框 26"/>
            <p:cNvSpPr/>
            <p:nvPr/>
          </p:nvSpPr>
          <p:spPr>
            <a:xfrm>
              <a:off x="3768011" y="1181869"/>
              <a:ext cx="4650475" cy="4650475"/>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28398"/>
            <a:stretch>
              <a:fillRect/>
            </a:stretch>
          </p:blipFill>
          <p:spPr>
            <a:xfrm rot="5400000">
              <a:off x="1624347" y="-1129249"/>
              <a:ext cx="6791780" cy="8494029"/>
            </a:xfrm>
            <a:prstGeom prst="rect">
              <a:avLst/>
            </a:prstGeom>
          </p:spPr>
        </p:pic>
      </p:grpSp>
      <p:sp>
        <p:nvSpPr>
          <p:cNvPr id="2" name="Slayt Numarası Yer Tutucusu 1"/>
          <p:cNvSpPr>
            <a:spLocks noGrp="1"/>
          </p:cNvSpPr>
          <p:nvPr>
            <p:ph type="sldNum" sz="quarter" idx="12"/>
          </p:nvPr>
        </p:nvSpPr>
        <p:spPr/>
        <p:txBody>
          <a:bodyPr/>
          <a:lstStyle/>
          <a:p>
            <a:fld id="{726FD8BB-E3C9-46DF-9B94-1AF8F33E9E37}" type="slidenum">
              <a:rPr lang="zh-CN" altLang="en-US" smtClean="0"/>
              <a:pPr/>
              <a:t>2</a:t>
            </a:fld>
            <a:endParaRPr lang="zh-CN" alt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010" y="5725572"/>
            <a:ext cx="45910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348" y="5667628"/>
            <a:ext cx="7747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2939529" y="3549979"/>
            <a:ext cx="1693333" cy="369332"/>
          </a:xfrm>
          <a:prstGeom prst="rect">
            <a:avLst/>
          </a:prstGeom>
          <a:noFill/>
        </p:spPr>
        <p:txBody>
          <a:bodyPr wrap="square" rtlCol="0">
            <a:spAutoFit/>
          </a:bodyPr>
          <a:lstStyle/>
          <a:p>
            <a:r>
              <a:rPr lang="tr-TR" dirty="0" smtClean="0"/>
              <a:t>İÇİNDEKİLER</a:t>
            </a:r>
            <a:endParaRPr lang="tr-TR" dirty="0"/>
          </a:p>
        </p:txBody>
      </p:sp>
      <p:sp>
        <p:nvSpPr>
          <p:cNvPr id="5" name="Metin kutusu 4"/>
          <p:cNvSpPr txBox="1"/>
          <p:nvPr/>
        </p:nvSpPr>
        <p:spPr>
          <a:xfrm>
            <a:off x="6628098" y="5922024"/>
            <a:ext cx="545342" cy="276999"/>
          </a:xfrm>
          <a:prstGeom prst="rect">
            <a:avLst/>
          </a:prstGeom>
          <a:noFill/>
        </p:spPr>
        <p:txBody>
          <a:bodyPr wrap="none" rtlCol="0">
            <a:spAutoFit/>
          </a:bodyPr>
          <a:lstStyle/>
          <a:p>
            <a:r>
              <a:rPr lang="tr-TR" sz="1200" dirty="0" smtClean="0"/>
              <a:t>24-27</a:t>
            </a:r>
            <a:endParaRPr lang="tr-TR" sz="1200" dirty="0"/>
          </a:p>
        </p:txBody>
      </p:sp>
      <p:sp>
        <p:nvSpPr>
          <p:cNvPr id="7" name="Metin kutusu 6"/>
          <p:cNvSpPr txBox="1"/>
          <p:nvPr/>
        </p:nvSpPr>
        <p:spPr>
          <a:xfrm>
            <a:off x="7322528" y="5746329"/>
            <a:ext cx="4158992" cy="923330"/>
          </a:xfrm>
          <a:prstGeom prst="rect">
            <a:avLst/>
          </a:prstGeom>
          <a:noFill/>
        </p:spPr>
        <p:txBody>
          <a:bodyPr wrap="square" rtlCol="0">
            <a:spAutoFit/>
          </a:bodyPr>
          <a:lstStyle/>
          <a:p>
            <a:r>
              <a:rPr lang="tr-TR" dirty="0" smtClean="0">
                <a:solidFill>
                  <a:schemeClr val="bg1"/>
                </a:solidFill>
              </a:rPr>
              <a:t>Hareketlilik Sonrasında </a:t>
            </a:r>
            <a:r>
              <a:rPr lang="tr-TR" altLang="zh-CN" dirty="0">
                <a:solidFill>
                  <a:schemeClr val="bg1"/>
                </a:solidFill>
              </a:rPr>
              <a:t>Sırasında Hazırlanması Gereken Belgeler</a:t>
            </a:r>
            <a:endParaRPr lang="zh-CN" altLang="en-US" dirty="0">
              <a:solidFill>
                <a:schemeClr val="bg1"/>
              </a:solidFill>
            </a:endParaRPr>
          </a:p>
          <a:p>
            <a:endParaRPr lang="tr-TR" dirty="0"/>
          </a:p>
        </p:txBody>
      </p:sp>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10" y="0"/>
            <a:ext cx="10731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20</a:t>
            </a:fld>
            <a:endParaRPr lang="zh-CN" alt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334" y="1080559"/>
            <a:ext cx="4246046" cy="506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633" y="584356"/>
            <a:ext cx="4902200" cy="55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62467" y="6119969"/>
            <a:ext cx="6096000" cy="646331"/>
          </a:xfrm>
          <a:prstGeom prst="rect">
            <a:avLst/>
          </a:prstGeom>
        </p:spPr>
        <p:txBody>
          <a:bodyPr>
            <a:spAutoFit/>
          </a:bodyPr>
          <a:lstStyle/>
          <a:p>
            <a:r>
              <a:rPr lang="tr-TR" dirty="0"/>
              <a:t>BİR BANKADAN EURO HESABI AÇILIR VE HESAP CÜZDANI DİLEKÇESİ KOORDİNATÖRLÜĞE VERİLİR..</a:t>
            </a:r>
          </a:p>
        </p:txBody>
      </p:sp>
      <p:sp>
        <p:nvSpPr>
          <p:cNvPr id="6" name="Dikdörtgen 5"/>
          <p:cNvSpPr/>
          <p:nvPr/>
        </p:nvSpPr>
        <p:spPr>
          <a:xfrm>
            <a:off x="6349998" y="6119969"/>
            <a:ext cx="6096000" cy="646331"/>
          </a:xfrm>
          <a:prstGeom prst="rect">
            <a:avLst/>
          </a:prstGeom>
        </p:spPr>
        <p:txBody>
          <a:bodyPr>
            <a:spAutoFit/>
          </a:bodyPr>
          <a:lstStyle/>
          <a:p>
            <a:r>
              <a:rPr lang="tr-TR" dirty="0"/>
              <a:t>ERASMUS KOORDİNATÖRLÜĞÜ HİBE SÖZLEŞMESİNİ OLUŞTURUR.</a:t>
            </a:r>
          </a:p>
        </p:txBody>
      </p:sp>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308" y="1112836"/>
            <a:ext cx="6699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198" y="536575"/>
            <a:ext cx="883709" cy="88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356794"/>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2017390" y="2691047"/>
            <a:ext cx="1439509" cy="1399207"/>
          </a:xfrm>
          <a:prstGeom prst="ellipse">
            <a:avLst/>
          </a:prstGeom>
          <a:gradFill>
            <a:gsLst>
              <a:gs pos="100000">
                <a:srgbClr val="2E5DAA"/>
              </a:gs>
              <a:gs pos="56000">
                <a:srgbClr val="F3A3A8"/>
              </a:gs>
            </a:gsLst>
            <a:lin ang="3600000" scaled="0"/>
          </a:gradFill>
          <a:ln w="19050">
            <a:noFill/>
          </a:ln>
        </p:spPr>
        <p:txBody>
          <a:bodyPr rtlCol="0" anchor="ctr"/>
          <a:lstStyle/>
          <a:p>
            <a:pPr algn="ctr"/>
            <a:endParaRPr lang="zh-CN" altLang="en-US" sz="1865"/>
          </a:p>
        </p:txBody>
      </p:sp>
      <p:sp>
        <p:nvSpPr>
          <p:cNvPr id="8" name="椭圆 7"/>
          <p:cNvSpPr/>
          <p:nvPr/>
        </p:nvSpPr>
        <p:spPr>
          <a:xfrm>
            <a:off x="5376246" y="2234531"/>
            <a:ext cx="1439509" cy="1399207"/>
          </a:xfrm>
          <a:prstGeom prst="ellipse">
            <a:avLst/>
          </a:prstGeom>
          <a:gradFill>
            <a:gsLst>
              <a:gs pos="100000">
                <a:srgbClr val="2E5DAA"/>
              </a:gs>
              <a:gs pos="56000">
                <a:srgbClr val="F3A3A8"/>
              </a:gs>
            </a:gsLst>
            <a:lin ang="3600000" scaled="0"/>
          </a:gradFill>
          <a:ln w="19050">
            <a:noFill/>
          </a:ln>
        </p:spPr>
        <p:txBody>
          <a:bodyPr rtlCol="0" anchor="ctr"/>
          <a:lstStyle/>
          <a:p>
            <a:pPr algn="ctr"/>
            <a:endParaRPr lang="zh-CN" altLang="en-US" sz="1865"/>
          </a:p>
        </p:txBody>
      </p:sp>
      <p:sp>
        <p:nvSpPr>
          <p:cNvPr id="12" name="椭圆 11"/>
          <p:cNvSpPr/>
          <p:nvPr/>
        </p:nvSpPr>
        <p:spPr>
          <a:xfrm>
            <a:off x="8735100" y="1768130"/>
            <a:ext cx="1439509" cy="1399207"/>
          </a:xfrm>
          <a:prstGeom prst="ellipse">
            <a:avLst/>
          </a:prstGeom>
          <a:gradFill>
            <a:gsLst>
              <a:gs pos="100000">
                <a:srgbClr val="2E5DAA"/>
              </a:gs>
              <a:gs pos="56000">
                <a:srgbClr val="F3A3A8"/>
              </a:gs>
            </a:gsLst>
            <a:lin ang="3600000" scaled="0"/>
          </a:gradFill>
          <a:ln w="19050">
            <a:noFill/>
          </a:ln>
        </p:spPr>
        <p:txBody>
          <a:bodyPr rtlCol="0" anchor="ctr"/>
          <a:lstStyle/>
          <a:p>
            <a:pPr algn="ctr"/>
            <a:endParaRPr lang="zh-CN" altLang="en-US" sz="1865"/>
          </a:p>
        </p:txBody>
      </p:sp>
      <p:sp>
        <p:nvSpPr>
          <p:cNvPr id="15" name="椭圆 14"/>
          <p:cNvSpPr/>
          <p:nvPr/>
        </p:nvSpPr>
        <p:spPr>
          <a:xfrm>
            <a:off x="4462572" y="2217585"/>
            <a:ext cx="250373" cy="243364"/>
          </a:xfrm>
          <a:prstGeom prst="ellipse">
            <a:avLst/>
          </a:prstGeom>
          <a:solidFill>
            <a:srgbClr val="F3A3A8"/>
          </a:solidFill>
          <a:ln>
            <a:noFill/>
          </a:ln>
        </p:spPr>
        <p:txBody>
          <a:bodyPr vert="horz" wrap="square" lIns="121920" tIns="60960" rIns="121920" bIns="60960" numCol="1" anchor="t" anchorCtr="0" compatLnSpc="1"/>
          <a:lstStyle/>
          <a:p>
            <a:endParaRPr lang="zh-CN" altLang="en-US" sz="1865"/>
          </a:p>
        </p:txBody>
      </p:sp>
      <p:sp>
        <p:nvSpPr>
          <p:cNvPr id="16" name="椭圆 15"/>
          <p:cNvSpPr/>
          <p:nvPr/>
        </p:nvSpPr>
        <p:spPr>
          <a:xfrm>
            <a:off x="7284713" y="1124745"/>
            <a:ext cx="849215" cy="825439"/>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1865"/>
          </a:p>
        </p:txBody>
      </p:sp>
      <p:sp>
        <p:nvSpPr>
          <p:cNvPr id="17" name="椭圆 16"/>
          <p:cNvSpPr/>
          <p:nvPr/>
        </p:nvSpPr>
        <p:spPr>
          <a:xfrm>
            <a:off x="7709319" y="2823382"/>
            <a:ext cx="125187" cy="121681"/>
          </a:xfrm>
          <a:prstGeom prst="ellipse">
            <a:avLst/>
          </a:prstGeom>
          <a:solidFill>
            <a:srgbClr val="F3A3A8"/>
          </a:solidFill>
          <a:ln>
            <a:noFill/>
          </a:ln>
        </p:spPr>
        <p:txBody>
          <a:bodyPr vert="horz" wrap="square" lIns="121920" tIns="60960" rIns="121920" bIns="60960" numCol="1" anchor="t" anchorCtr="0" compatLnSpc="1"/>
          <a:lstStyle/>
          <a:p>
            <a:endParaRPr lang="zh-CN" altLang="en-US" sz="1865"/>
          </a:p>
        </p:txBody>
      </p:sp>
      <p:sp>
        <p:nvSpPr>
          <p:cNvPr id="18" name="椭圆 17"/>
          <p:cNvSpPr/>
          <p:nvPr/>
        </p:nvSpPr>
        <p:spPr>
          <a:xfrm>
            <a:off x="3897684" y="3568355"/>
            <a:ext cx="598843" cy="582076"/>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1865"/>
          </a:p>
        </p:txBody>
      </p:sp>
      <p:sp>
        <p:nvSpPr>
          <p:cNvPr id="19" name="椭圆 18"/>
          <p:cNvSpPr/>
          <p:nvPr/>
        </p:nvSpPr>
        <p:spPr>
          <a:xfrm>
            <a:off x="9329668" y="5077825"/>
            <a:ext cx="250373" cy="243364"/>
          </a:xfrm>
          <a:prstGeom prst="ellipse">
            <a:avLst/>
          </a:prstGeom>
          <a:solidFill>
            <a:srgbClr val="F3A3A8"/>
          </a:solidFill>
          <a:ln>
            <a:noFill/>
          </a:ln>
        </p:spPr>
        <p:txBody>
          <a:bodyPr vert="horz" wrap="square" lIns="121920" tIns="60960" rIns="121920" bIns="60960" numCol="1" anchor="t" anchorCtr="0" compatLnSpc="1"/>
          <a:lstStyle/>
          <a:p>
            <a:endParaRPr lang="zh-CN" altLang="en-US" sz="1865"/>
          </a:p>
        </p:txBody>
      </p:sp>
      <p:sp>
        <p:nvSpPr>
          <p:cNvPr id="20" name="椭圆 19"/>
          <p:cNvSpPr/>
          <p:nvPr/>
        </p:nvSpPr>
        <p:spPr>
          <a:xfrm>
            <a:off x="7680316" y="4462964"/>
            <a:ext cx="424608" cy="412720"/>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1865"/>
          </a:p>
        </p:txBody>
      </p:sp>
      <p:grpSp>
        <p:nvGrpSpPr>
          <p:cNvPr id="21" name="组合 20"/>
          <p:cNvGrpSpPr/>
          <p:nvPr/>
        </p:nvGrpSpPr>
        <p:grpSpPr>
          <a:xfrm>
            <a:off x="9080968" y="2164879"/>
            <a:ext cx="747777" cy="605708"/>
            <a:chOff x="9799386" y="4124929"/>
            <a:chExt cx="384251" cy="320213"/>
          </a:xfrm>
          <a:solidFill>
            <a:schemeClr val="tx1"/>
          </a:solidFill>
        </p:grpSpPr>
        <p:sp>
          <p:nvSpPr>
            <p:cNvPr id="22" name="Freeform 957"/>
            <p:cNvSpPr/>
            <p:nvPr/>
          </p:nvSpPr>
          <p:spPr bwMode="auto">
            <a:xfrm>
              <a:off x="9812199" y="4291433"/>
              <a:ext cx="64046" cy="153700"/>
            </a:xfrm>
            <a:custGeom>
              <a:avLst/>
              <a:gdLst>
                <a:gd name="T0" fmla="*/ 28 w 32"/>
                <a:gd name="T1" fmla="*/ 72 h 76"/>
                <a:gd name="T2" fmla="*/ 28 w 32"/>
                <a:gd name="T3" fmla="*/ 68 h 76"/>
                <a:gd name="T4" fmla="*/ 8 w 32"/>
                <a:gd name="T5" fmla="*/ 68 h 76"/>
                <a:gd name="T6" fmla="*/ 8 w 32"/>
                <a:gd name="T7" fmla="*/ 8 h 76"/>
                <a:gd name="T8" fmla="*/ 24 w 32"/>
                <a:gd name="T9" fmla="*/ 8 h 76"/>
                <a:gd name="T10" fmla="*/ 24 w 32"/>
                <a:gd name="T11" fmla="*/ 72 h 76"/>
                <a:gd name="T12" fmla="*/ 28 w 32"/>
                <a:gd name="T13" fmla="*/ 72 h 76"/>
                <a:gd name="T14" fmla="*/ 28 w 32"/>
                <a:gd name="T15" fmla="*/ 68 h 76"/>
                <a:gd name="T16" fmla="*/ 28 w 32"/>
                <a:gd name="T17" fmla="*/ 72 h 76"/>
                <a:gd name="T18" fmla="*/ 32 w 32"/>
                <a:gd name="T19" fmla="*/ 72 h 76"/>
                <a:gd name="T20" fmla="*/ 32 w 32"/>
                <a:gd name="T21" fmla="*/ 4 h 76"/>
                <a:gd name="T22" fmla="*/ 31 w 32"/>
                <a:gd name="T23" fmla="*/ 1 h 76"/>
                <a:gd name="T24" fmla="*/ 28 w 32"/>
                <a:gd name="T25" fmla="*/ 0 h 76"/>
                <a:gd name="T26" fmla="*/ 4 w 32"/>
                <a:gd name="T27" fmla="*/ 0 h 76"/>
                <a:gd name="T28" fmla="*/ 1 w 32"/>
                <a:gd name="T29" fmla="*/ 1 h 76"/>
                <a:gd name="T30" fmla="*/ 0 w 32"/>
                <a:gd name="T31" fmla="*/ 4 h 76"/>
                <a:gd name="T32" fmla="*/ 0 w 32"/>
                <a:gd name="T33" fmla="*/ 72 h 76"/>
                <a:gd name="T34" fmla="*/ 1 w 32"/>
                <a:gd name="T35" fmla="*/ 75 h 76"/>
                <a:gd name="T36" fmla="*/ 4 w 32"/>
                <a:gd name="T37" fmla="*/ 76 h 76"/>
                <a:gd name="T38" fmla="*/ 28 w 32"/>
                <a:gd name="T39" fmla="*/ 76 h 76"/>
                <a:gd name="T40" fmla="*/ 31 w 32"/>
                <a:gd name="T41" fmla="*/ 75 h 76"/>
                <a:gd name="T42" fmla="*/ 32 w 32"/>
                <a:gd name="T43" fmla="*/ 72 h 76"/>
                <a:gd name="T44" fmla="*/ 28 w 32"/>
                <a:gd name="T45"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76">
                  <a:moveTo>
                    <a:pt x="28" y="72"/>
                  </a:moveTo>
                  <a:cubicBezTo>
                    <a:pt x="28" y="68"/>
                    <a:pt x="28" y="68"/>
                    <a:pt x="28" y="68"/>
                  </a:cubicBezTo>
                  <a:cubicBezTo>
                    <a:pt x="8" y="68"/>
                    <a:pt x="8" y="68"/>
                    <a:pt x="8" y="68"/>
                  </a:cubicBezTo>
                  <a:cubicBezTo>
                    <a:pt x="8" y="8"/>
                    <a:pt x="8" y="8"/>
                    <a:pt x="8" y="8"/>
                  </a:cubicBezTo>
                  <a:cubicBezTo>
                    <a:pt x="24" y="8"/>
                    <a:pt x="24" y="8"/>
                    <a:pt x="24" y="8"/>
                  </a:cubicBezTo>
                  <a:cubicBezTo>
                    <a:pt x="24" y="72"/>
                    <a:pt x="24" y="72"/>
                    <a:pt x="24" y="72"/>
                  </a:cubicBezTo>
                  <a:cubicBezTo>
                    <a:pt x="28" y="72"/>
                    <a:pt x="28" y="72"/>
                    <a:pt x="28" y="72"/>
                  </a:cubicBezTo>
                  <a:cubicBezTo>
                    <a:pt x="28" y="68"/>
                    <a:pt x="28" y="68"/>
                    <a:pt x="28" y="68"/>
                  </a:cubicBezTo>
                  <a:cubicBezTo>
                    <a:pt x="28" y="72"/>
                    <a:pt x="28" y="72"/>
                    <a:pt x="28" y="72"/>
                  </a:cubicBezTo>
                  <a:cubicBezTo>
                    <a:pt x="32" y="72"/>
                    <a:pt x="32" y="72"/>
                    <a:pt x="32" y="72"/>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72"/>
                    <a:pt x="0" y="72"/>
                    <a:pt x="0" y="72"/>
                  </a:cubicBezTo>
                  <a:cubicBezTo>
                    <a:pt x="0" y="73"/>
                    <a:pt x="1" y="74"/>
                    <a:pt x="1" y="75"/>
                  </a:cubicBezTo>
                  <a:cubicBezTo>
                    <a:pt x="2" y="75"/>
                    <a:pt x="3" y="76"/>
                    <a:pt x="4" y="76"/>
                  </a:cubicBezTo>
                  <a:cubicBezTo>
                    <a:pt x="28" y="76"/>
                    <a:pt x="28" y="76"/>
                    <a:pt x="28" y="76"/>
                  </a:cubicBezTo>
                  <a:cubicBezTo>
                    <a:pt x="29" y="76"/>
                    <a:pt x="30" y="75"/>
                    <a:pt x="31" y="75"/>
                  </a:cubicBezTo>
                  <a:cubicBezTo>
                    <a:pt x="32" y="74"/>
                    <a:pt x="32" y="73"/>
                    <a:pt x="32" y="72"/>
                  </a:cubicBezTo>
                  <a:lnTo>
                    <a:pt x="2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3" name="Freeform 958"/>
            <p:cNvSpPr/>
            <p:nvPr/>
          </p:nvSpPr>
          <p:spPr bwMode="auto">
            <a:xfrm>
              <a:off x="9914666" y="4188966"/>
              <a:ext cx="51233" cy="256167"/>
            </a:xfrm>
            <a:custGeom>
              <a:avLst/>
              <a:gdLst>
                <a:gd name="T0" fmla="*/ 28 w 32"/>
                <a:gd name="T1" fmla="*/ 124 h 128"/>
                <a:gd name="T2" fmla="*/ 28 w 32"/>
                <a:gd name="T3" fmla="*/ 120 h 128"/>
                <a:gd name="T4" fmla="*/ 8 w 32"/>
                <a:gd name="T5" fmla="*/ 120 h 128"/>
                <a:gd name="T6" fmla="*/ 8 w 32"/>
                <a:gd name="T7" fmla="*/ 8 h 128"/>
                <a:gd name="T8" fmla="*/ 24 w 32"/>
                <a:gd name="T9" fmla="*/ 8 h 128"/>
                <a:gd name="T10" fmla="*/ 24 w 32"/>
                <a:gd name="T11" fmla="*/ 124 h 128"/>
                <a:gd name="T12" fmla="*/ 28 w 32"/>
                <a:gd name="T13" fmla="*/ 124 h 128"/>
                <a:gd name="T14" fmla="*/ 28 w 32"/>
                <a:gd name="T15" fmla="*/ 120 h 128"/>
                <a:gd name="T16" fmla="*/ 28 w 32"/>
                <a:gd name="T17" fmla="*/ 124 h 128"/>
                <a:gd name="T18" fmla="*/ 32 w 32"/>
                <a:gd name="T19" fmla="*/ 124 h 128"/>
                <a:gd name="T20" fmla="*/ 32 w 32"/>
                <a:gd name="T21" fmla="*/ 4 h 128"/>
                <a:gd name="T22" fmla="*/ 31 w 32"/>
                <a:gd name="T23" fmla="*/ 1 h 128"/>
                <a:gd name="T24" fmla="*/ 28 w 32"/>
                <a:gd name="T25" fmla="*/ 0 h 128"/>
                <a:gd name="T26" fmla="*/ 4 w 32"/>
                <a:gd name="T27" fmla="*/ 0 h 128"/>
                <a:gd name="T28" fmla="*/ 1 w 32"/>
                <a:gd name="T29" fmla="*/ 1 h 128"/>
                <a:gd name="T30" fmla="*/ 0 w 32"/>
                <a:gd name="T31" fmla="*/ 4 h 128"/>
                <a:gd name="T32" fmla="*/ 0 w 32"/>
                <a:gd name="T33" fmla="*/ 124 h 128"/>
                <a:gd name="T34" fmla="*/ 1 w 32"/>
                <a:gd name="T35" fmla="*/ 127 h 128"/>
                <a:gd name="T36" fmla="*/ 4 w 32"/>
                <a:gd name="T37" fmla="*/ 128 h 128"/>
                <a:gd name="T38" fmla="*/ 28 w 32"/>
                <a:gd name="T39" fmla="*/ 128 h 128"/>
                <a:gd name="T40" fmla="*/ 31 w 32"/>
                <a:gd name="T41" fmla="*/ 127 h 128"/>
                <a:gd name="T42" fmla="*/ 32 w 32"/>
                <a:gd name="T43" fmla="*/ 124 h 128"/>
                <a:gd name="T44" fmla="*/ 28 w 32"/>
                <a:gd name="T45" fmla="*/ 12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28">
                  <a:moveTo>
                    <a:pt x="28" y="124"/>
                  </a:moveTo>
                  <a:cubicBezTo>
                    <a:pt x="28" y="120"/>
                    <a:pt x="28" y="120"/>
                    <a:pt x="28" y="120"/>
                  </a:cubicBezTo>
                  <a:cubicBezTo>
                    <a:pt x="8" y="120"/>
                    <a:pt x="8" y="120"/>
                    <a:pt x="8" y="120"/>
                  </a:cubicBezTo>
                  <a:cubicBezTo>
                    <a:pt x="8" y="8"/>
                    <a:pt x="8" y="8"/>
                    <a:pt x="8" y="8"/>
                  </a:cubicBezTo>
                  <a:cubicBezTo>
                    <a:pt x="24" y="8"/>
                    <a:pt x="24" y="8"/>
                    <a:pt x="24" y="8"/>
                  </a:cubicBezTo>
                  <a:cubicBezTo>
                    <a:pt x="24" y="124"/>
                    <a:pt x="24" y="124"/>
                    <a:pt x="24" y="124"/>
                  </a:cubicBezTo>
                  <a:cubicBezTo>
                    <a:pt x="28" y="124"/>
                    <a:pt x="28" y="124"/>
                    <a:pt x="28" y="124"/>
                  </a:cubicBezTo>
                  <a:cubicBezTo>
                    <a:pt x="28" y="120"/>
                    <a:pt x="28" y="120"/>
                    <a:pt x="28" y="120"/>
                  </a:cubicBezTo>
                  <a:cubicBezTo>
                    <a:pt x="28" y="124"/>
                    <a:pt x="28" y="124"/>
                    <a:pt x="28" y="124"/>
                  </a:cubicBezTo>
                  <a:cubicBezTo>
                    <a:pt x="32" y="124"/>
                    <a:pt x="32" y="124"/>
                    <a:pt x="32" y="124"/>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24"/>
                    <a:pt x="0" y="124"/>
                    <a:pt x="0" y="124"/>
                  </a:cubicBezTo>
                  <a:cubicBezTo>
                    <a:pt x="0" y="125"/>
                    <a:pt x="1" y="126"/>
                    <a:pt x="1" y="127"/>
                  </a:cubicBezTo>
                  <a:cubicBezTo>
                    <a:pt x="2" y="127"/>
                    <a:pt x="3" y="128"/>
                    <a:pt x="4" y="128"/>
                  </a:cubicBezTo>
                  <a:cubicBezTo>
                    <a:pt x="28" y="128"/>
                    <a:pt x="28" y="128"/>
                    <a:pt x="28" y="128"/>
                  </a:cubicBezTo>
                  <a:cubicBezTo>
                    <a:pt x="29" y="128"/>
                    <a:pt x="30" y="127"/>
                    <a:pt x="31" y="127"/>
                  </a:cubicBezTo>
                  <a:cubicBezTo>
                    <a:pt x="32" y="126"/>
                    <a:pt x="32" y="125"/>
                    <a:pt x="32" y="124"/>
                  </a:cubicBezTo>
                  <a:lnTo>
                    <a:pt x="28"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4" name="Freeform 959"/>
            <p:cNvSpPr/>
            <p:nvPr/>
          </p:nvSpPr>
          <p:spPr bwMode="auto">
            <a:xfrm>
              <a:off x="10004320" y="4240200"/>
              <a:ext cx="64046" cy="204934"/>
            </a:xfrm>
            <a:custGeom>
              <a:avLst/>
              <a:gdLst>
                <a:gd name="T0" fmla="*/ 28 w 32"/>
                <a:gd name="T1" fmla="*/ 100 h 104"/>
                <a:gd name="T2" fmla="*/ 28 w 32"/>
                <a:gd name="T3" fmla="*/ 96 h 104"/>
                <a:gd name="T4" fmla="*/ 8 w 32"/>
                <a:gd name="T5" fmla="*/ 96 h 104"/>
                <a:gd name="T6" fmla="*/ 8 w 32"/>
                <a:gd name="T7" fmla="*/ 8 h 104"/>
                <a:gd name="T8" fmla="*/ 24 w 32"/>
                <a:gd name="T9" fmla="*/ 8 h 104"/>
                <a:gd name="T10" fmla="*/ 24 w 32"/>
                <a:gd name="T11" fmla="*/ 100 h 104"/>
                <a:gd name="T12" fmla="*/ 28 w 32"/>
                <a:gd name="T13" fmla="*/ 100 h 104"/>
                <a:gd name="T14" fmla="*/ 28 w 32"/>
                <a:gd name="T15" fmla="*/ 96 h 104"/>
                <a:gd name="T16" fmla="*/ 28 w 32"/>
                <a:gd name="T17" fmla="*/ 100 h 104"/>
                <a:gd name="T18" fmla="*/ 32 w 32"/>
                <a:gd name="T19" fmla="*/ 100 h 104"/>
                <a:gd name="T20" fmla="*/ 32 w 32"/>
                <a:gd name="T21" fmla="*/ 4 h 104"/>
                <a:gd name="T22" fmla="*/ 31 w 32"/>
                <a:gd name="T23" fmla="*/ 1 h 104"/>
                <a:gd name="T24" fmla="*/ 28 w 32"/>
                <a:gd name="T25" fmla="*/ 0 h 104"/>
                <a:gd name="T26" fmla="*/ 4 w 32"/>
                <a:gd name="T27" fmla="*/ 0 h 104"/>
                <a:gd name="T28" fmla="*/ 1 w 32"/>
                <a:gd name="T29" fmla="*/ 1 h 104"/>
                <a:gd name="T30" fmla="*/ 0 w 32"/>
                <a:gd name="T31" fmla="*/ 4 h 104"/>
                <a:gd name="T32" fmla="*/ 0 w 32"/>
                <a:gd name="T33" fmla="*/ 100 h 104"/>
                <a:gd name="T34" fmla="*/ 1 w 32"/>
                <a:gd name="T35" fmla="*/ 103 h 104"/>
                <a:gd name="T36" fmla="*/ 4 w 32"/>
                <a:gd name="T37" fmla="*/ 104 h 104"/>
                <a:gd name="T38" fmla="*/ 28 w 32"/>
                <a:gd name="T39" fmla="*/ 104 h 104"/>
                <a:gd name="T40" fmla="*/ 31 w 32"/>
                <a:gd name="T41" fmla="*/ 103 h 104"/>
                <a:gd name="T42" fmla="*/ 32 w 32"/>
                <a:gd name="T43" fmla="*/ 100 h 104"/>
                <a:gd name="T44" fmla="*/ 28 w 32"/>
                <a:gd name="T45"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04">
                  <a:moveTo>
                    <a:pt x="28" y="100"/>
                  </a:moveTo>
                  <a:cubicBezTo>
                    <a:pt x="28" y="96"/>
                    <a:pt x="28" y="96"/>
                    <a:pt x="28" y="96"/>
                  </a:cubicBezTo>
                  <a:cubicBezTo>
                    <a:pt x="8" y="96"/>
                    <a:pt x="8" y="96"/>
                    <a:pt x="8" y="96"/>
                  </a:cubicBezTo>
                  <a:cubicBezTo>
                    <a:pt x="8" y="8"/>
                    <a:pt x="8" y="8"/>
                    <a:pt x="8" y="8"/>
                  </a:cubicBezTo>
                  <a:cubicBezTo>
                    <a:pt x="24" y="8"/>
                    <a:pt x="24" y="8"/>
                    <a:pt x="24" y="8"/>
                  </a:cubicBezTo>
                  <a:cubicBezTo>
                    <a:pt x="24" y="100"/>
                    <a:pt x="24" y="100"/>
                    <a:pt x="24" y="100"/>
                  </a:cubicBezTo>
                  <a:cubicBezTo>
                    <a:pt x="28" y="100"/>
                    <a:pt x="28" y="100"/>
                    <a:pt x="28" y="100"/>
                  </a:cubicBezTo>
                  <a:cubicBezTo>
                    <a:pt x="28" y="96"/>
                    <a:pt x="28" y="96"/>
                    <a:pt x="28" y="96"/>
                  </a:cubicBezTo>
                  <a:cubicBezTo>
                    <a:pt x="28" y="100"/>
                    <a:pt x="28" y="100"/>
                    <a:pt x="28" y="100"/>
                  </a:cubicBezTo>
                  <a:cubicBezTo>
                    <a:pt x="32" y="100"/>
                    <a:pt x="32" y="100"/>
                    <a:pt x="32" y="100"/>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00"/>
                    <a:pt x="0" y="100"/>
                    <a:pt x="0" y="100"/>
                  </a:cubicBezTo>
                  <a:cubicBezTo>
                    <a:pt x="0" y="101"/>
                    <a:pt x="1" y="102"/>
                    <a:pt x="1" y="103"/>
                  </a:cubicBezTo>
                  <a:cubicBezTo>
                    <a:pt x="2" y="103"/>
                    <a:pt x="3" y="104"/>
                    <a:pt x="4" y="104"/>
                  </a:cubicBezTo>
                  <a:cubicBezTo>
                    <a:pt x="28" y="104"/>
                    <a:pt x="28" y="104"/>
                    <a:pt x="28" y="104"/>
                  </a:cubicBezTo>
                  <a:cubicBezTo>
                    <a:pt x="29" y="104"/>
                    <a:pt x="30" y="103"/>
                    <a:pt x="31" y="103"/>
                  </a:cubicBezTo>
                  <a:cubicBezTo>
                    <a:pt x="32" y="102"/>
                    <a:pt x="32" y="101"/>
                    <a:pt x="32" y="100"/>
                  </a:cubicBezTo>
                  <a:lnTo>
                    <a:pt x="28"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5" name="Freeform 960"/>
            <p:cNvSpPr/>
            <p:nvPr/>
          </p:nvSpPr>
          <p:spPr bwMode="auto">
            <a:xfrm>
              <a:off x="10093983" y="4124929"/>
              <a:ext cx="64046" cy="320213"/>
            </a:xfrm>
            <a:custGeom>
              <a:avLst/>
              <a:gdLst>
                <a:gd name="T0" fmla="*/ 28 w 32"/>
                <a:gd name="T1" fmla="*/ 156 h 160"/>
                <a:gd name="T2" fmla="*/ 28 w 32"/>
                <a:gd name="T3" fmla="*/ 152 h 160"/>
                <a:gd name="T4" fmla="*/ 8 w 32"/>
                <a:gd name="T5" fmla="*/ 152 h 160"/>
                <a:gd name="T6" fmla="*/ 8 w 32"/>
                <a:gd name="T7" fmla="*/ 8 h 160"/>
                <a:gd name="T8" fmla="*/ 24 w 32"/>
                <a:gd name="T9" fmla="*/ 8 h 160"/>
                <a:gd name="T10" fmla="*/ 24 w 32"/>
                <a:gd name="T11" fmla="*/ 156 h 160"/>
                <a:gd name="T12" fmla="*/ 28 w 32"/>
                <a:gd name="T13" fmla="*/ 156 h 160"/>
                <a:gd name="T14" fmla="*/ 28 w 32"/>
                <a:gd name="T15" fmla="*/ 152 h 160"/>
                <a:gd name="T16" fmla="*/ 28 w 32"/>
                <a:gd name="T17" fmla="*/ 156 h 160"/>
                <a:gd name="T18" fmla="*/ 32 w 32"/>
                <a:gd name="T19" fmla="*/ 156 h 160"/>
                <a:gd name="T20" fmla="*/ 32 w 32"/>
                <a:gd name="T21" fmla="*/ 4 h 160"/>
                <a:gd name="T22" fmla="*/ 31 w 32"/>
                <a:gd name="T23" fmla="*/ 1 h 160"/>
                <a:gd name="T24" fmla="*/ 28 w 32"/>
                <a:gd name="T25" fmla="*/ 0 h 160"/>
                <a:gd name="T26" fmla="*/ 4 w 32"/>
                <a:gd name="T27" fmla="*/ 0 h 160"/>
                <a:gd name="T28" fmla="*/ 1 w 32"/>
                <a:gd name="T29" fmla="*/ 1 h 160"/>
                <a:gd name="T30" fmla="*/ 0 w 32"/>
                <a:gd name="T31" fmla="*/ 4 h 160"/>
                <a:gd name="T32" fmla="*/ 0 w 32"/>
                <a:gd name="T33" fmla="*/ 156 h 160"/>
                <a:gd name="T34" fmla="*/ 1 w 32"/>
                <a:gd name="T35" fmla="*/ 159 h 160"/>
                <a:gd name="T36" fmla="*/ 4 w 32"/>
                <a:gd name="T37" fmla="*/ 160 h 160"/>
                <a:gd name="T38" fmla="*/ 28 w 32"/>
                <a:gd name="T39" fmla="*/ 160 h 160"/>
                <a:gd name="T40" fmla="*/ 31 w 32"/>
                <a:gd name="T41" fmla="*/ 159 h 160"/>
                <a:gd name="T42" fmla="*/ 32 w 32"/>
                <a:gd name="T43" fmla="*/ 156 h 160"/>
                <a:gd name="T44" fmla="*/ 28 w 32"/>
                <a:gd name="T4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0">
                  <a:moveTo>
                    <a:pt x="28" y="156"/>
                  </a:moveTo>
                  <a:cubicBezTo>
                    <a:pt x="28" y="152"/>
                    <a:pt x="28" y="152"/>
                    <a:pt x="28" y="152"/>
                  </a:cubicBezTo>
                  <a:cubicBezTo>
                    <a:pt x="8" y="152"/>
                    <a:pt x="8" y="152"/>
                    <a:pt x="8" y="152"/>
                  </a:cubicBezTo>
                  <a:cubicBezTo>
                    <a:pt x="8" y="8"/>
                    <a:pt x="8" y="8"/>
                    <a:pt x="8" y="8"/>
                  </a:cubicBezTo>
                  <a:cubicBezTo>
                    <a:pt x="24" y="8"/>
                    <a:pt x="24" y="8"/>
                    <a:pt x="24" y="8"/>
                  </a:cubicBezTo>
                  <a:cubicBezTo>
                    <a:pt x="24" y="156"/>
                    <a:pt x="24" y="156"/>
                    <a:pt x="24" y="156"/>
                  </a:cubicBezTo>
                  <a:cubicBezTo>
                    <a:pt x="28" y="156"/>
                    <a:pt x="28" y="156"/>
                    <a:pt x="28" y="156"/>
                  </a:cubicBezTo>
                  <a:cubicBezTo>
                    <a:pt x="28" y="152"/>
                    <a:pt x="28" y="152"/>
                    <a:pt x="28" y="152"/>
                  </a:cubicBezTo>
                  <a:cubicBezTo>
                    <a:pt x="28" y="156"/>
                    <a:pt x="28" y="156"/>
                    <a:pt x="28" y="156"/>
                  </a:cubicBezTo>
                  <a:cubicBezTo>
                    <a:pt x="32" y="156"/>
                    <a:pt x="32" y="156"/>
                    <a:pt x="32" y="15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56"/>
                    <a:pt x="0" y="156"/>
                    <a:pt x="0" y="156"/>
                  </a:cubicBezTo>
                  <a:cubicBezTo>
                    <a:pt x="0" y="157"/>
                    <a:pt x="1" y="158"/>
                    <a:pt x="1" y="159"/>
                  </a:cubicBezTo>
                  <a:cubicBezTo>
                    <a:pt x="2" y="159"/>
                    <a:pt x="3" y="160"/>
                    <a:pt x="4" y="160"/>
                  </a:cubicBezTo>
                  <a:cubicBezTo>
                    <a:pt x="28" y="160"/>
                    <a:pt x="28" y="160"/>
                    <a:pt x="28" y="160"/>
                  </a:cubicBezTo>
                  <a:cubicBezTo>
                    <a:pt x="29" y="160"/>
                    <a:pt x="30" y="159"/>
                    <a:pt x="31" y="159"/>
                  </a:cubicBezTo>
                  <a:cubicBezTo>
                    <a:pt x="32" y="158"/>
                    <a:pt x="32" y="157"/>
                    <a:pt x="32" y="156"/>
                  </a:cubicBezTo>
                  <a:lnTo>
                    <a:pt x="28"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6" name="Freeform 961"/>
            <p:cNvSpPr/>
            <p:nvPr/>
          </p:nvSpPr>
          <p:spPr bwMode="auto">
            <a:xfrm>
              <a:off x="9799386" y="4432329"/>
              <a:ext cx="384251" cy="12812"/>
            </a:xfrm>
            <a:custGeom>
              <a:avLst/>
              <a:gdLst>
                <a:gd name="T0" fmla="*/ 188 w 192"/>
                <a:gd name="T1" fmla="*/ 0 h 8"/>
                <a:gd name="T2" fmla="*/ 4 w 192"/>
                <a:gd name="T3" fmla="*/ 0 h 8"/>
                <a:gd name="T4" fmla="*/ 0 w 192"/>
                <a:gd name="T5" fmla="*/ 4 h 8"/>
                <a:gd name="T6" fmla="*/ 4 w 192"/>
                <a:gd name="T7" fmla="*/ 8 h 8"/>
                <a:gd name="T8" fmla="*/ 188 w 192"/>
                <a:gd name="T9" fmla="*/ 8 h 8"/>
                <a:gd name="T10" fmla="*/ 192 w 192"/>
                <a:gd name="T11" fmla="*/ 4 h 8"/>
                <a:gd name="T12" fmla="*/ 188 w 19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2" h="8">
                  <a:moveTo>
                    <a:pt x="188" y="0"/>
                  </a:moveTo>
                  <a:cubicBezTo>
                    <a:pt x="4" y="0"/>
                    <a:pt x="4" y="0"/>
                    <a:pt x="4" y="0"/>
                  </a:cubicBezTo>
                  <a:cubicBezTo>
                    <a:pt x="2" y="0"/>
                    <a:pt x="0" y="2"/>
                    <a:pt x="0" y="4"/>
                  </a:cubicBezTo>
                  <a:cubicBezTo>
                    <a:pt x="0" y="6"/>
                    <a:pt x="2" y="8"/>
                    <a:pt x="4" y="8"/>
                  </a:cubicBezTo>
                  <a:cubicBezTo>
                    <a:pt x="188" y="8"/>
                    <a:pt x="188" y="8"/>
                    <a:pt x="188" y="8"/>
                  </a:cubicBezTo>
                  <a:cubicBezTo>
                    <a:pt x="190" y="8"/>
                    <a:pt x="192" y="6"/>
                    <a:pt x="192" y="4"/>
                  </a:cubicBezTo>
                  <a:cubicBezTo>
                    <a:pt x="192" y="2"/>
                    <a:pt x="190" y="0"/>
                    <a:pt x="18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grpSp>
      <p:grpSp>
        <p:nvGrpSpPr>
          <p:cNvPr id="27" name="组合 26"/>
          <p:cNvGrpSpPr/>
          <p:nvPr/>
        </p:nvGrpSpPr>
        <p:grpSpPr>
          <a:xfrm>
            <a:off x="5734570" y="2631279"/>
            <a:ext cx="722860" cy="605711"/>
            <a:chOff x="8864380" y="5059935"/>
            <a:chExt cx="371447" cy="320214"/>
          </a:xfrm>
          <a:solidFill>
            <a:schemeClr val="tx1"/>
          </a:solidFill>
        </p:grpSpPr>
        <p:sp>
          <p:nvSpPr>
            <p:cNvPr id="28" name="Freeform 964"/>
            <p:cNvSpPr/>
            <p:nvPr/>
          </p:nvSpPr>
          <p:spPr bwMode="auto">
            <a:xfrm>
              <a:off x="8889996" y="5226448"/>
              <a:ext cx="38429"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4 w 24"/>
                <a:gd name="T23" fmla="*/ 20 h 24"/>
                <a:gd name="T24" fmla="*/ 6 w 24"/>
                <a:gd name="T25" fmla="*/ 18 h 24"/>
                <a:gd name="T26" fmla="*/ 9 w 24"/>
                <a:gd name="T27" fmla="*/ 15 h 24"/>
                <a:gd name="T28" fmla="*/ 8 w 24"/>
                <a:gd name="T29" fmla="*/ 12 h 24"/>
                <a:gd name="T30" fmla="*/ 9 w 24"/>
                <a:gd name="T31" fmla="*/ 9 h 24"/>
                <a:gd name="T32" fmla="*/ 12 w 24"/>
                <a:gd name="T33" fmla="*/ 8 h 24"/>
                <a:gd name="T34" fmla="*/ 15 w 24"/>
                <a:gd name="T35" fmla="*/ 9 h 24"/>
                <a:gd name="T36" fmla="*/ 15 w 24"/>
                <a:gd name="T37" fmla="*/ 9 h 24"/>
                <a:gd name="T38" fmla="*/ 16 w 24"/>
                <a:gd name="T39" fmla="*/ 12 h 24"/>
                <a:gd name="T40" fmla="*/ 15 w 24"/>
                <a:gd name="T41" fmla="*/ 15 h 24"/>
                <a:gd name="T42" fmla="*/ 12 w 24"/>
                <a:gd name="T43" fmla="*/ 16 h 24"/>
                <a:gd name="T44" fmla="*/ 9 w 24"/>
                <a:gd name="T45" fmla="*/ 15 h 24"/>
                <a:gd name="T46" fmla="*/ 9 w 24"/>
                <a:gd name="T47" fmla="*/ 15 h 24"/>
                <a:gd name="T48" fmla="*/ 6 w 24"/>
                <a:gd name="T4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4" y="20"/>
                    <a:pt x="4" y="20"/>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cubicBezTo>
                    <a:pt x="9" y="15"/>
                    <a:pt x="9"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29" name="Freeform 965"/>
            <p:cNvSpPr/>
            <p:nvPr/>
          </p:nvSpPr>
          <p:spPr bwMode="auto">
            <a:xfrm>
              <a:off x="8979651" y="5123981"/>
              <a:ext cx="51233"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0" name="Freeform 966"/>
            <p:cNvSpPr/>
            <p:nvPr/>
          </p:nvSpPr>
          <p:spPr bwMode="auto">
            <a:xfrm>
              <a:off x="8877184" y="5303298"/>
              <a:ext cx="64046" cy="76850"/>
            </a:xfrm>
            <a:custGeom>
              <a:avLst/>
              <a:gdLst>
                <a:gd name="T0" fmla="*/ 28 w 32"/>
                <a:gd name="T1" fmla="*/ 36 h 40"/>
                <a:gd name="T2" fmla="*/ 28 w 32"/>
                <a:gd name="T3" fmla="*/ 32 h 40"/>
                <a:gd name="T4" fmla="*/ 8 w 32"/>
                <a:gd name="T5" fmla="*/ 32 h 40"/>
                <a:gd name="T6" fmla="*/ 8 w 32"/>
                <a:gd name="T7" fmla="*/ 8 h 40"/>
                <a:gd name="T8" fmla="*/ 24 w 32"/>
                <a:gd name="T9" fmla="*/ 8 h 40"/>
                <a:gd name="T10" fmla="*/ 24 w 32"/>
                <a:gd name="T11" fmla="*/ 36 h 40"/>
                <a:gd name="T12" fmla="*/ 28 w 32"/>
                <a:gd name="T13" fmla="*/ 36 h 40"/>
                <a:gd name="T14" fmla="*/ 28 w 32"/>
                <a:gd name="T15" fmla="*/ 32 h 40"/>
                <a:gd name="T16" fmla="*/ 28 w 32"/>
                <a:gd name="T17" fmla="*/ 36 h 40"/>
                <a:gd name="T18" fmla="*/ 32 w 32"/>
                <a:gd name="T19" fmla="*/ 36 h 40"/>
                <a:gd name="T20" fmla="*/ 32 w 32"/>
                <a:gd name="T21" fmla="*/ 4 h 40"/>
                <a:gd name="T22" fmla="*/ 31 w 32"/>
                <a:gd name="T23" fmla="*/ 1 h 40"/>
                <a:gd name="T24" fmla="*/ 28 w 32"/>
                <a:gd name="T25" fmla="*/ 0 h 40"/>
                <a:gd name="T26" fmla="*/ 4 w 32"/>
                <a:gd name="T27" fmla="*/ 0 h 40"/>
                <a:gd name="T28" fmla="*/ 1 w 32"/>
                <a:gd name="T29" fmla="*/ 1 h 40"/>
                <a:gd name="T30" fmla="*/ 0 w 32"/>
                <a:gd name="T31" fmla="*/ 4 h 40"/>
                <a:gd name="T32" fmla="*/ 0 w 32"/>
                <a:gd name="T33" fmla="*/ 36 h 40"/>
                <a:gd name="T34" fmla="*/ 1 w 32"/>
                <a:gd name="T35" fmla="*/ 39 h 40"/>
                <a:gd name="T36" fmla="*/ 4 w 32"/>
                <a:gd name="T37" fmla="*/ 40 h 40"/>
                <a:gd name="T38" fmla="*/ 28 w 32"/>
                <a:gd name="T39" fmla="*/ 40 h 40"/>
                <a:gd name="T40" fmla="*/ 31 w 32"/>
                <a:gd name="T41" fmla="*/ 39 h 40"/>
                <a:gd name="T42" fmla="*/ 32 w 32"/>
                <a:gd name="T43" fmla="*/ 36 h 40"/>
                <a:gd name="T44" fmla="*/ 28 w 32"/>
                <a:gd name="T45"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40">
                  <a:moveTo>
                    <a:pt x="28" y="36"/>
                  </a:moveTo>
                  <a:cubicBezTo>
                    <a:pt x="28" y="32"/>
                    <a:pt x="28" y="32"/>
                    <a:pt x="28" y="32"/>
                  </a:cubicBezTo>
                  <a:cubicBezTo>
                    <a:pt x="8" y="32"/>
                    <a:pt x="8" y="32"/>
                    <a:pt x="8" y="32"/>
                  </a:cubicBezTo>
                  <a:cubicBezTo>
                    <a:pt x="8" y="8"/>
                    <a:pt x="8" y="8"/>
                    <a:pt x="8" y="8"/>
                  </a:cubicBezTo>
                  <a:cubicBezTo>
                    <a:pt x="24" y="8"/>
                    <a:pt x="24" y="8"/>
                    <a:pt x="24" y="8"/>
                  </a:cubicBezTo>
                  <a:cubicBezTo>
                    <a:pt x="24" y="36"/>
                    <a:pt x="24" y="36"/>
                    <a:pt x="24" y="36"/>
                  </a:cubicBezTo>
                  <a:cubicBezTo>
                    <a:pt x="28" y="36"/>
                    <a:pt x="28" y="36"/>
                    <a:pt x="28" y="36"/>
                  </a:cubicBezTo>
                  <a:cubicBezTo>
                    <a:pt x="28" y="32"/>
                    <a:pt x="28" y="32"/>
                    <a:pt x="28" y="32"/>
                  </a:cubicBezTo>
                  <a:cubicBezTo>
                    <a:pt x="28" y="36"/>
                    <a:pt x="28" y="36"/>
                    <a:pt x="28" y="36"/>
                  </a:cubicBezTo>
                  <a:cubicBezTo>
                    <a:pt x="32" y="36"/>
                    <a:pt x="32" y="36"/>
                    <a:pt x="32" y="3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36"/>
                    <a:pt x="0" y="36"/>
                    <a:pt x="0" y="36"/>
                  </a:cubicBezTo>
                  <a:cubicBezTo>
                    <a:pt x="0" y="37"/>
                    <a:pt x="1" y="38"/>
                    <a:pt x="1" y="39"/>
                  </a:cubicBezTo>
                  <a:cubicBezTo>
                    <a:pt x="2" y="39"/>
                    <a:pt x="3" y="40"/>
                    <a:pt x="4" y="40"/>
                  </a:cubicBezTo>
                  <a:cubicBezTo>
                    <a:pt x="28" y="40"/>
                    <a:pt x="28" y="40"/>
                    <a:pt x="28" y="40"/>
                  </a:cubicBezTo>
                  <a:cubicBezTo>
                    <a:pt x="29" y="40"/>
                    <a:pt x="30" y="39"/>
                    <a:pt x="31" y="39"/>
                  </a:cubicBezTo>
                  <a:cubicBezTo>
                    <a:pt x="32" y="38"/>
                    <a:pt x="32" y="37"/>
                    <a:pt x="32" y="36"/>
                  </a:cubicBezTo>
                  <a:lnTo>
                    <a:pt x="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1" name="Freeform 967"/>
            <p:cNvSpPr/>
            <p:nvPr/>
          </p:nvSpPr>
          <p:spPr bwMode="auto">
            <a:xfrm>
              <a:off x="8966847" y="5213636"/>
              <a:ext cx="64046" cy="166513"/>
            </a:xfrm>
            <a:custGeom>
              <a:avLst/>
              <a:gdLst>
                <a:gd name="T0" fmla="*/ 28 w 32"/>
                <a:gd name="T1" fmla="*/ 84 h 88"/>
                <a:gd name="T2" fmla="*/ 28 w 32"/>
                <a:gd name="T3" fmla="*/ 80 h 88"/>
                <a:gd name="T4" fmla="*/ 8 w 32"/>
                <a:gd name="T5" fmla="*/ 80 h 88"/>
                <a:gd name="T6" fmla="*/ 8 w 32"/>
                <a:gd name="T7" fmla="*/ 8 h 88"/>
                <a:gd name="T8" fmla="*/ 24 w 32"/>
                <a:gd name="T9" fmla="*/ 8 h 88"/>
                <a:gd name="T10" fmla="*/ 24 w 32"/>
                <a:gd name="T11" fmla="*/ 84 h 88"/>
                <a:gd name="T12" fmla="*/ 28 w 32"/>
                <a:gd name="T13" fmla="*/ 84 h 88"/>
                <a:gd name="T14" fmla="*/ 28 w 32"/>
                <a:gd name="T15" fmla="*/ 80 h 88"/>
                <a:gd name="T16" fmla="*/ 28 w 32"/>
                <a:gd name="T17" fmla="*/ 84 h 88"/>
                <a:gd name="T18" fmla="*/ 32 w 32"/>
                <a:gd name="T19" fmla="*/ 84 h 88"/>
                <a:gd name="T20" fmla="*/ 32 w 32"/>
                <a:gd name="T21" fmla="*/ 4 h 88"/>
                <a:gd name="T22" fmla="*/ 31 w 32"/>
                <a:gd name="T23" fmla="*/ 1 h 88"/>
                <a:gd name="T24" fmla="*/ 28 w 32"/>
                <a:gd name="T25" fmla="*/ 0 h 88"/>
                <a:gd name="T26" fmla="*/ 4 w 32"/>
                <a:gd name="T27" fmla="*/ 0 h 88"/>
                <a:gd name="T28" fmla="*/ 1 w 32"/>
                <a:gd name="T29" fmla="*/ 1 h 88"/>
                <a:gd name="T30" fmla="*/ 0 w 32"/>
                <a:gd name="T31" fmla="*/ 4 h 88"/>
                <a:gd name="T32" fmla="*/ 0 w 32"/>
                <a:gd name="T33" fmla="*/ 84 h 88"/>
                <a:gd name="T34" fmla="*/ 1 w 32"/>
                <a:gd name="T35" fmla="*/ 87 h 88"/>
                <a:gd name="T36" fmla="*/ 4 w 32"/>
                <a:gd name="T37" fmla="*/ 88 h 88"/>
                <a:gd name="T38" fmla="*/ 28 w 32"/>
                <a:gd name="T39" fmla="*/ 88 h 88"/>
                <a:gd name="T40" fmla="*/ 31 w 32"/>
                <a:gd name="T41" fmla="*/ 87 h 88"/>
                <a:gd name="T42" fmla="*/ 32 w 32"/>
                <a:gd name="T43" fmla="*/ 84 h 88"/>
                <a:gd name="T44" fmla="*/ 28 w 32"/>
                <a:gd name="T45"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88">
                  <a:moveTo>
                    <a:pt x="28" y="84"/>
                  </a:moveTo>
                  <a:cubicBezTo>
                    <a:pt x="28" y="80"/>
                    <a:pt x="28" y="80"/>
                    <a:pt x="28" y="80"/>
                  </a:cubicBezTo>
                  <a:cubicBezTo>
                    <a:pt x="8" y="80"/>
                    <a:pt x="8" y="80"/>
                    <a:pt x="8" y="80"/>
                  </a:cubicBezTo>
                  <a:cubicBezTo>
                    <a:pt x="8" y="8"/>
                    <a:pt x="8" y="8"/>
                    <a:pt x="8" y="8"/>
                  </a:cubicBezTo>
                  <a:cubicBezTo>
                    <a:pt x="24" y="8"/>
                    <a:pt x="24" y="8"/>
                    <a:pt x="24" y="8"/>
                  </a:cubicBezTo>
                  <a:cubicBezTo>
                    <a:pt x="24" y="84"/>
                    <a:pt x="24" y="84"/>
                    <a:pt x="24" y="84"/>
                  </a:cubicBezTo>
                  <a:cubicBezTo>
                    <a:pt x="28" y="84"/>
                    <a:pt x="28" y="84"/>
                    <a:pt x="28" y="84"/>
                  </a:cubicBezTo>
                  <a:cubicBezTo>
                    <a:pt x="28" y="80"/>
                    <a:pt x="28" y="80"/>
                    <a:pt x="28" y="80"/>
                  </a:cubicBezTo>
                  <a:cubicBezTo>
                    <a:pt x="28" y="84"/>
                    <a:pt x="28" y="84"/>
                    <a:pt x="28" y="84"/>
                  </a:cubicBezTo>
                  <a:cubicBezTo>
                    <a:pt x="32" y="84"/>
                    <a:pt x="32" y="84"/>
                    <a:pt x="32" y="84"/>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84"/>
                    <a:pt x="0" y="84"/>
                    <a:pt x="0" y="84"/>
                  </a:cubicBezTo>
                  <a:cubicBezTo>
                    <a:pt x="0" y="85"/>
                    <a:pt x="1" y="86"/>
                    <a:pt x="1" y="87"/>
                  </a:cubicBezTo>
                  <a:cubicBezTo>
                    <a:pt x="2" y="87"/>
                    <a:pt x="3" y="88"/>
                    <a:pt x="4" y="88"/>
                  </a:cubicBezTo>
                  <a:cubicBezTo>
                    <a:pt x="28" y="88"/>
                    <a:pt x="28" y="88"/>
                    <a:pt x="28" y="88"/>
                  </a:cubicBezTo>
                  <a:cubicBezTo>
                    <a:pt x="29" y="88"/>
                    <a:pt x="30" y="87"/>
                    <a:pt x="31" y="87"/>
                  </a:cubicBezTo>
                  <a:cubicBezTo>
                    <a:pt x="32" y="86"/>
                    <a:pt x="32" y="85"/>
                    <a:pt x="32" y="84"/>
                  </a:cubicBezTo>
                  <a:lnTo>
                    <a:pt x="28"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2" name="Freeform 968"/>
            <p:cNvSpPr/>
            <p:nvPr/>
          </p:nvSpPr>
          <p:spPr bwMode="auto">
            <a:xfrm>
              <a:off x="9069314" y="5252065"/>
              <a:ext cx="64046" cy="128084"/>
            </a:xfrm>
            <a:custGeom>
              <a:avLst/>
              <a:gdLst>
                <a:gd name="T0" fmla="*/ 28 w 32"/>
                <a:gd name="T1" fmla="*/ 60 h 64"/>
                <a:gd name="T2" fmla="*/ 28 w 32"/>
                <a:gd name="T3" fmla="*/ 56 h 64"/>
                <a:gd name="T4" fmla="*/ 8 w 32"/>
                <a:gd name="T5" fmla="*/ 56 h 64"/>
                <a:gd name="T6" fmla="*/ 8 w 32"/>
                <a:gd name="T7" fmla="*/ 8 h 64"/>
                <a:gd name="T8" fmla="*/ 24 w 32"/>
                <a:gd name="T9" fmla="*/ 8 h 64"/>
                <a:gd name="T10" fmla="*/ 24 w 32"/>
                <a:gd name="T11" fmla="*/ 60 h 64"/>
                <a:gd name="T12" fmla="*/ 28 w 32"/>
                <a:gd name="T13" fmla="*/ 60 h 64"/>
                <a:gd name="T14" fmla="*/ 28 w 32"/>
                <a:gd name="T15" fmla="*/ 56 h 64"/>
                <a:gd name="T16" fmla="*/ 28 w 32"/>
                <a:gd name="T17" fmla="*/ 60 h 64"/>
                <a:gd name="T18" fmla="*/ 32 w 32"/>
                <a:gd name="T19" fmla="*/ 60 h 64"/>
                <a:gd name="T20" fmla="*/ 32 w 32"/>
                <a:gd name="T21" fmla="*/ 4 h 64"/>
                <a:gd name="T22" fmla="*/ 31 w 32"/>
                <a:gd name="T23" fmla="*/ 1 h 64"/>
                <a:gd name="T24" fmla="*/ 28 w 32"/>
                <a:gd name="T25" fmla="*/ 0 h 64"/>
                <a:gd name="T26" fmla="*/ 4 w 32"/>
                <a:gd name="T27" fmla="*/ 0 h 64"/>
                <a:gd name="T28" fmla="*/ 1 w 32"/>
                <a:gd name="T29" fmla="*/ 1 h 64"/>
                <a:gd name="T30" fmla="*/ 0 w 32"/>
                <a:gd name="T31" fmla="*/ 4 h 64"/>
                <a:gd name="T32" fmla="*/ 0 w 32"/>
                <a:gd name="T33" fmla="*/ 60 h 64"/>
                <a:gd name="T34" fmla="*/ 1 w 32"/>
                <a:gd name="T35" fmla="*/ 63 h 64"/>
                <a:gd name="T36" fmla="*/ 4 w 32"/>
                <a:gd name="T37" fmla="*/ 64 h 64"/>
                <a:gd name="T38" fmla="*/ 28 w 32"/>
                <a:gd name="T39" fmla="*/ 64 h 64"/>
                <a:gd name="T40" fmla="*/ 31 w 32"/>
                <a:gd name="T41" fmla="*/ 63 h 64"/>
                <a:gd name="T42" fmla="*/ 32 w 32"/>
                <a:gd name="T43" fmla="*/ 60 h 64"/>
                <a:gd name="T44" fmla="*/ 28 w 32"/>
                <a:gd name="T45"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64">
                  <a:moveTo>
                    <a:pt x="28" y="60"/>
                  </a:moveTo>
                  <a:cubicBezTo>
                    <a:pt x="28" y="56"/>
                    <a:pt x="28" y="56"/>
                    <a:pt x="28" y="56"/>
                  </a:cubicBezTo>
                  <a:cubicBezTo>
                    <a:pt x="8" y="56"/>
                    <a:pt x="8" y="56"/>
                    <a:pt x="8" y="56"/>
                  </a:cubicBezTo>
                  <a:cubicBezTo>
                    <a:pt x="8" y="8"/>
                    <a:pt x="8" y="8"/>
                    <a:pt x="8" y="8"/>
                  </a:cubicBezTo>
                  <a:cubicBezTo>
                    <a:pt x="24" y="8"/>
                    <a:pt x="24" y="8"/>
                    <a:pt x="24" y="8"/>
                  </a:cubicBezTo>
                  <a:cubicBezTo>
                    <a:pt x="24" y="60"/>
                    <a:pt x="24" y="60"/>
                    <a:pt x="24" y="60"/>
                  </a:cubicBezTo>
                  <a:cubicBezTo>
                    <a:pt x="28" y="60"/>
                    <a:pt x="28" y="60"/>
                    <a:pt x="28" y="60"/>
                  </a:cubicBezTo>
                  <a:cubicBezTo>
                    <a:pt x="28" y="56"/>
                    <a:pt x="28" y="56"/>
                    <a:pt x="28" y="56"/>
                  </a:cubicBezTo>
                  <a:cubicBezTo>
                    <a:pt x="28" y="60"/>
                    <a:pt x="28" y="60"/>
                    <a:pt x="28" y="60"/>
                  </a:cubicBezTo>
                  <a:cubicBezTo>
                    <a:pt x="32" y="60"/>
                    <a:pt x="32" y="60"/>
                    <a:pt x="32" y="60"/>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60"/>
                    <a:pt x="0" y="60"/>
                    <a:pt x="0" y="60"/>
                  </a:cubicBezTo>
                  <a:cubicBezTo>
                    <a:pt x="0" y="61"/>
                    <a:pt x="1" y="62"/>
                    <a:pt x="1" y="63"/>
                  </a:cubicBezTo>
                  <a:cubicBezTo>
                    <a:pt x="2" y="63"/>
                    <a:pt x="3" y="64"/>
                    <a:pt x="4" y="64"/>
                  </a:cubicBezTo>
                  <a:cubicBezTo>
                    <a:pt x="28" y="64"/>
                    <a:pt x="28" y="64"/>
                    <a:pt x="28" y="64"/>
                  </a:cubicBezTo>
                  <a:cubicBezTo>
                    <a:pt x="29" y="64"/>
                    <a:pt x="30" y="63"/>
                    <a:pt x="31" y="63"/>
                  </a:cubicBezTo>
                  <a:cubicBezTo>
                    <a:pt x="32" y="62"/>
                    <a:pt x="32" y="61"/>
                    <a:pt x="32" y="60"/>
                  </a:cubicBezTo>
                  <a:lnTo>
                    <a:pt x="28"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3" name="Freeform 969"/>
            <p:cNvSpPr/>
            <p:nvPr/>
          </p:nvSpPr>
          <p:spPr bwMode="auto">
            <a:xfrm>
              <a:off x="9158968" y="5149598"/>
              <a:ext cx="64046" cy="230551"/>
            </a:xfrm>
            <a:custGeom>
              <a:avLst/>
              <a:gdLst>
                <a:gd name="T0" fmla="*/ 28 w 32"/>
                <a:gd name="T1" fmla="*/ 116 h 120"/>
                <a:gd name="T2" fmla="*/ 28 w 32"/>
                <a:gd name="T3" fmla="*/ 112 h 120"/>
                <a:gd name="T4" fmla="*/ 8 w 32"/>
                <a:gd name="T5" fmla="*/ 112 h 120"/>
                <a:gd name="T6" fmla="*/ 8 w 32"/>
                <a:gd name="T7" fmla="*/ 8 h 120"/>
                <a:gd name="T8" fmla="*/ 24 w 32"/>
                <a:gd name="T9" fmla="*/ 8 h 120"/>
                <a:gd name="T10" fmla="*/ 24 w 32"/>
                <a:gd name="T11" fmla="*/ 116 h 120"/>
                <a:gd name="T12" fmla="*/ 28 w 32"/>
                <a:gd name="T13" fmla="*/ 116 h 120"/>
                <a:gd name="T14" fmla="*/ 28 w 32"/>
                <a:gd name="T15" fmla="*/ 112 h 120"/>
                <a:gd name="T16" fmla="*/ 28 w 32"/>
                <a:gd name="T17" fmla="*/ 116 h 120"/>
                <a:gd name="T18" fmla="*/ 32 w 32"/>
                <a:gd name="T19" fmla="*/ 116 h 120"/>
                <a:gd name="T20" fmla="*/ 32 w 32"/>
                <a:gd name="T21" fmla="*/ 4 h 120"/>
                <a:gd name="T22" fmla="*/ 31 w 32"/>
                <a:gd name="T23" fmla="*/ 1 h 120"/>
                <a:gd name="T24" fmla="*/ 28 w 32"/>
                <a:gd name="T25" fmla="*/ 0 h 120"/>
                <a:gd name="T26" fmla="*/ 4 w 32"/>
                <a:gd name="T27" fmla="*/ 0 h 120"/>
                <a:gd name="T28" fmla="*/ 1 w 32"/>
                <a:gd name="T29" fmla="*/ 1 h 120"/>
                <a:gd name="T30" fmla="*/ 0 w 32"/>
                <a:gd name="T31" fmla="*/ 4 h 120"/>
                <a:gd name="T32" fmla="*/ 0 w 32"/>
                <a:gd name="T33" fmla="*/ 116 h 120"/>
                <a:gd name="T34" fmla="*/ 1 w 32"/>
                <a:gd name="T35" fmla="*/ 119 h 120"/>
                <a:gd name="T36" fmla="*/ 4 w 32"/>
                <a:gd name="T37" fmla="*/ 120 h 120"/>
                <a:gd name="T38" fmla="*/ 28 w 32"/>
                <a:gd name="T39" fmla="*/ 120 h 120"/>
                <a:gd name="T40" fmla="*/ 31 w 32"/>
                <a:gd name="T41" fmla="*/ 119 h 120"/>
                <a:gd name="T42" fmla="*/ 32 w 32"/>
                <a:gd name="T43" fmla="*/ 116 h 120"/>
                <a:gd name="T44" fmla="*/ 28 w 32"/>
                <a:gd name="T45"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20">
                  <a:moveTo>
                    <a:pt x="28" y="116"/>
                  </a:moveTo>
                  <a:cubicBezTo>
                    <a:pt x="28" y="112"/>
                    <a:pt x="28" y="112"/>
                    <a:pt x="28" y="112"/>
                  </a:cubicBezTo>
                  <a:cubicBezTo>
                    <a:pt x="8" y="112"/>
                    <a:pt x="8" y="112"/>
                    <a:pt x="8" y="112"/>
                  </a:cubicBezTo>
                  <a:cubicBezTo>
                    <a:pt x="8" y="8"/>
                    <a:pt x="8" y="8"/>
                    <a:pt x="8" y="8"/>
                  </a:cubicBezTo>
                  <a:cubicBezTo>
                    <a:pt x="24" y="8"/>
                    <a:pt x="24" y="8"/>
                    <a:pt x="24" y="8"/>
                  </a:cubicBezTo>
                  <a:cubicBezTo>
                    <a:pt x="24" y="116"/>
                    <a:pt x="24" y="116"/>
                    <a:pt x="24" y="116"/>
                  </a:cubicBezTo>
                  <a:cubicBezTo>
                    <a:pt x="28" y="116"/>
                    <a:pt x="28" y="116"/>
                    <a:pt x="28" y="116"/>
                  </a:cubicBezTo>
                  <a:cubicBezTo>
                    <a:pt x="28" y="112"/>
                    <a:pt x="28" y="112"/>
                    <a:pt x="28" y="112"/>
                  </a:cubicBezTo>
                  <a:cubicBezTo>
                    <a:pt x="28" y="116"/>
                    <a:pt x="28" y="116"/>
                    <a:pt x="28" y="116"/>
                  </a:cubicBezTo>
                  <a:cubicBezTo>
                    <a:pt x="32" y="116"/>
                    <a:pt x="32" y="116"/>
                    <a:pt x="32" y="116"/>
                  </a:cubicBezTo>
                  <a:cubicBezTo>
                    <a:pt x="32" y="4"/>
                    <a:pt x="32" y="4"/>
                    <a:pt x="32" y="4"/>
                  </a:cubicBezTo>
                  <a:cubicBezTo>
                    <a:pt x="32" y="3"/>
                    <a:pt x="32" y="2"/>
                    <a:pt x="31" y="1"/>
                  </a:cubicBezTo>
                  <a:cubicBezTo>
                    <a:pt x="30" y="0"/>
                    <a:pt x="29" y="0"/>
                    <a:pt x="28" y="0"/>
                  </a:cubicBezTo>
                  <a:cubicBezTo>
                    <a:pt x="4" y="0"/>
                    <a:pt x="4" y="0"/>
                    <a:pt x="4" y="0"/>
                  </a:cubicBezTo>
                  <a:cubicBezTo>
                    <a:pt x="3" y="0"/>
                    <a:pt x="2" y="0"/>
                    <a:pt x="1" y="1"/>
                  </a:cubicBezTo>
                  <a:cubicBezTo>
                    <a:pt x="1" y="2"/>
                    <a:pt x="0" y="3"/>
                    <a:pt x="0" y="4"/>
                  </a:cubicBezTo>
                  <a:cubicBezTo>
                    <a:pt x="0" y="116"/>
                    <a:pt x="0" y="116"/>
                    <a:pt x="0" y="116"/>
                  </a:cubicBezTo>
                  <a:cubicBezTo>
                    <a:pt x="0" y="117"/>
                    <a:pt x="1" y="118"/>
                    <a:pt x="1" y="119"/>
                  </a:cubicBezTo>
                  <a:cubicBezTo>
                    <a:pt x="2" y="119"/>
                    <a:pt x="3" y="120"/>
                    <a:pt x="4" y="120"/>
                  </a:cubicBezTo>
                  <a:cubicBezTo>
                    <a:pt x="28" y="120"/>
                    <a:pt x="28" y="120"/>
                    <a:pt x="28" y="120"/>
                  </a:cubicBezTo>
                  <a:cubicBezTo>
                    <a:pt x="29" y="120"/>
                    <a:pt x="30" y="119"/>
                    <a:pt x="31" y="119"/>
                  </a:cubicBezTo>
                  <a:cubicBezTo>
                    <a:pt x="32" y="118"/>
                    <a:pt x="32" y="117"/>
                    <a:pt x="32" y="116"/>
                  </a:cubicBezTo>
                  <a:lnTo>
                    <a:pt x="28"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4" name="Freeform 970"/>
            <p:cNvSpPr/>
            <p:nvPr/>
          </p:nvSpPr>
          <p:spPr bwMode="auto">
            <a:xfrm>
              <a:off x="8864380" y="5367336"/>
              <a:ext cx="371447" cy="12812"/>
            </a:xfrm>
            <a:custGeom>
              <a:avLst/>
              <a:gdLst>
                <a:gd name="T0" fmla="*/ 188 w 192"/>
                <a:gd name="T1" fmla="*/ 0 h 8"/>
                <a:gd name="T2" fmla="*/ 4 w 192"/>
                <a:gd name="T3" fmla="*/ 0 h 8"/>
                <a:gd name="T4" fmla="*/ 0 w 192"/>
                <a:gd name="T5" fmla="*/ 4 h 8"/>
                <a:gd name="T6" fmla="*/ 4 w 192"/>
                <a:gd name="T7" fmla="*/ 8 h 8"/>
                <a:gd name="T8" fmla="*/ 188 w 192"/>
                <a:gd name="T9" fmla="*/ 8 h 8"/>
                <a:gd name="T10" fmla="*/ 192 w 192"/>
                <a:gd name="T11" fmla="*/ 4 h 8"/>
                <a:gd name="T12" fmla="*/ 188 w 19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2" h="8">
                  <a:moveTo>
                    <a:pt x="188" y="0"/>
                  </a:moveTo>
                  <a:cubicBezTo>
                    <a:pt x="4" y="0"/>
                    <a:pt x="4" y="0"/>
                    <a:pt x="4" y="0"/>
                  </a:cubicBezTo>
                  <a:cubicBezTo>
                    <a:pt x="2" y="0"/>
                    <a:pt x="0" y="2"/>
                    <a:pt x="0" y="4"/>
                  </a:cubicBezTo>
                  <a:cubicBezTo>
                    <a:pt x="0" y="6"/>
                    <a:pt x="2" y="8"/>
                    <a:pt x="4" y="8"/>
                  </a:cubicBezTo>
                  <a:cubicBezTo>
                    <a:pt x="188" y="8"/>
                    <a:pt x="188" y="8"/>
                    <a:pt x="188" y="8"/>
                  </a:cubicBezTo>
                  <a:cubicBezTo>
                    <a:pt x="190" y="8"/>
                    <a:pt x="192" y="6"/>
                    <a:pt x="192" y="4"/>
                  </a:cubicBezTo>
                  <a:cubicBezTo>
                    <a:pt x="192" y="2"/>
                    <a:pt x="190" y="0"/>
                    <a:pt x="18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5" name="Freeform 971"/>
            <p:cNvSpPr/>
            <p:nvPr/>
          </p:nvSpPr>
          <p:spPr bwMode="auto">
            <a:xfrm>
              <a:off x="9069314" y="5175214"/>
              <a:ext cx="51233"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6" name="Freeform 972"/>
            <p:cNvSpPr/>
            <p:nvPr/>
          </p:nvSpPr>
          <p:spPr bwMode="auto">
            <a:xfrm>
              <a:off x="9171780" y="5059935"/>
              <a:ext cx="51233" cy="51233"/>
            </a:xfrm>
            <a:custGeom>
              <a:avLst/>
              <a:gdLst>
                <a:gd name="T0" fmla="*/ 6 w 24"/>
                <a:gd name="T1" fmla="*/ 18 h 24"/>
                <a:gd name="T2" fmla="*/ 4 w 24"/>
                <a:gd name="T3" fmla="*/ 20 h 24"/>
                <a:gd name="T4" fmla="*/ 12 w 24"/>
                <a:gd name="T5" fmla="*/ 24 h 24"/>
                <a:gd name="T6" fmla="*/ 21 w 24"/>
                <a:gd name="T7" fmla="*/ 20 h 24"/>
                <a:gd name="T8" fmla="*/ 24 w 24"/>
                <a:gd name="T9" fmla="*/ 12 h 24"/>
                <a:gd name="T10" fmla="*/ 21 w 24"/>
                <a:gd name="T11" fmla="*/ 3 h 24"/>
                <a:gd name="T12" fmla="*/ 21 w 24"/>
                <a:gd name="T13" fmla="*/ 3 h 24"/>
                <a:gd name="T14" fmla="*/ 12 w 24"/>
                <a:gd name="T15" fmla="*/ 0 h 24"/>
                <a:gd name="T16" fmla="*/ 4 w 24"/>
                <a:gd name="T17" fmla="*/ 3 h 24"/>
                <a:gd name="T18" fmla="*/ 0 w 24"/>
                <a:gd name="T19" fmla="*/ 12 h 24"/>
                <a:gd name="T20" fmla="*/ 4 w 24"/>
                <a:gd name="T21" fmla="*/ 20 h 24"/>
                <a:gd name="T22" fmla="*/ 6 w 24"/>
                <a:gd name="T23" fmla="*/ 18 h 24"/>
                <a:gd name="T24" fmla="*/ 9 w 24"/>
                <a:gd name="T25" fmla="*/ 15 h 24"/>
                <a:gd name="T26" fmla="*/ 8 w 24"/>
                <a:gd name="T27" fmla="*/ 12 h 24"/>
                <a:gd name="T28" fmla="*/ 9 w 24"/>
                <a:gd name="T29" fmla="*/ 9 h 24"/>
                <a:gd name="T30" fmla="*/ 12 w 24"/>
                <a:gd name="T31" fmla="*/ 8 h 24"/>
                <a:gd name="T32" fmla="*/ 15 w 24"/>
                <a:gd name="T33" fmla="*/ 9 h 24"/>
                <a:gd name="T34" fmla="*/ 15 w 24"/>
                <a:gd name="T35" fmla="*/ 9 h 24"/>
                <a:gd name="T36" fmla="*/ 16 w 24"/>
                <a:gd name="T37" fmla="*/ 12 h 24"/>
                <a:gd name="T38" fmla="*/ 15 w 24"/>
                <a:gd name="T39" fmla="*/ 15 h 24"/>
                <a:gd name="T40" fmla="*/ 12 w 24"/>
                <a:gd name="T41" fmla="*/ 16 h 24"/>
                <a:gd name="T42" fmla="*/ 9 w 24"/>
                <a:gd name="T43" fmla="*/ 15 h 24"/>
                <a:gd name="T44" fmla="*/ 6 w 24"/>
                <a:gd name="T45"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6" y="18"/>
                  </a:moveTo>
                  <a:cubicBezTo>
                    <a:pt x="4" y="20"/>
                    <a:pt x="4" y="20"/>
                    <a:pt x="4" y="20"/>
                  </a:cubicBezTo>
                  <a:cubicBezTo>
                    <a:pt x="6" y="23"/>
                    <a:pt x="9" y="24"/>
                    <a:pt x="12" y="24"/>
                  </a:cubicBezTo>
                  <a:cubicBezTo>
                    <a:pt x="15" y="24"/>
                    <a:pt x="18" y="23"/>
                    <a:pt x="21" y="20"/>
                  </a:cubicBezTo>
                  <a:cubicBezTo>
                    <a:pt x="23" y="18"/>
                    <a:pt x="24" y="15"/>
                    <a:pt x="24" y="12"/>
                  </a:cubicBezTo>
                  <a:cubicBezTo>
                    <a:pt x="24" y="9"/>
                    <a:pt x="23" y="6"/>
                    <a:pt x="21" y="3"/>
                  </a:cubicBezTo>
                  <a:cubicBezTo>
                    <a:pt x="21" y="3"/>
                    <a:pt x="21" y="3"/>
                    <a:pt x="21" y="3"/>
                  </a:cubicBezTo>
                  <a:cubicBezTo>
                    <a:pt x="18" y="1"/>
                    <a:pt x="15" y="0"/>
                    <a:pt x="12" y="0"/>
                  </a:cubicBezTo>
                  <a:cubicBezTo>
                    <a:pt x="9" y="0"/>
                    <a:pt x="6" y="1"/>
                    <a:pt x="4" y="3"/>
                  </a:cubicBezTo>
                  <a:cubicBezTo>
                    <a:pt x="1" y="6"/>
                    <a:pt x="0" y="9"/>
                    <a:pt x="0" y="12"/>
                  </a:cubicBezTo>
                  <a:cubicBezTo>
                    <a:pt x="0" y="15"/>
                    <a:pt x="1" y="18"/>
                    <a:pt x="4" y="20"/>
                  </a:cubicBezTo>
                  <a:cubicBezTo>
                    <a:pt x="6" y="18"/>
                    <a:pt x="6" y="18"/>
                    <a:pt x="6" y="18"/>
                  </a:cubicBezTo>
                  <a:cubicBezTo>
                    <a:pt x="9" y="15"/>
                    <a:pt x="9" y="15"/>
                    <a:pt x="9" y="15"/>
                  </a:cubicBezTo>
                  <a:cubicBezTo>
                    <a:pt x="9" y="14"/>
                    <a:pt x="8" y="13"/>
                    <a:pt x="8" y="12"/>
                  </a:cubicBezTo>
                  <a:cubicBezTo>
                    <a:pt x="8" y="11"/>
                    <a:pt x="9" y="10"/>
                    <a:pt x="9" y="9"/>
                  </a:cubicBezTo>
                  <a:cubicBezTo>
                    <a:pt x="10" y="8"/>
                    <a:pt x="11" y="8"/>
                    <a:pt x="12" y="8"/>
                  </a:cubicBezTo>
                  <a:cubicBezTo>
                    <a:pt x="13" y="8"/>
                    <a:pt x="14" y="8"/>
                    <a:pt x="15" y="9"/>
                  </a:cubicBezTo>
                  <a:cubicBezTo>
                    <a:pt x="15" y="9"/>
                    <a:pt x="15" y="9"/>
                    <a:pt x="15" y="9"/>
                  </a:cubicBezTo>
                  <a:cubicBezTo>
                    <a:pt x="16" y="10"/>
                    <a:pt x="16" y="11"/>
                    <a:pt x="16" y="12"/>
                  </a:cubicBezTo>
                  <a:cubicBezTo>
                    <a:pt x="16" y="13"/>
                    <a:pt x="16" y="14"/>
                    <a:pt x="15" y="15"/>
                  </a:cubicBezTo>
                  <a:cubicBezTo>
                    <a:pt x="14" y="15"/>
                    <a:pt x="13" y="16"/>
                    <a:pt x="12" y="16"/>
                  </a:cubicBezTo>
                  <a:cubicBezTo>
                    <a:pt x="11" y="16"/>
                    <a:pt x="10" y="15"/>
                    <a:pt x="9" y="15"/>
                  </a:cubicBezTo>
                  <a:lnTo>
                    <a:pt x="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7" name="Freeform 973"/>
            <p:cNvSpPr/>
            <p:nvPr/>
          </p:nvSpPr>
          <p:spPr bwMode="auto">
            <a:xfrm>
              <a:off x="9005268" y="5149598"/>
              <a:ext cx="89663" cy="51233"/>
            </a:xfrm>
            <a:custGeom>
              <a:avLst/>
              <a:gdLst>
                <a:gd name="T0" fmla="*/ 2 w 41"/>
                <a:gd name="T1" fmla="*/ 8 h 25"/>
                <a:gd name="T2" fmla="*/ 34 w 41"/>
                <a:gd name="T3" fmla="*/ 24 h 25"/>
                <a:gd name="T4" fmla="*/ 40 w 41"/>
                <a:gd name="T5" fmla="*/ 23 h 25"/>
                <a:gd name="T6" fmla="*/ 38 w 41"/>
                <a:gd name="T7" fmla="*/ 17 h 25"/>
                <a:gd name="T8" fmla="*/ 6 w 41"/>
                <a:gd name="T9" fmla="*/ 1 h 25"/>
                <a:gd name="T10" fmla="*/ 1 w 41"/>
                <a:gd name="T11" fmla="*/ 3 h 25"/>
                <a:gd name="T12" fmla="*/ 2 w 41"/>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2" y="8"/>
                  </a:moveTo>
                  <a:cubicBezTo>
                    <a:pt x="34" y="24"/>
                    <a:pt x="34" y="24"/>
                    <a:pt x="34" y="24"/>
                  </a:cubicBezTo>
                  <a:cubicBezTo>
                    <a:pt x="36" y="25"/>
                    <a:pt x="39" y="25"/>
                    <a:pt x="40" y="23"/>
                  </a:cubicBezTo>
                  <a:cubicBezTo>
                    <a:pt x="41" y="21"/>
                    <a:pt x="40" y="18"/>
                    <a:pt x="38" y="17"/>
                  </a:cubicBezTo>
                  <a:cubicBezTo>
                    <a:pt x="6" y="1"/>
                    <a:pt x="6" y="1"/>
                    <a:pt x="6" y="1"/>
                  </a:cubicBezTo>
                  <a:cubicBezTo>
                    <a:pt x="4" y="0"/>
                    <a:pt x="2" y="1"/>
                    <a:pt x="1" y="3"/>
                  </a:cubicBezTo>
                  <a:cubicBezTo>
                    <a:pt x="0" y="5"/>
                    <a:pt x="0" y="7"/>
                    <a:pt x="2"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8" name="Freeform 974"/>
            <p:cNvSpPr/>
            <p:nvPr/>
          </p:nvSpPr>
          <p:spPr bwMode="auto">
            <a:xfrm>
              <a:off x="8915613" y="5162402"/>
              <a:ext cx="76850" cy="76850"/>
            </a:xfrm>
            <a:custGeom>
              <a:avLst/>
              <a:gdLst>
                <a:gd name="T0" fmla="*/ 7 w 41"/>
                <a:gd name="T1" fmla="*/ 40 h 41"/>
                <a:gd name="T2" fmla="*/ 39 w 41"/>
                <a:gd name="T3" fmla="*/ 8 h 41"/>
                <a:gd name="T4" fmla="*/ 39 w 41"/>
                <a:gd name="T5" fmla="*/ 2 h 41"/>
                <a:gd name="T6" fmla="*/ 33 w 41"/>
                <a:gd name="T7" fmla="*/ 2 h 41"/>
                <a:gd name="T8" fmla="*/ 1 w 41"/>
                <a:gd name="T9" fmla="*/ 34 h 41"/>
                <a:gd name="T10" fmla="*/ 1 w 41"/>
                <a:gd name="T11" fmla="*/ 40 h 41"/>
                <a:gd name="T12" fmla="*/ 7 w 41"/>
                <a:gd name="T13" fmla="*/ 40 h 41"/>
              </a:gdLst>
              <a:ahLst/>
              <a:cxnLst>
                <a:cxn ang="0">
                  <a:pos x="T0" y="T1"/>
                </a:cxn>
                <a:cxn ang="0">
                  <a:pos x="T2" y="T3"/>
                </a:cxn>
                <a:cxn ang="0">
                  <a:pos x="T4" y="T5"/>
                </a:cxn>
                <a:cxn ang="0">
                  <a:pos x="T6" y="T7"/>
                </a:cxn>
                <a:cxn ang="0">
                  <a:pos x="T8" y="T9"/>
                </a:cxn>
                <a:cxn ang="0">
                  <a:pos x="T10" y="T11"/>
                </a:cxn>
                <a:cxn ang="0">
                  <a:pos x="T12" y="T13"/>
                </a:cxn>
              </a:cxnLst>
              <a:rect l="0" t="0" r="r" b="b"/>
              <a:pathLst>
                <a:path w="41" h="41">
                  <a:moveTo>
                    <a:pt x="7" y="40"/>
                  </a:moveTo>
                  <a:cubicBezTo>
                    <a:pt x="39" y="8"/>
                    <a:pt x="39" y="8"/>
                    <a:pt x="39" y="8"/>
                  </a:cubicBezTo>
                  <a:cubicBezTo>
                    <a:pt x="41" y="6"/>
                    <a:pt x="41" y="4"/>
                    <a:pt x="39" y="2"/>
                  </a:cubicBezTo>
                  <a:cubicBezTo>
                    <a:pt x="37" y="0"/>
                    <a:pt x="35" y="0"/>
                    <a:pt x="33" y="2"/>
                  </a:cubicBezTo>
                  <a:cubicBezTo>
                    <a:pt x="1" y="34"/>
                    <a:pt x="1" y="34"/>
                    <a:pt x="1" y="34"/>
                  </a:cubicBezTo>
                  <a:cubicBezTo>
                    <a:pt x="0" y="36"/>
                    <a:pt x="0" y="38"/>
                    <a:pt x="1" y="40"/>
                  </a:cubicBezTo>
                  <a:cubicBezTo>
                    <a:pt x="3" y="41"/>
                    <a:pt x="5" y="41"/>
                    <a:pt x="7" y="4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39" name="Freeform 975"/>
            <p:cNvSpPr/>
            <p:nvPr/>
          </p:nvSpPr>
          <p:spPr bwMode="auto">
            <a:xfrm>
              <a:off x="9107735" y="5098364"/>
              <a:ext cx="76850" cy="89663"/>
            </a:xfrm>
            <a:custGeom>
              <a:avLst/>
              <a:gdLst>
                <a:gd name="T0" fmla="*/ 7 w 41"/>
                <a:gd name="T1" fmla="*/ 47 h 49"/>
                <a:gd name="T2" fmla="*/ 39 w 41"/>
                <a:gd name="T3" fmla="*/ 7 h 49"/>
                <a:gd name="T4" fmla="*/ 39 w 41"/>
                <a:gd name="T5" fmla="*/ 2 h 49"/>
                <a:gd name="T6" fmla="*/ 33 w 41"/>
                <a:gd name="T7" fmla="*/ 2 h 49"/>
                <a:gd name="T8" fmla="*/ 1 w 41"/>
                <a:gd name="T9" fmla="*/ 42 h 49"/>
                <a:gd name="T10" fmla="*/ 2 w 41"/>
                <a:gd name="T11" fmla="*/ 48 h 49"/>
                <a:gd name="T12" fmla="*/ 7 w 41"/>
                <a:gd name="T13" fmla="*/ 47 h 49"/>
              </a:gdLst>
              <a:ahLst/>
              <a:cxnLst>
                <a:cxn ang="0">
                  <a:pos x="T0" y="T1"/>
                </a:cxn>
                <a:cxn ang="0">
                  <a:pos x="T2" y="T3"/>
                </a:cxn>
                <a:cxn ang="0">
                  <a:pos x="T4" y="T5"/>
                </a:cxn>
                <a:cxn ang="0">
                  <a:pos x="T6" y="T7"/>
                </a:cxn>
                <a:cxn ang="0">
                  <a:pos x="T8" y="T9"/>
                </a:cxn>
                <a:cxn ang="0">
                  <a:pos x="T10" y="T11"/>
                </a:cxn>
                <a:cxn ang="0">
                  <a:pos x="T12" y="T13"/>
                </a:cxn>
              </a:cxnLst>
              <a:rect l="0" t="0" r="r" b="b"/>
              <a:pathLst>
                <a:path w="41" h="49">
                  <a:moveTo>
                    <a:pt x="7" y="47"/>
                  </a:moveTo>
                  <a:cubicBezTo>
                    <a:pt x="39" y="7"/>
                    <a:pt x="39" y="7"/>
                    <a:pt x="39" y="7"/>
                  </a:cubicBezTo>
                  <a:cubicBezTo>
                    <a:pt x="41" y="6"/>
                    <a:pt x="40" y="3"/>
                    <a:pt x="39" y="2"/>
                  </a:cubicBezTo>
                  <a:cubicBezTo>
                    <a:pt x="37" y="0"/>
                    <a:pt x="34" y="1"/>
                    <a:pt x="33" y="2"/>
                  </a:cubicBezTo>
                  <a:cubicBezTo>
                    <a:pt x="1" y="42"/>
                    <a:pt x="1" y="42"/>
                    <a:pt x="1" y="42"/>
                  </a:cubicBezTo>
                  <a:cubicBezTo>
                    <a:pt x="0" y="44"/>
                    <a:pt x="0" y="47"/>
                    <a:pt x="2" y="48"/>
                  </a:cubicBezTo>
                  <a:cubicBezTo>
                    <a:pt x="3" y="49"/>
                    <a:pt x="6" y="49"/>
                    <a:pt x="7" y="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grpSp>
      <p:grpSp>
        <p:nvGrpSpPr>
          <p:cNvPr id="40" name="组合 39"/>
          <p:cNvGrpSpPr/>
          <p:nvPr/>
        </p:nvGrpSpPr>
        <p:grpSpPr>
          <a:xfrm>
            <a:off x="2375714" y="3027229"/>
            <a:ext cx="722860" cy="726841"/>
            <a:chOff x="7929365" y="5034318"/>
            <a:chExt cx="371447" cy="384251"/>
          </a:xfrm>
          <a:solidFill>
            <a:schemeClr val="tx1"/>
          </a:solidFill>
        </p:grpSpPr>
        <p:sp>
          <p:nvSpPr>
            <p:cNvPr id="41" name="Freeform 988"/>
            <p:cNvSpPr/>
            <p:nvPr/>
          </p:nvSpPr>
          <p:spPr bwMode="auto">
            <a:xfrm>
              <a:off x="7929365" y="5085552"/>
              <a:ext cx="333017" cy="333017"/>
            </a:xfrm>
            <a:custGeom>
              <a:avLst/>
              <a:gdLst>
                <a:gd name="T0" fmla="*/ 160 w 168"/>
                <a:gd name="T1" fmla="*/ 84 h 168"/>
                <a:gd name="T2" fmla="*/ 138 w 168"/>
                <a:gd name="T3" fmla="*/ 138 h 168"/>
                <a:gd name="T4" fmla="*/ 84 w 168"/>
                <a:gd name="T5" fmla="*/ 160 h 168"/>
                <a:gd name="T6" fmla="*/ 30 w 168"/>
                <a:gd name="T7" fmla="*/ 138 h 168"/>
                <a:gd name="T8" fmla="*/ 8 w 168"/>
                <a:gd name="T9" fmla="*/ 84 h 168"/>
                <a:gd name="T10" fmla="*/ 30 w 168"/>
                <a:gd name="T11" fmla="*/ 30 h 168"/>
                <a:gd name="T12" fmla="*/ 84 w 168"/>
                <a:gd name="T13" fmla="*/ 8 h 168"/>
                <a:gd name="T14" fmla="*/ 88 w 168"/>
                <a:gd name="T15" fmla="*/ 4 h 168"/>
                <a:gd name="T16" fmla="*/ 84 w 168"/>
                <a:gd name="T17" fmla="*/ 0 h 168"/>
                <a:gd name="T18" fmla="*/ 0 w 168"/>
                <a:gd name="T19" fmla="*/ 84 h 168"/>
                <a:gd name="T20" fmla="*/ 84 w 168"/>
                <a:gd name="T21" fmla="*/ 168 h 168"/>
                <a:gd name="T22" fmla="*/ 168 w 168"/>
                <a:gd name="T23" fmla="*/ 84 h 168"/>
                <a:gd name="T24" fmla="*/ 164 w 168"/>
                <a:gd name="T25" fmla="*/ 80 h 168"/>
                <a:gd name="T26" fmla="*/ 160 w 168"/>
                <a:gd name="T27" fmla="*/ 8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168">
                  <a:moveTo>
                    <a:pt x="160" y="84"/>
                  </a:moveTo>
                  <a:cubicBezTo>
                    <a:pt x="160" y="105"/>
                    <a:pt x="152" y="124"/>
                    <a:pt x="138" y="138"/>
                  </a:cubicBezTo>
                  <a:cubicBezTo>
                    <a:pt x="124" y="151"/>
                    <a:pt x="105" y="160"/>
                    <a:pt x="84" y="160"/>
                  </a:cubicBezTo>
                  <a:cubicBezTo>
                    <a:pt x="63" y="160"/>
                    <a:pt x="44" y="151"/>
                    <a:pt x="30" y="138"/>
                  </a:cubicBezTo>
                  <a:cubicBezTo>
                    <a:pt x="17" y="124"/>
                    <a:pt x="8" y="105"/>
                    <a:pt x="8" y="84"/>
                  </a:cubicBezTo>
                  <a:cubicBezTo>
                    <a:pt x="8" y="63"/>
                    <a:pt x="17" y="44"/>
                    <a:pt x="30" y="30"/>
                  </a:cubicBezTo>
                  <a:cubicBezTo>
                    <a:pt x="44" y="16"/>
                    <a:pt x="63" y="8"/>
                    <a:pt x="84" y="8"/>
                  </a:cubicBezTo>
                  <a:cubicBezTo>
                    <a:pt x="86" y="8"/>
                    <a:pt x="88" y="6"/>
                    <a:pt x="88" y="4"/>
                  </a:cubicBezTo>
                  <a:cubicBezTo>
                    <a:pt x="88" y="2"/>
                    <a:pt x="86" y="0"/>
                    <a:pt x="84" y="0"/>
                  </a:cubicBezTo>
                  <a:cubicBezTo>
                    <a:pt x="38" y="0"/>
                    <a:pt x="0" y="37"/>
                    <a:pt x="0" y="84"/>
                  </a:cubicBezTo>
                  <a:cubicBezTo>
                    <a:pt x="0" y="130"/>
                    <a:pt x="38" y="168"/>
                    <a:pt x="84" y="168"/>
                  </a:cubicBezTo>
                  <a:cubicBezTo>
                    <a:pt x="131" y="168"/>
                    <a:pt x="168" y="130"/>
                    <a:pt x="168" y="84"/>
                  </a:cubicBezTo>
                  <a:cubicBezTo>
                    <a:pt x="168" y="82"/>
                    <a:pt x="166" y="80"/>
                    <a:pt x="164" y="80"/>
                  </a:cubicBezTo>
                  <a:cubicBezTo>
                    <a:pt x="162" y="80"/>
                    <a:pt x="160" y="82"/>
                    <a:pt x="16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42" name="Freeform 989"/>
            <p:cNvSpPr/>
            <p:nvPr/>
          </p:nvSpPr>
          <p:spPr bwMode="auto">
            <a:xfrm>
              <a:off x="8044644" y="5200831"/>
              <a:ext cx="89663" cy="89663"/>
            </a:xfrm>
            <a:custGeom>
              <a:avLst/>
              <a:gdLst>
                <a:gd name="T0" fmla="*/ 44 w 48"/>
                <a:gd name="T1" fmla="*/ 24 h 48"/>
                <a:gd name="T2" fmla="*/ 40 w 48"/>
                <a:gd name="T3" fmla="*/ 24 h 48"/>
                <a:gd name="T4" fmla="*/ 35 w 48"/>
                <a:gd name="T5" fmla="*/ 35 h 48"/>
                <a:gd name="T6" fmla="*/ 24 w 48"/>
                <a:gd name="T7" fmla="*/ 40 h 48"/>
                <a:gd name="T8" fmla="*/ 13 w 48"/>
                <a:gd name="T9" fmla="*/ 35 h 48"/>
                <a:gd name="T10" fmla="*/ 8 w 48"/>
                <a:gd name="T11" fmla="*/ 24 h 48"/>
                <a:gd name="T12" fmla="*/ 13 w 48"/>
                <a:gd name="T13" fmla="*/ 13 h 48"/>
                <a:gd name="T14" fmla="*/ 24 w 48"/>
                <a:gd name="T15" fmla="*/ 8 h 48"/>
                <a:gd name="T16" fmla="*/ 35 w 48"/>
                <a:gd name="T17" fmla="*/ 13 h 48"/>
                <a:gd name="T18" fmla="*/ 40 w 48"/>
                <a:gd name="T19" fmla="*/ 24 h 48"/>
                <a:gd name="T20" fmla="*/ 44 w 48"/>
                <a:gd name="T21" fmla="*/ 24 h 48"/>
                <a:gd name="T22" fmla="*/ 48 w 48"/>
                <a:gd name="T23" fmla="*/ 24 h 48"/>
                <a:gd name="T24" fmla="*/ 24 w 48"/>
                <a:gd name="T25" fmla="*/ 0 h 48"/>
                <a:gd name="T26" fmla="*/ 0 w 48"/>
                <a:gd name="T27" fmla="*/ 24 h 48"/>
                <a:gd name="T28" fmla="*/ 24 w 48"/>
                <a:gd name="T29" fmla="*/ 48 h 48"/>
                <a:gd name="T30" fmla="*/ 48 w 48"/>
                <a:gd name="T31" fmla="*/ 24 h 48"/>
                <a:gd name="T32" fmla="*/ 44 w 48"/>
                <a:gd name="T33"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48">
                  <a:moveTo>
                    <a:pt x="44" y="24"/>
                  </a:moveTo>
                  <a:cubicBezTo>
                    <a:pt x="40" y="24"/>
                    <a:pt x="40" y="24"/>
                    <a:pt x="40" y="24"/>
                  </a:cubicBezTo>
                  <a:cubicBezTo>
                    <a:pt x="40" y="28"/>
                    <a:pt x="38" y="32"/>
                    <a:pt x="35" y="35"/>
                  </a:cubicBezTo>
                  <a:cubicBezTo>
                    <a:pt x="33" y="38"/>
                    <a:pt x="29" y="40"/>
                    <a:pt x="24" y="40"/>
                  </a:cubicBezTo>
                  <a:cubicBezTo>
                    <a:pt x="20" y="40"/>
                    <a:pt x="16" y="38"/>
                    <a:pt x="13" y="35"/>
                  </a:cubicBezTo>
                  <a:cubicBezTo>
                    <a:pt x="10" y="32"/>
                    <a:pt x="8" y="28"/>
                    <a:pt x="8" y="24"/>
                  </a:cubicBezTo>
                  <a:cubicBezTo>
                    <a:pt x="8" y="19"/>
                    <a:pt x="10" y="15"/>
                    <a:pt x="13" y="13"/>
                  </a:cubicBezTo>
                  <a:cubicBezTo>
                    <a:pt x="16" y="10"/>
                    <a:pt x="20" y="8"/>
                    <a:pt x="24" y="8"/>
                  </a:cubicBezTo>
                  <a:cubicBezTo>
                    <a:pt x="29" y="8"/>
                    <a:pt x="33" y="10"/>
                    <a:pt x="35" y="13"/>
                  </a:cubicBezTo>
                  <a:cubicBezTo>
                    <a:pt x="38" y="15"/>
                    <a:pt x="40" y="19"/>
                    <a:pt x="40" y="24"/>
                  </a:cubicBezTo>
                  <a:cubicBezTo>
                    <a:pt x="44" y="24"/>
                    <a:pt x="44" y="24"/>
                    <a:pt x="44" y="24"/>
                  </a:cubicBezTo>
                  <a:cubicBezTo>
                    <a:pt x="48" y="24"/>
                    <a:pt x="48" y="24"/>
                    <a:pt x="48" y="24"/>
                  </a:cubicBezTo>
                  <a:cubicBezTo>
                    <a:pt x="48" y="11"/>
                    <a:pt x="37" y="0"/>
                    <a:pt x="24" y="0"/>
                  </a:cubicBezTo>
                  <a:cubicBezTo>
                    <a:pt x="11" y="0"/>
                    <a:pt x="0" y="11"/>
                    <a:pt x="0" y="24"/>
                  </a:cubicBezTo>
                  <a:cubicBezTo>
                    <a:pt x="0" y="37"/>
                    <a:pt x="11" y="48"/>
                    <a:pt x="24" y="48"/>
                  </a:cubicBezTo>
                  <a:cubicBezTo>
                    <a:pt x="37" y="48"/>
                    <a:pt x="48" y="37"/>
                    <a:pt x="48" y="24"/>
                  </a:cubicBezTo>
                  <a:lnTo>
                    <a:pt x="4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43" name="Freeform 990"/>
            <p:cNvSpPr/>
            <p:nvPr/>
          </p:nvSpPr>
          <p:spPr bwMode="auto">
            <a:xfrm>
              <a:off x="8108682" y="5277681"/>
              <a:ext cx="102467" cy="89663"/>
            </a:xfrm>
            <a:custGeom>
              <a:avLst/>
              <a:gdLst>
                <a:gd name="T0" fmla="*/ 48 w 49"/>
                <a:gd name="T1" fmla="*/ 42 h 49"/>
                <a:gd name="T2" fmla="*/ 7 w 49"/>
                <a:gd name="T3" fmla="*/ 1 h 49"/>
                <a:gd name="T4" fmla="*/ 1 w 49"/>
                <a:gd name="T5" fmla="*/ 1 h 49"/>
                <a:gd name="T6" fmla="*/ 1 w 49"/>
                <a:gd name="T7" fmla="*/ 7 h 49"/>
                <a:gd name="T8" fmla="*/ 42 w 49"/>
                <a:gd name="T9" fmla="*/ 47 h 49"/>
                <a:gd name="T10" fmla="*/ 48 w 49"/>
                <a:gd name="T11" fmla="*/ 47 h 49"/>
                <a:gd name="T12" fmla="*/ 48 w 49"/>
                <a:gd name="T13" fmla="*/ 42 h 49"/>
              </a:gdLst>
              <a:ahLst/>
              <a:cxnLst>
                <a:cxn ang="0">
                  <a:pos x="T0" y="T1"/>
                </a:cxn>
                <a:cxn ang="0">
                  <a:pos x="T2" y="T3"/>
                </a:cxn>
                <a:cxn ang="0">
                  <a:pos x="T4" y="T5"/>
                </a:cxn>
                <a:cxn ang="0">
                  <a:pos x="T6" y="T7"/>
                </a:cxn>
                <a:cxn ang="0">
                  <a:pos x="T8" y="T9"/>
                </a:cxn>
                <a:cxn ang="0">
                  <a:pos x="T10" y="T11"/>
                </a:cxn>
                <a:cxn ang="0">
                  <a:pos x="T12" y="T13"/>
                </a:cxn>
              </a:cxnLst>
              <a:rect l="0" t="0" r="r" b="b"/>
              <a:pathLst>
                <a:path w="49" h="49">
                  <a:moveTo>
                    <a:pt x="48" y="42"/>
                  </a:moveTo>
                  <a:cubicBezTo>
                    <a:pt x="7" y="1"/>
                    <a:pt x="7" y="1"/>
                    <a:pt x="7" y="1"/>
                  </a:cubicBezTo>
                  <a:cubicBezTo>
                    <a:pt x="6" y="0"/>
                    <a:pt x="3" y="0"/>
                    <a:pt x="1" y="1"/>
                  </a:cubicBezTo>
                  <a:cubicBezTo>
                    <a:pt x="0" y="3"/>
                    <a:pt x="0" y="5"/>
                    <a:pt x="1" y="7"/>
                  </a:cubicBezTo>
                  <a:cubicBezTo>
                    <a:pt x="42" y="47"/>
                    <a:pt x="42" y="47"/>
                    <a:pt x="42" y="47"/>
                  </a:cubicBezTo>
                  <a:cubicBezTo>
                    <a:pt x="43" y="49"/>
                    <a:pt x="46" y="49"/>
                    <a:pt x="48" y="47"/>
                  </a:cubicBezTo>
                  <a:cubicBezTo>
                    <a:pt x="49" y="46"/>
                    <a:pt x="49" y="43"/>
                    <a:pt x="4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44" name="Freeform 991"/>
            <p:cNvSpPr/>
            <p:nvPr/>
          </p:nvSpPr>
          <p:spPr bwMode="auto">
            <a:xfrm>
              <a:off x="8121495" y="5239252"/>
              <a:ext cx="140896" cy="12812"/>
            </a:xfrm>
            <a:custGeom>
              <a:avLst/>
              <a:gdLst>
                <a:gd name="T0" fmla="*/ 4 w 66"/>
                <a:gd name="T1" fmla="*/ 8 h 8"/>
                <a:gd name="T2" fmla="*/ 62 w 66"/>
                <a:gd name="T3" fmla="*/ 8 h 8"/>
                <a:gd name="T4" fmla="*/ 66 w 66"/>
                <a:gd name="T5" fmla="*/ 4 h 8"/>
                <a:gd name="T6" fmla="*/ 62 w 66"/>
                <a:gd name="T7" fmla="*/ 0 h 8"/>
                <a:gd name="T8" fmla="*/ 4 w 66"/>
                <a:gd name="T9" fmla="*/ 0 h 8"/>
                <a:gd name="T10" fmla="*/ 0 w 66"/>
                <a:gd name="T11" fmla="*/ 4 h 8"/>
                <a:gd name="T12" fmla="*/ 4 w 6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6" h="8">
                  <a:moveTo>
                    <a:pt x="4" y="8"/>
                  </a:moveTo>
                  <a:cubicBezTo>
                    <a:pt x="62" y="8"/>
                    <a:pt x="62" y="8"/>
                    <a:pt x="62" y="8"/>
                  </a:cubicBezTo>
                  <a:cubicBezTo>
                    <a:pt x="64" y="8"/>
                    <a:pt x="66" y="6"/>
                    <a:pt x="66" y="4"/>
                  </a:cubicBezTo>
                  <a:cubicBezTo>
                    <a:pt x="66" y="2"/>
                    <a:pt x="64" y="0"/>
                    <a:pt x="62" y="0"/>
                  </a:cubicBezTo>
                  <a:cubicBezTo>
                    <a:pt x="4" y="0"/>
                    <a:pt x="4" y="0"/>
                    <a:pt x="4" y="0"/>
                  </a:cubicBezTo>
                  <a:cubicBezTo>
                    <a:pt x="1" y="0"/>
                    <a:pt x="0" y="2"/>
                    <a:pt x="0" y="4"/>
                  </a:cubicBezTo>
                  <a:cubicBezTo>
                    <a:pt x="0" y="6"/>
                    <a:pt x="1" y="8"/>
                    <a:pt x="4"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45" name="Freeform 992"/>
            <p:cNvSpPr/>
            <p:nvPr/>
          </p:nvSpPr>
          <p:spPr bwMode="auto">
            <a:xfrm>
              <a:off x="8083065" y="5085552"/>
              <a:ext cx="12812" cy="128084"/>
            </a:xfrm>
            <a:custGeom>
              <a:avLst/>
              <a:gdLst>
                <a:gd name="T0" fmla="*/ 8 w 8"/>
                <a:gd name="T1" fmla="*/ 62 h 66"/>
                <a:gd name="T2" fmla="*/ 8 w 8"/>
                <a:gd name="T3" fmla="*/ 4 h 66"/>
                <a:gd name="T4" fmla="*/ 4 w 8"/>
                <a:gd name="T5" fmla="*/ 0 h 66"/>
                <a:gd name="T6" fmla="*/ 0 w 8"/>
                <a:gd name="T7" fmla="*/ 4 h 66"/>
                <a:gd name="T8" fmla="*/ 0 w 8"/>
                <a:gd name="T9" fmla="*/ 62 h 66"/>
                <a:gd name="T10" fmla="*/ 4 w 8"/>
                <a:gd name="T11" fmla="*/ 66 h 66"/>
                <a:gd name="T12" fmla="*/ 8 w 8"/>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8" h="66">
                  <a:moveTo>
                    <a:pt x="8" y="62"/>
                  </a:moveTo>
                  <a:cubicBezTo>
                    <a:pt x="8" y="4"/>
                    <a:pt x="8" y="4"/>
                    <a:pt x="8" y="4"/>
                  </a:cubicBezTo>
                  <a:cubicBezTo>
                    <a:pt x="8" y="2"/>
                    <a:pt x="6" y="0"/>
                    <a:pt x="4" y="0"/>
                  </a:cubicBezTo>
                  <a:cubicBezTo>
                    <a:pt x="2" y="0"/>
                    <a:pt x="0" y="2"/>
                    <a:pt x="0" y="4"/>
                  </a:cubicBezTo>
                  <a:cubicBezTo>
                    <a:pt x="0" y="62"/>
                    <a:pt x="0" y="62"/>
                    <a:pt x="0" y="62"/>
                  </a:cubicBezTo>
                  <a:cubicBezTo>
                    <a:pt x="0" y="65"/>
                    <a:pt x="2" y="66"/>
                    <a:pt x="4" y="66"/>
                  </a:cubicBezTo>
                  <a:cubicBezTo>
                    <a:pt x="6" y="66"/>
                    <a:pt x="8" y="65"/>
                    <a:pt x="8" y="6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sp>
          <p:nvSpPr>
            <p:cNvPr id="46" name="Freeform 993"/>
            <p:cNvSpPr/>
            <p:nvPr/>
          </p:nvSpPr>
          <p:spPr bwMode="auto">
            <a:xfrm>
              <a:off x="8108682" y="5034318"/>
              <a:ext cx="192130" cy="192130"/>
            </a:xfrm>
            <a:custGeom>
              <a:avLst/>
              <a:gdLst>
                <a:gd name="T0" fmla="*/ 92 w 96"/>
                <a:gd name="T1" fmla="*/ 92 h 96"/>
                <a:gd name="T2" fmla="*/ 96 w 96"/>
                <a:gd name="T3" fmla="*/ 92 h 96"/>
                <a:gd name="T4" fmla="*/ 4 w 96"/>
                <a:gd name="T5" fmla="*/ 0 h 96"/>
                <a:gd name="T6" fmla="*/ 1 w 96"/>
                <a:gd name="T7" fmla="*/ 1 h 96"/>
                <a:gd name="T8" fmla="*/ 0 w 96"/>
                <a:gd name="T9" fmla="*/ 4 h 96"/>
                <a:gd name="T10" fmla="*/ 0 w 96"/>
                <a:gd name="T11" fmla="*/ 73 h 96"/>
                <a:gd name="T12" fmla="*/ 1 w 96"/>
                <a:gd name="T13" fmla="*/ 76 h 96"/>
                <a:gd name="T14" fmla="*/ 4 w 96"/>
                <a:gd name="T15" fmla="*/ 77 h 96"/>
                <a:gd name="T16" fmla="*/ 15 w 96"/>
                <a:gd name="T17" fmla="*/ 81 h 96"/>
                <a:gd name="T18" fmla="*/ 19 w 96"/>
                <a:gd name="T19" fmla="*/ 92 h 96"/>
                <a:gd name="T20" fmla="*/ 20 w 96"/>
                <a:gd name="T21" fmla="*/ 95 h 96"/>
                <a:gd name="T22" fmla="*/ 23 w 96"/>
                <a:gd name="T23" fmla="*/ 96 h 96"/>
                <a:gd name="T24" fmla="*/ 92 w 96"/>
                <a:gd name="T25" fmla="*/ 96 h 96"/>
                <a:gd name="T26" fmla="*/ 95 w 96"/>
                <a:gd name="T27" fmla="*/ 95 h 96"/>
                <a:gd name="T28" fmla="*/ 96 w 96"/>
                <a:gd name="T29" fmla="*/ 92 h 96"/>
                <a:gd name="T30" fmla="*/ 92 w 96"/>
                <a:gd name="T31" fmla="*/ 92 h 96"/>
                <a:gd name="T32" fmla="*/ 92 w 96"/>
                <a:gd name="T33" fmla="*/ 88 h 96"/>
                <a:gd name="T34" fmla="*/ 23 w 96"/>
                <a:gd name="T35" fmla="*/ 88 h 96"/>
                <a:gd name="T36" fmla="*/ 23 w 96"/>
                <a:gd name="T37" fmla="*/ 92 h 96"/>
                <a:gd name="T38" fmla="*/ 27 w 96"/>
                <a:gd name="T39" fmla="*/ 92 h 96"/>
                <a:gd name="T40" fmla="*/ 4 w 96"/>
                <a:gd name="T41" fmla="*/ 69 h 96"/>
                <a:gd name="T42" fmla="*/ 4 w 96"/>
                <a:gd name="T43" fmla="*/ 73 h 96"/>
                <a:gd name="T44" fmla="*/ 8 w 96"/>
                <a:gd name="T45" fmla="*/ 73 h 96"/>
                <a:gd name="T46" fmla="*/ 8 w 96"/>
                <a:gd name="T47" fmla="*/ 4 h 96"/>
                <a:gd name="T48" fmla="*/ 4 w 96"/>
                <a:gd name="T49" fmla="*/ 4 h 96"/>
                <a:gd name="T50" fmla="*/ 4 w 96"/>
                <a:gd name="T51" fmla="*/ 8 h 96"/>
                <a:gd name="T52" fmla="*/ 64 w 96"/>
                <a:gd name="T53" fmla="*/ 32 h 96"/>
                <a:gd name="T54" fmla="*/ 88 w 96"/>
                <a:gd name="T55" fmla="*/ 92 h 96"/>
                <a:gd name="T56" fmla="*/ 92 w 96"/>
                <a:gd name="T57" fmla="*/ 92 h 96"/>
                <a:gd name="T58" fmla="*/ 92 w 96"/>
                <a:gd name="T59" fmla="*/ 88 h 96"/>
                <a:gd name="T60" fmla="*/ 92 w 96"/>
                <a:gd name="T61" fmla="*/ 9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96">
                  <a:moveTo>
                    <a:pt x="92" y="92"/>
                  </a:moveTo>
                  <a:cubicBezTo>
                    <a:pt x="96" y="92"/>
                    <a:pt x="96" y="92"/>
                    <a:pt x="96" y="92"/>
                  </a:cubicBezTo>
                  <a:cubicBezTo>
                    <a:pt x="96" y="41"/>
                    <a:pt x="55" y="0"/>
                    <a:pt x="4" y="0"/>
                  </a:cubicBezTo>
                  <a:cubicBezTo>
                    <a:pt x="3" y="0"/>
                    <a:pt x="2" y="0"/>
                    <a:pt x="1" y="1"/>
                  </a:cubicBezTo>
                  <a:cubicBezTo>
                    <a:pt x="1" y="2"/>
                    <a:pt x="0" y="3"/>
                    <a:pt x="0" y="4"/>
                  </a:cubicBezTo>
                  <a:cubicBezTo>
                    <a:pt x="0" y="73"/>
                    <a:pt x="0" y="73"/>
                    <a:pt x="0" y="73"/>
                  </a:cubicBezTo>
                  <a:cubicBezTo>
                    <a:pt x="0" y="74"/>
                    <a:pt x="1" y="75"/>
                    <a:pt x="1" y="76"/>
                  </a:cubicBezTo>
                  <a:cubicBezTo>
                    <a:pt x="2" y="76"/>
                    <a:pt x="3" y="77"/>
                    <a:pt x="4" y="77"/>
                  </a:cubicBezTo>
                  <a:cubicBezTo>
                    <a:pt x="8" y="77"/>
                    <a:pt x="12" y="78"/>
                    <a:pt x="15" y="81"/>
                  </a:cubicBezTo>
                  <a:cubicBezTo>
                    <a:pt x="18" y="84"/>
                    <a:pt x="19" y="88"/>
                    <a:pt x="19" y="92"/>
                  </a:cubicBezTo>
                  <a:cubicBezTo>
                    <a:pt x="19" y="93"/>
                    <a:pt x="20" y="94"/>
                    <a:pt x="20" y="95"/>
                  </a:cubicBezTo>
                  <a:cubicBezTo>
                    <a:pt x="21" y="95"/>
                    <a:pt x="22" y="96"/>
                    <a:pt x="23" y="96"/>
                  </a:cubicBezTo>
                  <a:cubicBezTo>
                    <a:pt x="92" y="96"/>
                    <a:pt x="92" y="96"/>
                    <a:pt x="92" y="96"/>
                  </a:cubicBezTo>
                  <a:cubicBezTo>
                    <a:pt x="93" y="96"/>
                    <a:pt x="94" y="95"/>
                    <a:pt x="95" y="95"/>
                  </a:cubicBezTo>
                  <a:cubicBezTo>
                    <a:pt x="96" y="94"/>
                    <a:pt x="96" y="93"/>
                    <a:pt x="96" y="92"/>
                  </a:cubicBezTo>
                  <a:cubicBezTo>
                    <a:pt x="92" y="92"/>
                    <a:pt x="92" y="92"/>
                    <a:pt x="92" y="92"/>
                  </a:cubicBezTo>
                  <a:cubicBezTo>
                    <a:pt x="92" y="88"/>
                    <a:pt x="92" y="88"/>
                    <a:pt x="92" y="88"/>
                  </a:cubicBezTo>
                  <a:cubicBezTo>
                    <a:pt x="23" y="88"/>
                    <a:pt x="23" y="88"/>
                    <a:pt x="23" y="88"/>
                  </a:cubicBezTo>
                  <a:cubicBezTo>
                    <a:pt x="23" y="92"/>
                    <a:pt x="23" y="92"/>
                    <a:pt x="23" y="92"/>
                  </a:cubicBezTo>
                  <a:cubicBezTo>
                    <a:pt x="27" y="92"/>
                    <a:pt x="27" y="92"/>
                    <a:pt x="27" y="92"/>
                  </a:cubicBezTo>
                  <a:cubicBezTo>
                    <a:pt x="27" y="79"/>
                    <a:pt x="17" y="69"/>
                    <a:pt x="4" y="69"/>
                  </a:cubicBezTo>
                  <a:cubicBezTo>
                    <a:pt x="4" y="73"/>
                    <a:pt x="4" y="73"/>
                    <a:pt x="4" y="73"/>
                  </a:cubicBezTo>
                  <a:cubicBezTo>
                    <a:pt x="8" y="73"/>
                    <a:pt x="8" y="73"/>
                    <a:pt x="8" y="73"/>
                  </a:cubicBezTo>
                  <a:cubicBezTo>
                    <a:pt x="8" y="4"/>
                    <a:pt x="8" y="4"/>
                    <a:pt x="8" y="4"/>
                  </a:cubicBezTo>
                  <a:cubicBezTo>
                    <a:pt x="4" y="4"/>
                    <a:pt x="4" y="4"/>
                    <a:pt x="4" y="4"/>
                  </a:cubicBezTo>
                  <a:cubicBezTo>
                    <a:pt x="4" y="8"/>
                    <a:pt x="4" y="8"/>
                    <a:pt x="4" y="8"/>
                  </a:cubicBezTo>
                  <a:cubicBezTo>
                    <a:pt x="27" y="8"/>
                    <a:pt x="48" y="17"/>
                    <a:pt x="64" y="32"/>
                  </a:cubicBezTo>
                  <a:cubicBezTo>
                    <a:pt x="79" y="48"/>
                    <a:pt x="88" y="69"/>
                    <a:pt x="88" y="92"/>
                  </a:cubicBezTo>
                  <a:cubicBezTo>
                    <a:pt x="92" y="92"/>
                    <a:pt x="92" y="92"/>
                    <a:pt x="92" y="92"/>
                  </a:cubicBezTo>
                  <a:cubicBezTo>
                    <a:pt x="92" y="88"/>
                    <a:pt x="92" y="88"/>
                    <a:pt x="92" y="88"/>
                  </a:cubicBezTo>
                  <a:lnTo>
                    <a:pt x="92"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1865"/>
            </a:p>
          </p:txBody>
        </p:sp>
      </p:grpSp>
      <p:sp>
        <p:nvSpPr>
          <p:cNvPr id="2" name="Dikdörtgen 1"/>
          <p:cNvSpPr/>
          <p:nvPr/>
        </p:nvSpPr>
        <p:spPr>
          <a:xfrm>
            <a:off x="1584316" y="4346158"/>
            <a:ext cx="6096000" cy="646331"/>
          </a:xfrm>
          <a:prstGeom prst="rect">
            <a:avLst/>
          </a:prstGeom>
        </p:spPr>
        <p:txBody>
          <a:bodyPr>
            <a:spAutoFit/>
          </a:bodyPr>
          <a:lstStyle/>
          <a:p>
            <a:r>
              <a:rPr lang="tr-TR" dirty="0"/>
              <a:t>Online </a:t>
            </a:r>
            <a:r>
              <a:rPr lang="tr-TR" dirty="0" err="1"/>
              <a:t>Linguistic</a:t>
            </a:r>
            <a:r>
              <a:rPr lang="tr-TR" dirty="0"/>
              <a:t> </a:t>
            </a:r>
            <a:r>
              <a:rPr lang="tr-TR" dirty="0" err="1"/>
              <a:t>Support</a:t>
            </a:r>
            <a:r>
              <a:rPr lang="tr-TR" dirty="0"/>
              <a:t> ( Sınav Koordinatörlük tarafından gönderilmektedir).</a:t>
            </a:r>
          </a:p>
        </p:txBody>
      </p:sp>
      <p:sp>
        <p:nvSpPr>
          <p:cNvPr id="6" name="Dikdörtgen 5"/>
          <p:cNvSpPr/>
          <p:nvPr/>
        </p:nvSpPr>
        <p:spPr>
          <a:xfrm>
            <a:off x="1646011" y="5321189"/>
            <a:ext cx="6096000" cy="646331"/>
          </a:xfrm>
          <a:prstGeom prst="rect">
            <a:avLst/>
          </a:prstGeom>
        </p:spPr>
        <p:txBody>
          <a:bodyPr>
            <a:spAutoFit/>
          </a:bodyPr>
          <a:lstStyle/>
          <a:p>
            <a:r>
              <a:rPr lang="tr-TR" dirty="0"/>
              <a:t>Sigorta Poliçesi ( Kaza, Sağlık ve mesuliyeti kapsayan sigorta,  öğrenci tarafından yaptırılıp ofise kopyası teslim edilir)</a:t>
            </a:r>
          </a:p>
        </p:txBody>
      </p:sp>
      <p:sp>
        <p:nvSpPr>
          <p:cNvPr id="7" name="Metin kutusu 6"/>
          <p:cNvSpPr txBox="1"/>
          <p:nvPr/>
        </p:nvSpPr>
        <p:spPr>
          <a:xfrm>
            <a:off x="1646011" y="1768130"/>
            <a:ext cx="1743875" cy="369332"/>
          </a:xfrm>
          <a:prstGeom prst="rect">
            <a:avLst/>
          </a:prstGeom>
          <a:noFill/>
          <a:ln>
            <a:solidFill>
              <a:srgbClr val="FFFF00"/>
            </a:solidFill>
          </a:ln>
        </p:spPr>
        <p:txBody>
          <a:bodyPr wrap="none" rtlCol="0">
            <a:spAutoFit/>
          </a:bodyPr>
          <a:lstStyle/>
          <a:p>
            <a:r>
              <a:rPr lang="tr-TR" dirty="0" smtClean="0"/>
              <a:t>DİĞER BELGELER</a:t>
            </a:r>
            <a:endParaRPr lang="tr-T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63" y="51595"/>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893" y="190222"/>
            <a:ext cx="7736107" cy="692750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9016">
            <a:off x="521061" y="1548367"/>
            <a:ext cx="3966765" cy="3519317"/>
          </a:xfrm>
          <a:prstGeom prst="rect">
            <a:avLst/>
          </a:prstGeom>
        </p:spPr>
      </p:pic>
      <p:sp>
        <p:nvSpPr>
          <p:cNvPr id="3" name="Slayt Numarası Yer Tutucusu 2"/>
          <p:cNvSpPr>
            <a:spLocks noGrp="1"/>
          </p:cNvSpPr>
          <p:nvPr>
            <p:ph type="sldNum" sz="quarter" idx="12"/>
          </p:nvPr>
        </p:nvSpPr>
        <p:spPr/>
        <p:txBody>
          <a:bodyPr/>
          <a:lstStyle/>
          <a:p>
            <a:fld id="{726FD8BB-E3C9-46DF-9B94-1AF8F33E9E37}" type="slidenum">
              <a:rPr lang="zh-CN" altLang="en-US" smtClean="0"/>
              <a:pPr/>
              <a:t>22</a:t>
            </a:fld>
            <a:endParaRPr lang="zh-CN" altLang="en-US"/>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58" y="1905000"/>
            <a:ext cx="85407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9733" y="830792"/>
            <a:ext cx="10515600" cy="1325563"/>
          </a:xfrm>
        </p:spPr>
        <p:txBody>
          <a:bodyPr>
            <a:normAutofit fontScale="90000"/>
          </a:bodyPr>
          <a:lstStyle/>
          <a:p>
            <a:r>
              <a:rPr lang="tr-TR" dirty="0" smtClean="0">
                <a:solidFill>
                  <a:prstClr val="black"/>
                </a:solidFill>
              </a:rPr>
              <a:t>Learning </a:t>
            </a:r>
            <a:r>
              <a:rPr lang="tr-TR" dirty="0" err="1" smtClean="0">
                <a:solidFill>
                  <a:prstClr val="black"/>
                </a:solidFill>
              </a:rPr>
              <a:t>Agreement</a:t>
            </a:r>
            <a:r>
              <a:rPr lang="tr-TR" dirty="0" smtClean="0">
                <a:solidFill>
                  <a:prstClr val="black"/>
                </a:solidFill>
              </a:rPr>
              <a:t> </a:t>
            </a:r>
            <a:r>
              <a:rPr lang="tr-TR" dirty="0" err="1" smtClean="0">
                <a:solidFill>
                  <a:prstClr val="black"/>
                </a:solidFill>
              </a:rPr>
              <a:t>Traineeship</a:t>
            </a:r>
            <a:r>
              <a:rPr lang="tr-TR" dirty="0">
                <a:solidFill>
                  <a:prstClr val="black"/>
                </a:solidFill>
              </a:rPr>
              <a:t> ( </a:t>
            </a:r>
            <a:r>
              <a:rPr lang="tr-TR" dirty="0" err="1">
                <a:solidFill>
                  <a:prstClr val="black"/>
                </a:solidFill>
              </a:rPr>
              <a:t>During</a:t>
            </a:r>
            <a:r>
              <a:rPr lang="tr-TR" dirty="0">
                <a:solidFill>
                  <a:prstClr val="black"/>
                </a:solidFill>
              </a:rPr>
              <a:t> </a:t>
            </a:r>
            <a:r>
              <a:rPr lang="tr-TR" dirty="0" err="1">
                <a:solidFill>
                  <a:prstClr val="black"/>
                </a:solidFill>
              </a:rPr>
              <a:t>Mobility</a:t>
            </a:r>
            <a:r>
              <a:rPr lang="tr-TR" dirty="0">
                <a:solidFill>
                  <a:prstClr val="black"/>
                </a:solidFill>
              </a:rPr>
              <a:t> kısmı gerekli görülürse hazırlanmalıdır)</a:t>
            </a:r>
            <a:endParaRPr lang="tr-TR" dirty="0"/>
          </a:p>
        </p:txBody>
      </p:sp>
      <p:sp>
        <p:nvSpPr>
          <p:cNvPr id="3" name="İçerik Yer Tutucusu 2"/>
          <p:cNvSpPr>
            <a:spLocks noGrp="1"/>
          </p:cNvSpPr>
          <p:nvPr>
            <p:ph idx="1"/>
          </p:nvPr>
        </p:nvSpPr>
        <p:spPr>
          <a:xfrm>
            <a:off x="735542" y="2418292"/>
            <a:ext cx="3903133" cy="4351338"/>
          </a:xfrm>
        </p:spPr>
        <p:txBody>
          <a:bodyPr/>
          <a:lstStyle/>
          <a:p>
            <a:r>
              <a:rPr lang="tr-TR" dirty="0"/>
              <a:t>Faaliyet öncesindeki planda bir değişiklik olması durumunda (</a:t>
            </a:r>
            <a:r>
              <a:rPr lang="tr-TR" dirty="0" err="1"/>
              <a:t>tarik,içerik</a:t>
            </a:r>
            <a:r>
              <a:rPr lang="tr-TR" dirty="0"/>
              <a:t>, </a:t>
            </a:r>
            <a:r>
              <a:rPr lang="tr-TR" dirty="0" err="1"/>
              <a:t>vb</a:t>
            </a:r>
            <a:r>
              <a:rPr lang="tr-TR" dirty="0"/>
              <a:t>…) doldurulup onaylatınız.</a:t>
            </a:r>
          </a:p>
          <a:p>
            <a:endParaRPr lang="tr-TR" dirty="0"/>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23</a:t>
            </a:fld>
            <a:endParaRPr lang="zh-CN" alt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809" y="2373314"/>
            <a:ext cx="7231063"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115721"/>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7893" y="190222"/>
            <a:ext cx="7736107" cy="6927508"/>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29016">
            <a:off x="521060" y="1548367"/>
            <a:ext cx="3966765" cy="3519317"/>
          </a:xfrm>
          <a:prstGeom prst="rect">
            <a:avLst/>
          </a:prstGeom>
        </p:spPr>
      </p:pic>
      <p:sp>
        <p:nvSpPr>
          <p:cNvPr id="3" name="Slayt Numarası Yer Tutucusu 2"/>
          <p:cNvSpPr>
            <a:spLocks noGrp="1"/>
          </p:cNvSpPr>
          <p:nvPr>
            <p:ph type="sldNum" sz="quarter" idx="12"/>
          </p:nvPr>
        </p:nvSpPr>
        <p:spPr/>
        <p:txBody>
          <a:bodyPr/>
          <a:lstStyle/>
          <a:p>
            <a:fld id="{726FD8BB-E3C9-46DF-9B94-1AF8F33E9E37}" type="slidenum">
              <a:rPr lang="zh-CN" altLang="en-US" smtClean="0"/>
              <a:pPr/>
              <a:t>24</a:t>
            </a:fld>
            <a:endParaRPr lang="zh-CN" altLang="en-US"/>
          </a:p>
        </p:txBody>
      </p:sp>
      <p:sp>
        <p:nvSpPr>
          <p:cNvPr id="4" name="Dikdörtgen 3"/>
          <p:cNvSpPr/>
          <p:nvPr/>
        </p:nvSpPr>
        <p:spPr>
          <a:xfrm>
            <a:off x="1388533" y="1765068"/>
            <a:ext cx="6096000" cy="2862322"/>
          </a:xfrm>
          <a:prstGeom prst="rect">
            <a:avLst/>
          </a:prstGeom>
        </p:spPr>
        <p:txBody>
          <a:bodyPr>
            <a:spAutoFit/>
          </a:bodyPr>
          <a:lstStyle/>
          <a:p>
            <a:r>
              <a:rPr lang="tr-TR" sz="3600" b="1" dirty="0"/>
              <a:t>Hareketlilik </a:t>
            </a:r>
            <a:r>
              <a:rPr lang="tr-TR" sz="3600" b="1" dirty="0" smtClean="0"/>
              <a:t>Bitiminde</a:t>
            </a:r>
          </a:p>
          <a:p>
            <a:r>
              <a:rPr lang="tr-TR" sz="3600" b="1" dirty="0" smtClean="0"/>
              <a:t> </a:t>
            </a:r>
            <a:r>
              <a:rPr lang="tr-TR" sz="3600" b="1" dirty="0"/>
              <a:t>( Normalde belgelerin ıslak imzalı olması zorunludur fakat </a:t>
            </a:r>
            <a:r>
              <a:rPr lang="tr-TR" sz="3600" b="1" dirty="0" err="1"/>
              <a:t>pandemiden</a:t>
            </a:r>
            <a:r>
              <a:rPr lang="tr-TR" sz="3600" b="1" dirty="0"/>
              <a:t> ötürü elektronik imza yeterli oluyor)</a:t>
            </a:r>
            <a:endParaRPr lang="tr-TR" sz="3600"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96"/>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38200" y="974725"/>
            <a:ext cx="10515600" cy="1325563"/>
          </a:xfrm>
        </p:spPr>
        <p:txBody>
          <a:bodyPr>
            <a:normAutofit/>
          </a:bodyPr>
          <a:lstStyle/>
          <a:p>
            <a:r>
              <a:rPr lang="en-US" sz="3600" dirty="0"/>
              <a:t>Learning </a:t>
            </a:r>
            <a:r>
              <a:rPr lang="en-US" sz="3600" dirty="0" smtClean="0"/>
              <a:t>Agreement</a:t>
            </a:r>
            <a:r>
              <a:rPr lang="tr-TR" sz="3600" dirty="0" smtClean="0"/>
              <a:t> </a:t>
            </a:r>
            <a:r>
              <a:rPr lang="en-US" sz="3600" dirty="0" smtClean="0"/>
              <a:t>Traineeship</a:t>
            </a:r>
            <a:r>
              <a:rPr lang="en-US" sz="3600" dirty="0"/>
              <a:t> (After Mobility </a:t>
            </a:r>
            <a:r>
              <a:rPr lang="en-US" sz="3600" dirty="0" err="1"/>
              <a:t>kısmı</a:t>
            </a:r>
            <a:r>
              <a:rPr lang="en-US" sz="3600" dirty="0"/>
              <a:t> </a:t>
            </a:r>
            <a:r>
              <a:rPr lang="en-US" sz="3600" dirty="0" err="1"/>
              <a:t>hazırlanmalıdır</a:t>
            </a:r>
            <a:r>
              <a:rPr lang="en-US" sz="3600" dirty="0"/>
              <a:t>)</a:t>
            </a:r>
            <a:endParaRPr lang="tr-TR" sz="3600" dirty="0"/>
          </a:p>
        </p:txBody>
      </p:sp>
      <p:sp>
        <p:nvSpPr>
          <p:cNvPr id="3" name="İçerik Yer Tutucusu 2"/>
          <p:cNvSpPr>
            <a:spLocks noGrp="1"/>
          </p:cNvSpPr>
          <p:nvPr>
            <p:ph idx="1"/>
          </p:nvPr>
        </p:nvSpPr>
        <p:spPr>
          <a:xfrm>
            <a:off x="821267" y="2291292"/>
            <a:ext cx="3818467" cy="4351338"/>
          </a:xfrm>
        </p:spPr>
        <p:txBody>
          <a:bodyPr/>
          <a:lstStyle/>
          <a:p>
            <a:r>
              <a:rPr lang="tr-TR" dirty="0"/>
              <a:t>Faaliyet sonunda bu bölümü doldurup onaylatınız.</a:t>
            </a:r>
          </a:p>
          <a:p>
            <a:endParaRPr lang="tr-TR" dirty="0"/>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25</a:t>
            </a:fld>
            <a:endParaRPr lang="zh-CN" alt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642" y="2170642"/>
            <a:ext cx="6748463"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845490"/>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26</a:t>
            </a:fld>
            <a:endParaRPr lang="zh-CN" alt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1172634"/>
            <a:ext cx="4103841" cy="44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275253" y="5762078"/>
            <a:ext cx="4991014" cy="584775"/>
          </a:xfrm>
          <a:prstGeom prst="rect">
            <a:avLst/>
          </a:prstGeom>
        </p:spPr>
        <p:txBody>
          <a:bodyPr wrap="square">
            <a:spAutoFit/>
          </a:bodyPr>
          <a:lstStyle/>
          <a:p>
            <a:r>
              <a:rPr lang="tr-TR" sz="1600" dirty="0"/>
              <a:t>ZORUNLU STAJ İÇİN DÖNEN ÖĞRENCİ BÖLÜM İZİN DİLEÇESİ</a:t>
            </a:r>
            <a:endParaRPr lang="tr-TR" sz="1600" dirty="0"/>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46180" y="1309157"/>
            <a:ext cx="4364459" cy="435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6968067" y="5823634"/>
            <a:ext cx="5096932"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600" b="0" i="0" u="none" strike="noStrike" kern="0" cap="none" spc="0" normalizeH="0" baseline="0" noProof="0" dirty="0" smtClean="0">
                <a:ln>
                  <a:noFill/>
                </a:ln>
                <a:solidFill>
                  <a:prstClr val="black"/>
                </a:solidFill>
                <a:effectLst/>
                <a:uLnTx/>
                <a:uFillTx/>
              </a:rPr>
              <a:t>ZORUNLU OLMAYAN STAJ İÇİN DÖNEN ÖĞRENCİ BÖLÜM İZİN DİLEÇESİ</a:t>
            </a:r>
            <a:endParaRPr kumimoji="0" lang="tr-TR" sz="16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99636802"/>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Freeform 5"/>
          <p:cNvSpPr>
            <a:spLocks noEditPoints="1"/>
          </p:cNvSpPr>
          <p:nvPr/>
        </p:nvSpPr>
        <p:spPr bwMode="auto">
          <a:xfrm>
            <a:off x="5350468" y="1519103"/>
            <a:ext cx="1430350" cy="5330540"/>
          </a:xfrm>
          <a:custGeom>
            <a:avLst/>
            <a:gdLst>
              <a:gd name="T0" fmla="*/ 770 w 1514"/>
              <a:gd name="T1" fmla="*/ 0 h 5643"/>
              <a:gd name="T2" fmla="*/ 18 w 1514"/>
              <a:gd name="T3" fmla="*/ 745 h 5643"/>
              <a:gd name="T4" fmla="*/ 702 w 1514"/>
              <a:gd name="T5" fmla="*/ 2271 h 5643"/>
              <a:gd name="T6" fmla="*/ 723 w 1514"/>
              <a:gd name="T7" fmla="*/ 4798 h 5643"/>
              <a:gd name="T8" fmla="*/ 770 w 1514"/>
              <a:gd name="T9" fmla="*/ 5643 h 5643"/>
              <a:gd name="T10" fmla="*/ 816 w 1514"/>
              <a:gd name="T11" fmla="*/ 4803 h 5643"/>
              <a:gd name="T12" fmla="*/ 872 w 1514"/>
              <a:gd name="T13" fmla="*/ 2278 h 5643"/>
              <a:gd name="T14" fmla="*/ 1514 w 1514"/>
              <a:gd name="T15" fmla="*/ 745 h 5643"/>
              <a:gd name="T16" fmla="*/ 770 w 1514"/>
              <a:gd name="T17" fmla="*/ 0 h 5643"/>
              <a:gd name="T18" fmla="*/ 381 w 1514"/>
              <a:gd name="T19" fmla="*/ 1217 h 5643"/>
              <a:gd name="T20" fmla="*/ 159 w 1514"/>
              <a:gd name="T21" fmla="*/ 745 h 5643"/>
              <a:gd name="T22" fmla="*/ 770 w 1514"/>
              <a:gd name="T23" fmla="*/ 133 h 5643"/>
              <a:gd name="T24" fmla="*/ 1382 w 1514"/>
              <a:gd name="T25" fmla="*/ 745 h 5643"/>
              <a:gd name="T26" fmla="*/ 1048 w 1514"/>
              <a:gd name="T27" fmla="*/ 1311 h 5643"/>
              <a:gd name="T28" fmla="*/ 381 w 1514"/>
              <a:gd name="T29" fmla="*/ 1217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4" h="5643">
                <a:moveTo>
                  <a:pt x="770" y="0"/>
                </a:moveTo>
                <a:cubicBezTo>
                  <a:pt x="359" y="0"/>
                  <a:pt x="0" y="334"/>
                  <a:pt x="18" y="745"/>
                </a:cubicBezTo>
                <a:cubicBezTo>
                  <a:pt x="47" y="1432"/>
                  <a:pt x="656" y="1558"/>
                  <a:pt x="702" y="2271"/>
                </a:cubicBezTo>
                <a:cubicBezTo>
                  <a:pt x="736" y="2806"/>
                  <a:pt x="723" y="3445"/>
                  <a:pt x="723" y="4798"/>
                </a:cubicBezTo>
                <a:cubicBezTo>
                  <a:pt x="723" y="4939"/>
                  <a:pt x="734" y="5643"/>
                  <a:pt x="770" y="5643"/>
                </a:cubicBezTo>
                <a:cubicBezTo>
                  <a:pt x="807" y="5643"/>
                  <a:pt x="816" y="4943"/>
                  <a:pt x="816" y="4803"/>
                </a:cubicBezTo>
                <a:cubicBezTo>
                  <a:pt x="816" y="3462"/>
                  <a:pt x="842" y="2810"/>
                  <a:pt x="872" y="2278"/>
                </a:cubicBezTo>
                <a:cubicBezTo>
                  <a:pt x="912" y="1563"/>
                  <a:pt x="1514" y="1312"/>
                  <a:pt x="1514" y="745"/>
                </a:cubicBezTo>
                <a:cubicBezTo>
                  <a:pt x="1514" y="334"/>
                  <a:pt x="1181" y="0"/>
                  <a:pt x="770" y="0"/>
                </a:cubicBezTo>
                <a:close/>
                <a:moveTo>
                  <a:pt x="381" y="1217"/>
                </a:moveTo>
                <a:cubicBezTo>
                  <a:pt x="280" y="1111"/>
                  <a:pt x="159" y="935"/>
                  <a:pt x="159" y="745"/>
                </a:cubicBezTo>
                <a:cubicBezTo>
                  <a:pt x="159" y="407"/>
                  <a:pt x="432" y="133"/>
                  <a:pt x="770" y="133"/>
                </a:cubicBezTo>
                <a:cubicBezTo>
                  <a:pt x="1108" y="133"/>
                  <a:pt x="1382" y="407"/>
                  <a:pt x="1382" y="745"/>
                </a:cubicBezTo>
                <a:cubicBezTo>
                  <a:pt x="1382" y="829"/>
                  <a:pt x="1330" y="1116"/>
                  <a:pt x="1048" y="1311"/>
                </a:cubicBezTo>
                <a:cubicBezTo>
                  <a:pt x="822" y="1467"/>
                  <a:pt x="603" y="1448"/>
                  <a:pt x="381" y="1217"/>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64" name="Freeform 6"/>
          <p:cNvSpPr>
            <a:spLocks noEditPoints="1"/>
          </p:cNvSpPr>
          <p:nvPr/>
        </p:nvSpPr>
        <p:spPr bwMode="auto">
          <a:xfrm>
            <a:off x="6124190" y="2538609"/>
            <a:ext cx="1774049" cy="4311031"/>
          </a:xfrm>
          <a:custGeom>
            <a:avLst/>
            <a:gdLst>
              <a:gd name="T0" fmla="*/ 1133 w 1878"/>
              <a:gd name="T1" fmla="*/ 0 h 4564"/>
              <a:gd name="T2" fmla="*/ 57 w 1878"/>
              <a:gd name="T3" fmla="*/ 2063 h 4564"/>
              <a:gd name="T4" fmla="*/ 70 w 1878"/>
              <a:gd name="T5" fmla="*/ 4564 h 4564"/>
              <a:gd name="T6" fmla="*/ 180 w 1878"/>
              <a:gd name="T7" fmla="*/ 2095 h 4564"/>
              <a:gd name="T8" fmla="*/ 1133 w 1878"/>
              <a:gd name="T9" fmla="*/ 1488 h 4564"/>
              <a:gd name="T10" fmla="*/ 1878 w 1878"/>
              <a:gd name="T11" fmla="*/ 744 h 4564"/>
              <a:gd name="T12" fmla="*/ 1133 w 1878"/>
              <a:gd name="T13" fmla="*/ 0 h 4564"/>
              <a:gd name="T14" fmla="*/ 1133 w 1878"/>
              <a:gd name="T15" fmla="*/ 1356 h 4564"/>
              <a:gd name="T16" fmla="*/ 544 w 1878"/>
              <a:gd name="T17" fmla="*/ 1457 h 4564"/>
              <a:gd name="T18" fmla="*/ 307 w 1878"/>
              <a:gd name="T19" fmla="*/ 1236 h 4564"/>
              <a:gd name="T20" fmla="*/ 631 w 1878"/>
              <a:gd name="T21" fmla="*/ 394 h 4564"/>
              <a:gd name="T22" fmla="*/ 631 w 1878"/>
              <a:gd name="T23" fmla="*/ 394 h 4564"/>
              <a:gd name="T24" fmla="*/ 1133 w 1878"/>
              <a:gd name="T25" fmla="*/ 131 h 4564"/>
              <a:gd name="T26" fmla="*/ 1746 w 1878"/>
              <a:gd name="T27" fmla="*/ 744 h 4564"/>
              <a:gd name="T28" fmla="*/ 1133 w 1878"/>
              <a:gd name="T29" fmla="*/ 1356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1133" y="0"/>
                </a:moveTo>
                <a:cubicBezTo>
                  <a:pt x="284" y="0"/>
                  <a:pt x="91" y="1190"/>
                  <a:pt x="57" y="2063"/>
                </a:cubicBezTo>
                <a:cubicBezTo>
                  <a:pt x="50" y="2249"/>
                  <a:pt x="0" y="4564"/>
                  <a:pt x="70" y="4564"/>
                </a:cubicBezTo>
                <a:cubicBezTo>
                  <a:pt x="141" y="4564"/>
                  <a:pt x="62" y="2554"/>
                  <a:pt x="180" y="2095"/>
                </a:cubicBezTo>
                <a:cubicBezTo>
                  <a:pt x="271" y="1743"/>
                  <a:pt x="585" y="1488"/>
                  <a:pt x="1133" y="1488"/>
                </a:cubicBezTo>
                <a:cubicBezTo>
                  <a:pt x="1544" y="1488"/>
                  <a:pt x="1878" y="1155"/>
                  <a:pt x="1878" y="744"/>
                </a:cubicBezTo>
                <a:cubicBezTo>
                  <a:pt x="1878" y="333"/>
                  <a:pt x="1544" y="0"/>
                  <a:pt x="1133" y="0"/>
                </a:cubicBezTo>
                <a:close/>
                <a:moveTo>
                  <a:pt x="1133" y="1356"/>
                </a:moveTo>
                <a:cubicBezTo>
                  <a:pt x="843" y="1356"/>
                  <a:pt x="682" y="1392"/>
                  <a:pt x="544" y="1457"/>
                </a:cubicBezTo>
                <a:cubicBezTo>
                  <a:pt x="337" y="1554"/>
                  <a:pt x="265" y="1452"/>
                  <a:pt x="307" y="1236"/>
                </a:cubicBezTo>
                <a:cubicBezTo>
                  <a:pt x="364" y="947"/>
                  <a:pt x="451" y="638"/>
                  <a:pt x="631" y="394"/>
                </a:cubicBezTo>
                <a:cubicBezTo>
                  <a:pt x="631" y="394"/>
                  <a:pt x="631" y="394"/>
                  <a:pt x="631" y="394"/>
                </a:cubicBezTo>
                <a:cubicBezTo>
                  <a:pt x="741" y="235"/>
                  <a:pt x="925" y="131"/>
                  <a:pt x="1133" y="131"/>
                </a:cubicBezTo>
                <a:cubicBezTo>
                  <a:pt x="1472" y="131"/>
                  <a:pt x="1746" y="406"/>
                  <a:pt x="1746" y="744"/>
                </a:cubicBezTo>
                <a:cubicBezTo>
                  <a:pt x="1746" y="1082"/>
                  <a:pt x="1472" y="1356"/>
                  <a:pt x="1133" y="1356"/>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65" name="Freeform 7"/>
          <p:cNvSpPr>
            <a:spLocks noEditPoints="1"/>
          </p:cNvSpPr>
          <p:nvPr/>
        </p:nvSpPr>
        <p:spPr bwMode="auto">
          <a:xfrm>
            <a:off x="6209532" y="3897021"/>
            <a:ext cx="1630575" cy="2962210"/>
          </a:xfrm>
          <a:custGeom>
            <a:avLst/>
            <a:gdLst>
              <a:gd name="T0" fmla="*/ 1072 w 1726"/>
              <a:gd name="T1" fmla="*/ 73 h 3136"/>
              <a:gd name="T2" fmla="*/ 60 w 1726"/>
              <a:gd name="T3" fmla="*/ 1513 h 3136"/>
              <a:gd name="T4" fmla="*/ 57 w 1726"/>
              <a:gd name="T5" fmla="*/ 3119 h 3136"/>
              <a:gd name="T6" fmla="*/ 149 w 1726"/>
              <a:gd name="T7" fmla="*/ 1789 h 3136"/>
              <a:gd name="T8" fmla="*/ 1072 w 1726"/>
              <a:gd name="T9" fmla="*/ 1382 h 3136"/>
              <a:gd name="T10" fmla="*/ 1726 w 1726"/>
              <a:gd name="T11" fmla="*/ 728 h 3136"/>
              <a:gd name="T12" fmla="*/ 1072 w 1726"/>
              <a:gd name="T13" fmla="*/ 73 h 3136"/>
              <a:gd name="T14" fmla="*/ 1072 w 1726"/>
              <a:gd name="T15" fmla="*/ 1263 h 3136"/>
              <a:gd name="T16" fmla="*/ 399 w 1726"/>
              <a:gd name="T17" fmla="*/ 1365 h 3136"/>
              <a:gd name="T18" fmla="*/ 209 w 1726"/>
              <a:gd name="T19" fmla="*/ 1260 h 3136"/>
              <a:gd name="T20" fmla="*/ 867 w 1726"/>
              <a:gd name="T21" fmla="*/ 232 h 3136"/>
              <a:gd name="T22" fmla="*/ 867 w 1726"/>
              <a:gd name="T23" fmla="*/ 232 h 3136"/>
              <a:gd name="T24" fmla="*/ 1607 w 1726"/>
              <a:gd name="T25" fmla="*/ 727 h 3136"/>
              <a:gd name="T26" fmla="*/ 1072 w 1726"/>
              <a:gd name="T27" fmla="*/ 1263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6" h="3136">
                <a:moveTo>
                  <a:pt x="1072" y="73"/>
                </a:moveTo>
                <a:cubicBezTo>
                  <a:pt x="1072" y="73"/>
                  <a:pt x="60" y="0"/>
                  <a:pt x="60" y="1513"/>
                </a:cubicBezTo>
                <a:cubicBezTo>
                  <a:pt x="60" y="1513"/>
                  <a:pt x="0" y="3102"/>
                  <a:pt x="57" y="3119"/>
                </a:cubicBezTo>
                <a:cubicBezTo>
                  <a:pt x="111" y="3136"/>
                  <a:pt x="75" y="2081"/>
                  <a:pt x="149" y="1789"/>
                </a:cubicBezTo>
                <a:cubicBezTo>
                  <a:pt x="255" y="1368"/>
                  <a:pt x="1072" y="1382"/>
                  <a:pt x="1072" y="1382"/>
                </a:cubicBezTo>
                <a:cubicBezTo>
                  <a:pt x="1433" y="1382"/>
                  <a:pt x="1726" y="1089"/>
                  <a:pt x="1726" y="728"/>
                </a:cubicBezTo>
                <a:cubicBezTo>
                  <a:pt x="1726" y="366"/>
                  <a:pt x="1433" y="73"/>
                  <a:pt x="1072" y="73"/>
                </a:cubicBezTo>
                <a:close/>
                <a:moveTo>
                  <a:pt x="1072" y="1263"/>
                </a:moveTo>
                <a:cubicBezTo>
                  <a:pt x="750" y="1254"/>
                  <a:pt x="536" y="1306"/>
                  <a:pt x="399" y="1365"/>
                </a:cubicBezTo>
                <a:cubicBezTo>
                  <a:pt x="239" y="1434"/>
                  <a:pt x="196" y="1352"/>
                  <a:pt x="209" y="1260"/>
                </a:cubicBezTo>
                <a:cubicBezTo>
                  <a:pt x="265" y="872"/>
                  <a:pt x="424" y="379"/>
                  <a:pt x="867" y="232"/>
                </a:cubicBezTo>
                <a:cubicBezTo>
                  <a:pt x="867" y="232"/>
                  <a:pt x="867" y="232"/>
                  <a:pt x="867" y="232"/>
                </a:cubicBezTo>
                <a:cubicBezTo>
                  <a:pt x="1262" y="101"/>
                  <a:pt x="1607" y="431"/>
                  <a:pt x="1607" y="727"/>
                </a:cubicBezTo>
                <a:cubicBezTo>
                  <a:pt x="1607" y="1023"/>
                  <a:pt x="1367" y="1263"/>
                  <a:pt x="1072" y="1263"/>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66" name="Freeform 8"/>
          <p:cNvSpPr>
            <a:spLocks noEditPoints="1"/>
          </p:cNvSpPr>
          <p:nvPr/>
        </p:nvSpPr>
        <p:spPr bwMode="auto">
          <a:xfrm>
            <a:off x="6286665" y="5272220"/>
            <a:ext cx="1364407" cy="1561435"/>
          </a:xfrm>
          <a:custGeom>
            <a:avLst/>
            <a:gdLst>
              <a:gd name="T0" fmla="*/ 790 w 1444"/>
              <a:gd name="T1" fmla="*/ 20 h 1653"/>
              <a:gd name="T2" fmla="*/ 172 w 1444"/>
              <a:gd name="T3" fmla="*/ 389 h 1653"/>
              <a:gd name="T4" fmla="*/ 58 w 1444"/>
              <a:gd name="T5" fmla="*/ 1653 h 1653"/>
              <a:gd name="T6" fmla="*/ 136 w 1444"/>
              <a:gd name="T7" fmla="*/ 1463 h 1653"/>
              <a:gd name="T8" fmla="*/ 783 w 1444"/>
              <a:gd name="T9" fmla="*/ 1329 h 1653"/>
              <a:gd name="T10" fmla="*/ 1444 w 1444"/>
              <a:gd name="T11" fmla="*/ 675 h 1653"/>
              <a:gd name="T12" fmla="*/ 790 w 1444"/>
              <a:gd name="T13" fmla="*/ 20 h 1653"/>
              <a:gd name="T14" fmla="*/ 792 w 1444"/>
              <a:gd name="T15" fmla="*/ 1206 h 1653"/>
              <a:gd name="T16" fmla="*/ 324 w 1444"/>
              <a:gd name="T17" fmla="*/ 1248 h 1653"/>
              <a:gd name="T18" fmla="*/ 170 w 1444"/>
              <a:gd name="T19" fmla="*/ 1129 h 1653"/>
              <a:gd name="T20" fmla="*/ 337 w 1444"/>
              <a:gd name="T21" fmla="*/ 389 h 1653"/>
              <a:gd name="T22" fmla="*/ 792 w 1444"/>
              <a:gd name="T23" fmla="*/ 135 h 1653"/>
              <a:gd name="T24" fmla="*/ 1328 w 1444"/>
              <a:gd name="T25" fmla="*/ 671 h 1653"/>
              <a:gd name="T26" fmla="*/ 792 w 1444"/>
              <a:gd name="T27" fmla="*/ 1206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4" h="1653">
                <a:moveTo>
                  <a:pt x="790" y="20"/>
                </a:moveTo>
                <a:cubicBezTo>
                  <a:pt x="453" y="39"/>
                  <a:pt x="262" y="224"/>
                  <a:pt x="172" y="389"/>
                </a:cubicBezTo>
                <a:cubicBezTo>
                  <a:pt x="0" y="703"/>
                  <a:pt x="0" y="1653"/>
                  <a:pt x="58" y="1653"/>
                </a:cubicBezTo>
                <a:cubicBezTo>
                  <a:pt x="99" y="1653"/>
                  <a:pt x="57" y="1579"/>
                  <a:pt x="136" y="1463"/>
                </a:cubicBezTo>
                <a:cubicBezTo>
                  <a:pt x="221" y="1338"/>
                  <a:pt x="783" y="1329"/>
                  <a:pt x="783" y="1329"/>
                </a:cubicBezTo>
                <a:cubicBezTo>
                  <a:pt x="1151" y="1329"/>
                  <a:pt x="1444" y="1036"/>
                  <a:pt x="1444" y="675"/>
                </a:cubicBezTo>
                <a:cubicBezTo>
                  <a:pt x="1444" y="313"/>
                  <a:pt x="1151" y="0"/>
                  <a:pt x="790" y="20"/>
                </a:cubicBezTo>
                <a:close/>
                <a:moveTo>
                  <a:pt x="792" y="1206"/>
                </a:moveTo>
                <a:cubicBezTo>
                  <a:pt x="582" y="1199"/>
                  <a:pt x="427" y="1223"/>
                  <a:pt x="324" y="1248"/>
                </a:cubicBezTo>
                <a:cubicBezTo>
                  <a:pt x="222" y="1273"/>
                  <a:pt x="170" y="1254"/>
                  <a:pt x="170" y="1129"/>
                </a:cubicBezTo>
                <a:cubicBezTo>
                  <a:pt x="170" y="923"/>
                  <a:pt x="204" y="603"/>
                  <a:pt x="337" y="389"/>
                </a:cubicBezTo>
                <a:cubicBezTo>
                  <a:pt x="432" y="237"/>
                  <a:pt x="600" y="135"/>
                  <a:pt x="792" y="135"/>
                </a:cubicBezTo>
                <a:cubicBezTo>
                  <a:pt x="1088" y="135"/>
                  <a:pt x="1328" y="375"/>
                  <a:pt x="1328" y="671"/>
                </a:cubicBezTo>
                <a:cubicBezTo>
                  <a:pt x="1328" y="966"/>
                  <a:pt x="1088" y="1206"/>
                  <a:pt x="792" y="1206"/>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67" name="Freeform 9"/>
          <p:cNvSpPr>
            <a:spLocks noEditPoints="1"/>
          </p:cNvSpPr>
          <p:nvPr/>
        </p:nvSpPr>
        <p:spPr bwMode="auto">
          <a:xfrm>
            <a:off x="4267414" y="2538609"/>
            <a:ext cx="1774448" cy="4311031"/>
          </a:xfrm>
          <a:custGeom>
            <a:avLst/>
            <a:gdLst>
              <a:gd name="T0" fmla="*/ 0 w 1878"/>
              <a:gd name="T1" fmla="*/ 744 h 4564"/>
              <a:gd name="T2" fmla="*/ 744 w 1878"/>
              <a:gd name="T3" fmla="*/ 1488 h 4564"/>
              <a:gd name="T4" fmla="*/ 1697 w 1878"/>
              <a:gd name="T5" fmla="*/ 2095 h 4564"/>
              <a:gd name="T6" fmla="*/ 1808 w 1878"/>
              <a:gd name="T7" fmla="*/ 4564 h 4564"/>
              <a:gd name="T8" fmla="*/ 1820 w 1878"/>
              <a:gd name="T9" fmla="*/ 2063 h 4564"/>
              <a:gd name="T10" fmla="*/ 744 w 1878"/>
              <a:gd name="T11" fmla="*/ 0 h 4564"/>
              <a:gd name="T12" fmla="*/ 0 w 1878"/>
              <a:gd name="T13" fmla="*/ 744 h 4564"/>
              <a:gd name="T14" fmla="*/ 132 w 1878"/>
              <a:gd name="T15" fmla="*/ 744 h 4564"/>
              <a:gd name="T16" fmla="*/ 744 w 1878"/>
              <a:gd name="T17" fmla="*/ 131 h 4564"/>
              <a:gd name="T18" fmla="*/ 1247 w 1878"/>
              <a:gd name="T19" fmla="*/ 394 h 4564"/>
              <a:gd name="T20" fmla="*/ 1247 w 1878"/>
              <a:gd name="T21" fmla="*/ 394 h 4564"/>
              <a:gd name="T22" fmla="*/ 1571 w 1878"/>
              <a:gd name="T23" fmla="*/ 1236 h 4564"/>
              <a:gd name="T24" fmla="*/ 1334 w 1878"/>
              <a:gd name="T25" fmla="*/ 1457 h 4564"/>
              <a:gd name="T26" fmla="*/ 744 w 1878"/>
              <a:gd name="T27" fmla="*/ 1356 h 4564"/>
              <a:gd name="T28" fmla="*/ 132 w 1878"/>
              <a:gd name="T29" fmla="*/ 744 h 4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8" h="4564">
                <a:moveTo>
                  <a:pt x="0" y="744"/>
                </a:moveTo>
                <a:cubicBezTo>
                  <a:pt x="0" y="1155"/>
                  <a:pt x="333" y="1488"/>
                  <a:pt x="744" y="1488"/>
                </a:cubicBezTo>
                <a:cubicBezTo>
                  <a:pt x="1292" y="1488"/>
                  <a:pt x="1607" y="1743"/>
                  <a:pt x="1697" y="2095"/>
                </a:cubicBezTo>
                <a:cubicBezTo>
                  <a:pt x="1816" y="2554"/>
                  <a:pt x="1737" y="4564"/>
                  <a:pt x="1808" y="4564"/>
                </a:cubicBezTo>
                <a:cubicBezTo>
                  <a:pt x="1878" y="4564"/>
                  <a:pt x="1827" y="2249"/>
                  <a:pt x="1820" y="2063"/>
                </a:cubicBezTo>
                <a:cubicBezTo>
                  <a:pt x="1786" y="1190"/>
                  <a:pt x="1594" y="0"/>
                  <a:pt x="744" y="0"/>
                </a:cubicBezTo>
                <a:cubicBezTo>
                  <a:pt x="333" y="0"/>
                  <a:pt x="0" y="333"/>
                  <a:pt x="0" y="744"/>
                </a:cubicBezTo>
                <a:close/>
                <a:moveTo>
                  <a:pt x="132" y="744"/>
                </a:moveTo>
                <a:cubicBezTo>
                  <a:pt x="132" y="406"/>
                  <a:pt x="406" y="131"/>
                  <a:pt x="744" y="131"/>
                </a:cubicBezTo>
                <a:cubicBezTo>
                  <a:pt x="952" y="131"/>
                  <a:pt x="1136" y="235"/>
                  <a:pt x="1247" y="394"/>
                </a:cubicBezTo>
                <a:cubicBezTo>
                  <a:pt x="1247" y="394"/>
                  <a:pt x="1247" y="394"/>
                  <a:pt x="1247" y="394"/>
                </a:cubicBezTo>
                <a:cubicBezTo>
                  <a:pt x="1426" y="638"/>
                  <a:pt x="1514" y="947"/>
                  <a:pt x="1571" y="1236"/>
                </a:cubicBezTo>
                <a:cubicBezTo>
                  <a:pt x="1613" y="1452"/>
                  <a:pt x="1541" y="1554"/>
                  <a:pt x="1334" y="1457"/>
                </a:cubicBezTo>
                <a:cubicBezTo>
                  <a:pt x="1195" y="1392"/>
                  <a:pt x="1035" y="1356"/>
                  <a:pt x="744" y="1356"/>
                </a:cubicBezTo>
                <a:cubicBezTo>
                  <a:pt x="406" y="1356"/>
                  <a:pt x="132" y="1082"/>
                  <a:pt x="132" y="744"/>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68" name="Freeform 10"/>
          <p:cNvSpPr>
            <a:spLocks noEditPoints="1"/>
          </p:cNvSpPr>
          <p:nvPr/>
        </p:nvSpPr>
        <p:spPr bwMode="auto">
          <a:xfrm>
            <a:off x="4331758" y="3902617"/>
            <a:ext cx="1629775" cy="2962210"/>
          </a:xfrm>
          <a:custGeom>
            <a:avLst/>
            <a:gdLst>
              <a:gd name="T0" fmla="*/ 0 w 1725"/>
              <a:gd name="T1" fmla="*/ 728 h 3136"/>
              <a:gd name="T2" fmla="*/ 654 w 1725"/>
              <a:gd name="T3" fmla="*/ 1382 h 3136"/>
              <a:gd name="T4" fmla="*/ 1577 w 1725"/>
              <a:gd name="T5" fmla="*/ 1789 h 3136"/>
              <a:gd name="T6" fmla="*/ 1669 w 1725"/>
              <a:gd name="T7" fmla="*/ 3119 h 3136"/>
              <a:gd name="T8" fmla="*/ 1666 w 1725"/>
              <a:gd name="T9" fmla="*/ 1513 h 3136"/>
              <a:gd name="T10" fmla="*/ 654 w 1725"/>
              <a:gd name="T11" fmla="*/ 73 h 3136"/>
              <a:gd name="T12" fmla="*/ 0 w 1725"/>
              <a:gd name="T13" fmla="*/ 728 h 3136"/>
              <a:gd name="T14" fmla="*/ 119 w 1725"/>
              <a:gd name="T15" fmla="*/ 727 h 3136"/>
              <a:gd name="T16" fmla="*/ 858 w 1725"/>
              <a:gd name="T17" fmla="*/ 232 h 3136"/>
              <a:gd name="T18" fmla="*/ 858 w 1725"/>
              <a:gd name="T19" fmla="*/ 232 h 3136"/>
              <a:gd name="T20" fmla="*/ 1517 w 1725"/>
              <a:gd name="T21" fmla="*/ 1260 h 3136"/>
              <a:gd name="T22" fmla="*/ 1327 w 1725"/>
              <a:gd name="T23" fmla="*/ 1365 h 3136"/>
              <a:gd name="T24" fmla="*/ 654 w 1725"/>
              <a:gd name="T25" fmla="*/ 1263 h 3136"/>
              <a:gd name="T26" fmla="*/ 119 w 1725"/>
              <a:gd name="T27" fmla="*/ 727 h 3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5" h="3136">
                <a:moveTo>
                  <a:pt x="0" y="728"/>
                </a:moveTo>
                <a:cubicBezTo>
                  <a:pt x="0" y="1089"/>
                  <a:pt x="293" y="1382"/>
                  <a:pt x="654" y="1382"/>
                </a:cubicBezTo>
                <a:cubicBezTo>
                  <a:pt x="654" y="1382"/>
                  <a:pt x="1471" y="1368"/>
                  <a:pt x="1577" y="1789"/>
                </a:cubicBezTo>
                <a:cubicBezTo>
                  <a:pt x="1650" y="2081"/>
                  <a:pt x="1614" y="3136"/>
                  <a:pt x="1669" y="3119"/>
                </a:cubicBezTo>
                <a:cubicBezTo>
                  <a:pt x="1725" y="3102"/>
                  <a:pt x="1666" y="1513"/>
                  <a:pt x="1666" y="1513"/>
                </a:cubicBezTo>
                <a:cubicBezTo>
                  <a:pt x="1666" y="0"/>
                  <a:pt x="654" y="73"/>
                  <a:pt x="654" y="73"/>
                </a:cubicBezTo>
                <a:cubicBezTo>
                  <a:pt x="293" y="73"/>
                  <a:pt x="0" y="366"/>
                  <a:pt x="0" y="728"/>
                </a:cubicBezTo>
                <a:close/>
                <a:moveTo>
                  <a:pt x="119" y="727"/>
                </a:moveTo>
                <a:cubicBezTo>
                  <a:pt x="119" y="431"/>
                  <a:pt x="464" y="101"/>
                  <a:pt x="858" y="232"/>
                </a:cubicBezTo>
                <a:cubicBezTo>
                  <a:pt x="858" y="232"/>
                  <a:pt x="858" y="232"/>
                  <a:pt x="858" y="232"/>
                </a:cubicBezTo>
                <a:cubicBezTo>
                  <a:pt x="1302" y="379"/>
                  <a:pt x="1461" y="872"/>
                  <a:pt x="1517" y="1260"/>
                </a:cubicBezTo>
                <a:cubicBezTo>
                  <a:pt x="1530" y="1352"/>
                  <a:pt x="1487" y="1434"/>
                  <a:pt x="1327" y="1365"/>
                </a:cubicBezTo>
                <a:cubicBezTo>
                  <a:pt x="1190" y="1306"/>
                  <a:pt x="976" y="1254"/>
                  <a:pt x="654" y="1263"/>
                </a:cubicBezTo>
                <a:cubicBezTo>
                  <a:pt x="358" y="1263"/>
                  <a:pt x="119" y="1023"/>
                  <a:pt x="119" y="727"/>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69" name="Freeform 11"/>
          <p:cNvSpPr>
            <a:spLocks noEditPoints="1"/>
          </p:cNvSpPr>
          <p:nvPr/>
        </p:nvSpPr>
        <p:spPr bwMode="auto">
          <a:xfrm>
            <a:off x="4513999" y="5272220"/>
            <a:ext cx="1365208" cy="1561435"/>
          </a:xfrm>
          <a:custGeom>
            <a:avLst/>
            <a:gdLst>
              <a:gd name="T0" fmla="*/ 0 w 1445"/>
              <a:gd name="T1" fmla="*/ 675 h 1653"/>
              <a:gd name="T2" fmla="*/ 662 w 1445"/>
              <a:gd name="T3" fmla="*/ 1329 h 1653"/>
              <a:gd name="T4" fmla="*/ 1309 w 1445"/>
              <a:gd name="T5" fmla="*/ 1463 h 1653"/>
              <a:gd name="T6" fmla="*/ 1387 w 1445"/>
              <a:gd name="T7" fmla="*/ 1653 h 1653"/>
              <a:gd name="T8" fmla="*/ 1273 w 1445"/>
              <a:gd name="T9" fmla="*/ 389 h 1653"/>
              <a:gd name="T10" fmla="*/ 655 w 1445"/>
              <a:gd name="T11" fmla="*/ 20 h 1653"/>
              <a:gd name="T12" fmla="*/ 0 w 1445"/>
              <a:gd name="T13" fmla="*/ 675 h 1653"/>
              <a:gd name="T14" fmla="*/ 117 w 1445"/>
              <a:gd name="T15" fmla="*/ 671 h 1653"/>
              <a:gd name="T16" fmla="*/ 652 w 1445"/>
              <a:gd name="T17" fmla="*/ 135 h 1653"/>
              <a:gd name="T18" fmla="*/ 1108 w 1445"/>
              <a:gd name="T19" fmla="*/ 389 h 1653"/>
              <a:gd name="T20" fmla="*/ 1275 w 1445"/>
              <a:gd name="T21" fmla="*/ 1129 h 1653"/>
              <a:gd name="T22" fmla="*/ 1121 w 1445"/>
              <a:gd name="T23" fmla="*/ 1248 h 1653"/>
              <a:gd name="T24" fmla="*/ 652 w 1445"/>
              <a:gd name="T25" fmla="*/ 1206 h 1653"/>
              <a:gd name="T26" fmla="*/ 117 w 1445"/>
              <a:gd name="T27" fmla="*/ 671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5" h="1653">
                <a:moveTo>
                  <a:pt x="0" y="675"/>
                </a:moveTo>
                <a:cubicBezTo>
                  <a:pt x="0" y="1036"/>
                  <a:pt x="294" y="1329"/>
                  <a:pt x="662" y="1329"/>
                </a:cubicBezTo>
                <a:cubicBezTo>
                  <a:pt x="662" y="1329"/>
                  <a:pt x="1224" y="1338"/>
                  <a:pt x="1309" y="1463"/>
                </a:cubicBezTo>
                <a:cubicBezTo>
                  <a:pt x="1388" y="1579"/>
                  <a:pt x="1346" y="1653"/>
                  <a:pt x="1387" y="1653"/>
                </a:cubicBezTo>
                <a:cubicBezTo>
                  <a:pt x="1445" y="1653"/>
                  <a:pt x="1445" y="703"/>
                  <a:pt x="1273" y="389"/>
                </a:cubicBezTo>
                <a:cubicBezTo>
                  <a:pt x="1183" y="224"/>
                  <a:pt x="992" y="39"/>
                  <a:pt x="655" y="20"/>
                </a:cubicBezTo>
                <a:cubicBezTo>
                  <a:pt x="294" y="0"/>
                  <a:pt x="0" y="313"/>
                  <a:pt x="0" y="675"/>
                </a:cubicBezTo>
                <a:close/>
                <a:moveTo>
                  <a:pt x="117" y="671"/>
                </a:moveTo>
                <a:cubicBezTo>
                  <a:pt x="117" y="375"/>
                  <a:pt x="357" y="135"/>
                  <a:pt x="652" y="135"/>
                </a:cubicBezTo>
                <a:cubicBezTo>
                  <a:pt x="845" y="135"/>
                  <a:pt x="1013" y="237"/>
                  <a:pt x="1108" y="389"/>
                </a:cubicBezTo>
                <a:cubicBezTo>
                  <a:pt x="1241" y="603"/>
                  <a:pt x="1275" y="923"/>
                  <a:pt x="1275" y="1129"/>
                </a:cubicBezTo>
                <a:cubicBezTo>
                  <a:pt x="1275" y="1254"/>
                  <a:pt x="1223" y="1273"/>
                  <a:pt x="1121" y="1248"/>
                </a:cubicBezTo>
                <a:cubicBezTo>
                  <a:pt x="1018" y="1223"/>
                  <a:pt x="863" y="1199"/>
                  <a:pt x="652" y="1206"/>
                </a:cubicBezTo>
                <a:cubicBezTo>
                  <a:pt x="357" y="1206"/>
                  <a:pt x="117" y="966"/>
                  <a:pt x="117" y="671"/>
                </a:cubicBezTo>
                <a:close/>
              </a:path>
            </a:pathLst>
          </a:custGeom>
          <a:gradFill>
            <a:gsLst>
              <a:gs pos="100000">
                <a:srgbClr val="2E5DAA"/>
              </a:gs>
              <a:gs pos="56000">
                <a:srgbClr val="F3A3A8"/>
              </a:gs>
            </a:gsLst>
            <a:lin ang="3600000" scaled="0"/>
          </a:gra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nvGrpSpPr>
          <p:cNvPr id="70" name="Group 143"/>
          <p:cNvGrpSpPr/>
          <p:nvPr/>
        </p:nvGrpSpPr>
        <p:grpSpPr>
          <a:xfrm>
            <a:off x="5826990" y="1977542"/>
            <a:ext cx="516383" cy="516385"/>
            <a:chOff x="7144279" y="2887135"/>
            <a:chExt cx="481012" cy="481013"/>
          </a:xfrm>
          <a:solidFill>
            <a:schemeClr val="tx1"/>
          </a:solidFill>
        </p:grpSpPr>
        <p:sp>
          <p:nvSpPr>
            <p:cNvPr id="71" name="Freeform 144"/>
            <p:cNvSpPr>
              <a:spLocks noEditPoints="1"/>
            </p:cNvSpPr>
            <p:nvPr/>
          </p:nvSpPr>
          <p:spPr bwMode="auto">
            <a:xfrm>
              <a:off x="7144279" y="2887135"/>
              <a:ext cx="481012" cy="48101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华文细黑" panose="02010600040101010101" pitchFamily="2" charset="-122"/>
                <a:ea typeface="华文细黑" panose="02010600040101010101" pitchFamily="2" charset="-122"/>
              </a:endParaRPr>
            </a:p>
          </p:txBody>
        </p:sp>
        <p:sp>
          <p:nvSpPr>
            <p:cNvPr id="72" name="Freeform 145"/>
            <p:cNvSpPr>
              <a:spLocks noEditPoints="1"/>
            </p:cNvSpPr>
            <p:nvPr/>
          </p:nvSpPr>
          <p:spPr bwMode="auto">
            <a:xfrm>
              <a:off x="7280804" y="3022072"/>
              <a:ext cx="209550" cy="21113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华文细黑" panose="02010600040101010101" pitchFamily="2" charset="-122"/>
                <a:ea typeface="华文细黑" panose="02010600040101010101" pitchFamily="2" charset="-122"/>
              </a:endParaRPr>
            </a:p>
          </p:txBody>
        </p:sp>
        <p:sp>
          <p:nvSpPr>
            <p:cNvPr id="73" name="Freeform 146"/>
            <p:cNvSpPr>
              <a:spLocks noEditPoints="1"/>
            </p:cNvSpPr>
            <p:nvPr/>
          </p:nvSpPr>
          <p:spPr bwMode="auto">
            <a:xfrm>
              <a:off x="7325254" y="3066522"/>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latin typeface="华文细黑" panose="02010600040101010101" pitchFamily="2" charset="-122"/>
                <a:ea typeface="华文细黑" panose="02010600040101010101" pitchFamily="2" charset="-122"/>
              </a:endParaRPr>
            </a:p>
          </p:txBody>
        </p:sp>
      </p:grpSp>
      <p:sp>
        <p:nvSpPr>
          <p:cNvPr id="74" name="Freeform 39"/>
          <p:cNvSpPr>
            <a:spLocks noEditPoints="1"/>
          </p:cNvSpPr>
          <p:nvPr/>
        </p:nvSpPr>
        <p:spPr bwMode="auto">
          <a:xfrm>
            <a:off x="4763955" y="3113809"/>
            <a:ext cx="468669" cy="352663"/>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tx1"/>
          </a:soli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nvGrpSpPr>
          <p:cNvPr id="75" name="Group 149"/>
          <p:cNvGrpSpPr/>
          <p:nvPr/>
        </p:nvGrpSpPr>
        <p:grpSpPr>
          <a:xfrm>
            <a:off x="6934525" y="2997868"/>
            <a:ext cx="381608" cy="511052"/>
            <a:chOff x="5280554" y="3849160"/>
            <a:chExt cx="360362" cy="482600"/>
          </a:xfrm>
          <a:solidFill>
            <a:schemeClr val="tx1"/>
          </a:solidFill>
        </p:grpSpPr>
        <p:sp>
          <p:nvSpPr>
            <p:cNvPr id="76" name="Freeform 37"/>
            <p:cNvSpPr>
              <a:spLocks noEditPoints="1"/>
            </p:cNvSpPr>
            <p:nvPr/>
          </p:nvSpPr>
          <p:spPr bwMode="auto">
            <a:xfrm>
              <a:off x="5280554" y="3849160"/>
              <a:ext cx="360362" cy="482600"/>
            </a:xfrm>
            <a:custGeom>
              <a:avLst/>
              <a:gdLst>
                <a:gd name="T0" fmla="*/ 84 w 96"/>
                <a:gd name="T1" fmla="*/ 52 h 128"/>
                <a:gd name="T2" fmla="*/ 84 w 96"/>
                <a:gd name="T3" fmla="*/ 36 h 128"/>
                <a:gd name="T4" fmla="*/ 48 w 96"/>
                <a:gd name="T5" fmla="*/ 0 h 128"/>
                <a:gd name="T6" fmla="*/ 12 w 96"/>
                <a:gd name="T7" fmla="*/ 36 h 128"/>
                <a:gd name="T8" fmla="*/ 12 w 96"/>
                <a:gd name="T9" fmla="*/ 52 h 128"/>
                <a:gd name="T10" fmla="*/ 0 w 96"/>
                <a:gd name="T11" fmla="*/ 64 h 128"/>
                <a:gd name="T12" fmla="*/ 0 w 96"/>
                <a:gd name="T13" fmla="*/ 76 h 128"/>
                <a:gd name="T14" fmla="*/ 0 w 96"/>
                <a:gd name="T15" fmla="*/ 80 h 128"/>
                <a:gd name="T16" fmla="*/ 0 w 96"/>
                <a:gd name="T17" fmla="*/ 88 h 128"/>
                <a:gd name="T18" fmla="*/ 0 w 96"/>
                <a:gd name="T19" fmla="*/ 92 h 128"/>
                <a:gd name="T20" fmla="*/ 36 w 96"/>
                <a:gd name="T21" fmla="*/ 128 h 128"/>
                <a:gd name="T22" fmla="*/ 60 w 96"/>
                <a:gd name="T23" fmla="*/ 128 h 128"/>
                <a:gd name="T24" fmla="*/ 96 w 96"/>
                <a:gd name="T25" fmla="*/ 92 h 128"/>
                <a:gd name="T26" fmla="*/ 96 w 96"/>
                <a:gd name="T27" fmla="*/ 88 h 128"/>
                <a:gd name="T28" fmla="*/ 96 w 96"/>
                <a:gd name="T29" fmla="*/ 80 h 128"/>
                <a:gd name="T30" fmla="*/ 96 w 96"/>
                <a:gd name="T31" fmla="*/ 76 h 128"/>
                <a:gd name="T32" fmla="*/ 96 w 96"/>
                <a:gd name="T33" fmla="*/ 64 h 128"/>
                <a:gd name="T34" fmla="*/ 84 w 96"/>
                <a:gd name="T35" fmla="*/ 52 h 128"/>
                <a:gd name="T36" fmla="*/ 20 w 96"/>
                <a:gd name="T37" fmla="*/ 36 h 128"/>
                <a:gd name="T38" fmla="*/ 48 w 96"/>
                <a:gd name="T39" fmla="*/ 8 h 128"/>
                <a:gd name="T40" fmla="*/ 76 w 96"/>
                <a:gd name="T41" fmla="*/ 36 h 128"/>
                <a:gd name="T42" fmla="*/ 76 w 96"/>
                <a:gd name="T43" fmla="*/ 52 h 128"/>
                <a:gd name="T44" fmla="*/ 68 w 96"/>
                <a:gd name="T45" fmla="*/ 52 h 128"/>
                <a:gd name="T46" fmla="*/ 68 w 96"/>
                <a:gd name="T47" fmla="*/ 36 h 128"/>
                <a:gd name="T48" fmla="*/ 48 w 96"/>
                <a:gd name="T49" fmla="*/ 16 h 128"/>
                <a:gd name="T50" fmla="*/ 28 w 96"/>
                <a:gd name="T51" fmla="*/ 36 h 128"/>
                <a:gd name="T52" fmla="*/ 28 w 96"/>
                <a:gd name="T53" fmla="*/ 52 h 128"/>
                <a:gd name="T54" fmla="*/ 20 w 96"/>
                <a:gd name="T55" fmla="*/ 52 h 128"/>
                <a:gd name="T56" fmla="*/ 20 w 96"/>
                <a:gd name="T57" fmla="*/ 36 h 128"/>
                <a:gd name="T58" fmla="*/ 64 w 96"/>
                <a:gd name="T59" fmla="*/ 36 h 128"/>
                <a:gd name="T60" fmla="*/ 64 w 96"/>
                <a:gd name="T61" fmla="*/ 36 h 128"/>
                <a:gd name="T62" fmla="*/ 64 w 96"/>
                <a:gd name="T63" fmla="*/ 52 h 128"/>
                <a:gd name="T64" fmla="*/ 32 w 96"/>
                <a:gd name="T65" fmla="*/ 52 h 128"/>
                <a:gd name="T66" fmla="*/ 32 w 96"/>
                <a:gd name="T67" fmla="*/ 36 h 128"/>
                <a:gd name="T68" fmla="*/ 32 w 96"/>
                <a:gd name="T69" fmla="*/ 36 h 128"/>
                <a:gd name="T70" fmla="*/ 48 w 96"/>
                <a:gd name="T71" fmla="*/ 20 h 128"/>
                <a:gd name="T72" fmla="*/ 64 w 96"/>
                <a:gd name="T73" fmla="*/ 36 h 128"/>
                <a:gd name="T74" fmla="*/ 88 w 96"/>
                <a:gd name="T75" fmla="*/ 76 h 128"/>
                <a:gd name="T76" fmla="*/ 88 w 96"/>
                <a:gd name="T77" fmla="*/ 80 h 128"/>
                <a:gd name="T78" fmla="*/ 88 w 96"/>
                <a:gd name="T79" fmla="*/ 88 h 128"/>
                <a:gd name="T80" fmla="*/ 88 w 96"/>
                <a:gd name="T81" fmla="*/ 92 h 128"/>
                <a:gd name="T82" fmla="*/ 60 w 96"/>
                <a:gd name="T83" fmla="*/ 120 h 128"/>
                <a:gd name="T84" fmla="*/ 36 w 96"/>
                <a:gd name="T85" fmla="*/ 120 h 128"/>
                <a:gd name="T86" fmla="*/ 8 w 96"/>
                <a:gd name="T87" fmla="*/ 92 h 128"/>
                <a:gd name="T88" fmla="*/ 8 w 96"/>
                <a:gd name="T89" fmla="*/ 88 h 128"/>
                <a:gd name="T90" fmla="*/ 8 w 96"/>
                <a:gd name="T91" fmla="*/ 80 h 128"/>
                <a:gd name="T92" fmla="*/ 8 w 96"/>
                <a:gd name="T93" fmla="*/ 76 h 128"/>
                <a:gd name="T94" fmla="*/ 8 w 96"/>
                <a:gd name="T95" fmla="*/ 64 h 128"/>
                <a:gd name="T96" fmla="*/ 12 w 96"/>
                <a:gd name="T97" fmla="*/ 60 h 128"/>
                <a:gd name="T98" fmla="*/ 20 w 96"/>
                <a:gd name="T99" fmla="*/ 60 h 128"/>
                <a:gd name="T100" fmla="*/ 76 w 96"/>
                <a:gd name="T101" fmla="*/ 60 h 128"/>
                <a:gd name="T102" fmla="*/ 84 w 96"/>
                <a:gd name="T103" fmla="*/ 60 h 128"/>
                <a:gd name="T104" fmla="*/ 88 w 96"/>
                <a:gd name="T105" fmla="*/ 64 h 128"/>
                <a:gd name="T106" fmla="*/ 88 w 96"/>
                <a:gd name="T107"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128">
                  <a:moveTo>
                    <a:pt x="84" y="52"/>
                  </a:moveTo>
                  <a:cubicBezTo>
                    <a:pt x="84" y="36"/>
                    <a:pt x="84" y="36"/>
                    <a:pt x="84" y="36"/>
                  </a:cubicBezTo>
                  <a:cubicBezTo>
                    <a:pt x="84" y="16"/>
                    <a:pt x="68" y="0"/>
                    <a:pt x="48" y="0"/>
                  </a:cubicBezTo>
                  <a:cubicBezTo>
                    <a:pt x="28" y="0"/>
                    <a:pt x="12" y="16"/>
                    <a:pt x="12" y="36"/>
                  </a:cubicBezTo>
                  <a:cubicBezTo>
                    <a:pt x="12" y="52"/>
                    <a:pt x="12" y="52"/>
                    <a:pt x="12" y="52"/>
                  </a:cubicBezTo>
                  <a:cubicBezTo>
                    <a:pt x="5" y="52"/>
                    <a:pt x="0" y="57"/>
                    <a:pt x="0" y="64"/>
                  </a:cubicBezTo>
                  <a:cubicBezTo>
                    <a:pt x="0" y="76"/>
                    <a:pt x="0" y="76"/>
                    <a:pt x="0" y="76"/>
                  </a:cubicBezTo>
                  <a:cubicBezTo>
                    <a:pt x="0" y="80"/>
                    <a:pt x="0" y="80"/>
                    <a:pt x="0" y="80"/>
                  </a:cubicBezTo>
                  <a:cubicBezTo>
                    <a:pt x="0" y="88"/>
                    <a:pt x="0" y="88"/>
                    <a:pt x="0" y="88"/>
                  </a:cubicBezTo>
                  <a:cubicBezTo>
                    <a:pt x="0" y="92"/>
                    <a:pt x="0" y="92"/>
                    <a:pt x="0" y="92"/>
                  </a:cubicBezTo>
                  <a:cubicBezTo>
                    <a:pt x="0" y="112"/>
                    <a:pt x="16" y="128"/>
                    <a:pt x="36" y="128"/>
                  </a:cubicBezTo>
                  <a:cubicBezTo>
                    <a:pt x="60" y="128"/>
                    <a:pt x="60" y="128"/>
                    <a:pt x="60" y="128"/>
                  </a:cubicBezTo>
                  <a:cubicBezTo>
                    <a:pt x="80" y="128"/>
                    <a:pt x="96" y="112"/>
                    <a:pt x="96" y="92"/>
                  </a:cubicBezTo>
                  <a:cubicBezTo>
                    <a:pt x="96" y="88"/>
                    <a:pt x="96" y="88"/>
                    <a:pt x="96" y="88"/>
                  </a:cubicBezTo>
                  <a:cubicBezTo>
                    <a:pt x="96" y="80"/>
                    <a:pt x="96" y="80"/>
                    <a:pt x="96" y="80"/>
                  </a:cubicBezTo>
                  <a:cubicBezTo>
                    <a:pt x="96" y="76"/>
                    <a:pt x="96" y="76"/>
                    <a:pt x="96" y="76"/>
                  </a:cubicBezTo>
                  <a:cubicBezTo>
                    <a:pt x="96" y="64"/>
                    <a:pt x="96" y="64"/>
                    <a:pt x="96" y="64"/>
                  </a:cubicBezTo>
                  <a:cubicBezTo>
                    <a:pt x="96" y="57"/>
                    <a:pt x="91" y="52"/>
                    <a:pt x="84" y="52"/>
                  </a:cubicBezTo>
                  <a:close/>
                  <a:moveTo>
                    <a:pt x="20" y="36"/>
                  </a:moveTo>
                  <a:cubicBezTo>
                    <a:pt x="20" y="21"/>
                    <a:pt x="33" y="8"/>
                    <a:pt x="48" y="8"/>
                  </a:cubicBezTo>
                  <a:cubicBezTo>
                    <a:pt x="63" y="8"/>
                    <a:pt x="76" y="21"/>
                    <a:pt x="76" y="36"/>
                  </a:cubicBezTo>
                  <a:cubicBezTo>
                    <a:pt x="76" y="52"/>
                    <a:pt x="76" y="52"/>
                    <a:pt x="76" y="52"/>
                  </a:cubicBezTo>
                  <a:cubicBezTo>
                    <a:pt x="68" y="52"/>
                    <a:pt x="68" y="52"/>
                    <a:pt x="68" y="52"/>
                  </a:cubicBezTo>
                  <a:cubicBezTo>
                    <a:pt x="68" y="36"/>
                    <a:pt x="68" y="36"/>
                    <a:pt x="68" y="36"/>
                  </a:cubicBezTo>
                  <a:cubicBezTo>
                    <a:pt x="68" y="25"/>
                    <a:pt x="59" y="16"/>
                    <a:pt x="48" y="16"/>
                  </a:cubicBezTo>
                  <a:cubicBezTo>
                    <a:pt x="37" y="16"/>
                    <a:pt x="28" y="25"/>
                    <a:pt x="28" y="36"/>
                  </a:cubicBezTo>
                  <a:cubicBezTo>
                    <a:pt x="28" y="52"/>
                    <a:pt x="28" y="52"/>
                    <a:pt x="28" y="52"/>
                  </a:cubicBezTo>
                  <a:cubicBezTo>
                    <a:pt x="20" y="52"/>
                    <a:pt x="20" y="52"/>
                    <a:pt x="20" y="52"/>
                  </a:cubicBezTo>
                  <a:lnTo>
                    <a:pt x="20" y="36"/>
                  </a:lnTo>
                  <a:close/>
                  <a:moveTo>
                    <a:pt x="64" y="36"/>
                  </a:moveTo>
                  <a:cubicBezTo>
                    <a:pt x="64" y="36"/>
                    <a:pt x="64" y="36"/>
                    <a:pt x="64" y="36"/>
                  </a:cubicBezTo>
                  <a:cubicBezTo>
                    <a:pt x="64" y="52"/>
                    <a:pt x="64" y="52"/>
                    <a:pt x="64" y="52"/>
                  </a:cubicBezTo>
                  <a:cubicBezTo>
                    <a:pt x="32" y="52"/>
                    <a:pt x="32" y="52"/>
                    <a:pt x="32" y="52"/>
                  </a:cubicBezTo>
                  <a:cubicBezTo>
                    <a:pt x="32" y="36"/>
                    <a:pt x="32" y="36"/>
                    <a:pt x="32" y="36"/>
                  </a:cubicBezTo>
                  <a:cubicBezTo>
                    <a:pt x="32" y="36"/>
                    <a:pt x="32" y="36"/>
                    <a:pt x="32" y="36"/>
                  </a:cubicBezTo>
                  <a:cubicBezTo>
                    <a:pt x="32" y="27"/>
                    <a:pt x="39" y="20"/>
                    <a:pt x="48" y="20"/>
                  </a:cubicBezTo>
                  <a:cubicBezTo>
                    <a:pt x="57" y="20"/>
                    <a:pt x="64" y="27"/>
                    <a:pt x="64" y="36"/>
                  </a:cubicBezTo>
                  <a:close/>
                  <a:moveTo>
                    <a:pt x="88" y="76"/>
                  </a:moveTo>
                  <a:cubicBezTo>
                    <a:pt x="88" y="80"/>
                    <a:pt x="88" y="80"/>
                    <a:pt x="88" y="80"/>
                  </a:cubicBezTo>
                  <a:cubicBezTo>
                    <a:pt x="88" y="88"/>
                    <a:pt x="88" y="88"/>
                    <a:pt x="88" y="88"/>
                  </a:cubicBezTo>
                  <a:cubicBezTo>
                    <a:pt x="88" y="92"/>
                    <a:pt x="88" y="92"/>
                    <a:pt x="88" y="92"/>
                  </a:cubicBezTo>
                  <a:cubicBezTo>
                    <a:pt x="88" y="107"/>
                    <a:pt x="75" y="120"/>
                    <a:pt x="60" y="120"/>
                  </a:cubicBezTo>
                  <a:cubicBezTo>
                    <a:pt x="36" y="120"/>
                    <a:pt x="36" y="120"/>
                    <a:pt x="36" y="120"/>
                  </a:cubicBezTo>
                  <a:cubicBezTo>
                    <a:pt x="21" y="120"/>
                    <a:pt x="8" y="107"/>
                    <a:pt x="8" y="92"/>
                  </a:cubicBezTo>
                  <a:cubicBezTo>
                    <a:pt x="8" y="88"/>
                    <a:pt x="8" y="88"/>
                    <a:pt x="8" y="88"/>
                  </a:cubicBezTo>
                  <a:cubicBezTo>
                    <a:pt x="8" y="80"/>
                    <a:pt x="8" y="80"/>
                    <a:pt x="8" y="80"/>
                  </a:cubicBezTo>
                  <a:cubicBezTo>
                    <a:pt x="8" y="76"/>
                    <a:pt x="8" y="76"/>
                    <a:pt x="8" y="76"/>
                  </a:cubicBezTo>
                  <a:cubicBezTo>
                    <a:pt x="8" y="64"/>
                    <a:pt x="8" y="64"/>
                    <a:pt x="8" y="64"/>
                  </a:cubicBezTo>
                  <a:cubicBezTo>
                    <a:pt x="8" y="62"/>
                    <a:pt x="10" y="60"/>
                    <a:pt x="12" y="60"/>
                  </a:cubicBezTo>
                  <a:cubicBezTo>
                    <a:pt x="15" y="60"/>
                    <a:pt x="17" y="60"/>
                    <a:pt x="20" y="60"/>
                  </a:cubicBezTo>
                  <a:cubicBezTo>
                    <a:pt x="76" y="60"/>
                    <a:pt x="76" y="60"/>
                    <a:pt x="76" y="60"/>
                  </a:cubicBezTo>
                  <a:cubicBezTo>
                    <a:pt x="79" y="60"/>
                    <a:pt x="81" y="60"/>
                    <a:pt x="84" y="60"/>
                  </a:cubicBezTo>
                  <a:cubicBezTo>
                    <a:pt x="86" y="60"/>
                    <a:pt x="88" y="62"/>
                    <a:pt x="88" y="64"/>
                  </a:cubicBezTo>
                  <a:lnTo>
                    <a:pt x="88" y="76"/>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77" name="Freeform 38"/>
            <p:cNvSpPr/>
            <p:nvPr/>
          </p:nvSpPr>
          <p:spPr bwMode="auto">
            <a:xfrm>
              <a:off x="5431366" y="4136497"/>
              <a:ext cx="60325" cy="88900"/>
            </a:xfrm>
            <a:custGeom>
              <a:avLst/>
              <a:gdLst>
                <a:gd name="T0" fmla="*/ 8 w 16"/>
                <a:gd name="T1" fmla="*/ 0 h 24"/>
                <a:gd name="T2" fmla="*/ 0 w 16"/>
                <a:gd name="T3" fmla="*/ 8 h 24"/>
                <a:gd name="T4" fmla="*/ 3 w 16"/>
                <a:gd name="T5" fmla="*/ 19 h 24"/>
                <a:gd name="T6" fmla="*/ 8 w 16"/>
                <a:gd name="T7" fmla="*/ 24 h 24"/>
                <a:gd name="T8" fmla="*/ 13 w 16"/>
                <a:gd name="T9" fmla="*/ 19 h 24"/>
                <a:gd name="T10" fmla="*/ 16 w 16"/>
                <a:gd name="T11" fmla="*/ 8 h 24"/>
                <a:gd name="T12" fmla="*/ 8 w 1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 h="24">
                  <a:moveTo>
                    <a:pt x="8" y="0"/>
                  </a:moveTo>
                  <a:cubicBezTo>
                    <a:pt x="4" y="0"/>
                    <a:pt x="0" y="4"/>
                    <a:pt x="0" y="8"/>
                  </a:cubicBezTo>
                  <a:cubicBezTo>
                    <a:pt x="0" y="10"/>
                    <a:pt x="1" y="15"/>
                    <a:pt x="3" y="19"/>
                  </a:cubicBezTo>
                  <a:cubicBezTo>
                    <a:pt x="4" y="22"/>
                    <a:pt x="5" y="24"/>
                    <a:pt x="8" y="24"/>
                  </a:cubicBezTo>
                  <a:cubicBezTo>
                    <a:pt x="11" y="24"/>
                    <a:pt x="12" y="22"/>
                    <a:pt x="13" y="19"/>
                  </a:cubicBezTo>
                  <a:cubicBezTo>
                    <a:pt x="15" y="15"/>
                    <a:pt x="16" y="10"/>
                    <a:pt x="16" y="8"/>
                  </a:cubicBezTo>
                  <a:cubicBezTo>
                    <a:pt x="16" y="4"/>
                    <a:pt x="12" y="0"/>
                    <a:pt x="8"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grpSp>
        <p:nvGrpSpPr>
          <p:cNvPr id="78" name="Group 152"/>
          <p:cNvGrpSpPr/>
          <p:nvPr/>
        </p:nvGrpSpPr>
        <p:grpSpPr>
          <a:xfrm>
            <a:off x="4864019" y="4370834"/>
            <a:ext cx="322911" cy="471946"/>
            <a:chOff x="6258454" y="3849160"/>
            <a:chExt cx="330200" cy="482600"/>
          </a:xfrm>
          <a:solidFill>
            <a:schemeClr val="tx1"/>
          </a:solidFill>
        </p:grpSpPr>
        <p:sp>
          <p:nvSpPr>
            <p:cNvPr id="79" name="Freeform 35"/>
            <p:cNvSpPr>
              <a:spLocks noEditPoints="1"/>
            </p:cNvSpPr>
            <p:nvPr/>
          </p:nvSpPr>
          <p:spPr bwMode="auto">
            <a:xfrm>
              <a:off x="6258454" y="3849160"/>
              <a:ext cx="330200" cy="48260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80" name="Freeform 36"/>
            <p:cNvSpPr/>
            <p:nvPr/>
          </p:nvSpPr>
          <p:spPr bwMode="auto">
            <a:xfrm>
              <a:off x="6333066" y="3925360"/>
              <a:ext cx="96837" cy="96838"/>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grpSp>
        <p:nvGrpSpPr>
          <p:cNvPr id="81" name="Group 155"/>
          <p:cNvGrpSpPr/>
          <p:nvPr/>
        </p:nvGrpSpPr>
        <p:grpSpPr>
          <a:xfrm>
            <a:off x="6921755" y="4360110"/>
            <a:ext cx="394886" cy="451514"/>
            <a:chOff x="3326341" y="2887135"/>
            <a:chExt cx="420687" cy="481013"/>
          </a:xfrm>
          <a:solidFill>
            <a:schemeClr val="tx1"/>
          </a:solidFill>
        </p:grpSpPr>
        <p:sp>
          <p:nvSpPr>
            <p:cNvPr id="82" name="Freeform 53"/>
            <p:cNvSpPr>
              <a:spLocks noEditPoints="1"/>
            </p:cNvSpPr>
            <p:nvPr/>
          </p:nvSpPr>
          <p:spPr bwMode="auto">
            <a:xfrm>
              <a:off x="3326341" y="2887135"/>
              <a:ext cx="420687" cy="481013"/>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83" name="Freeform 54"/>
            <p:cNvSpPr>
              <a:spLocks noEditPoints="1"/>
            </p:cNvSpPr>
            <p:nvPr/>
          </p:nvSpPr>
          <p:spPr bwMode="auto">
            <a:xfrm>
              <a:off x="3416829" y="3082397"/>
              <a:ext cx="60325"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84" name="Freeform 55"/>
            <p:cNvSpPr>
              <a:spLocks noEditPoints="1"/>
            </p:cNvSpPr>
            <p:nvPr/>
          </p:nvSpPr>
          <p:spPr bwMode="auto">
            <a:xfrm>
              <a:off x="3507316" y="3082397"/>
              <a:ext cx="58737"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85" name="Freeform 56"/>
            <p:cNvSpPr>
              <a:spLocks noEditPoints="1"/>
            </p:cNvSpPr>
            <p:nvPr/>
          </p:nvSpPr>
          <p:spPr bwMode="auto">
            <a:xfrm>
              <a:off x="3596216" y="3082397"/>
              <a:ext cx="60325"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sp>
        <p:nvSpPr>
          <p:cNvPr id="86" name="Freeform 34"/>
          <p:cNvSpPr>
            <a:spLocks noEditPoints="1"/>
          </p:cNvSpPr>
          <p:nvPr/>
        </p:nvSpPr>
        <p:spPr bwMode="auto">
          <a:xfrm>
            <a:off x="6751211" y="5693735"/>
            <a:ext cx="487349" cy="473335"/>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tx1"/>
          </a:soli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87" name="Freeform 22"/>
          <p:cNvSpPr>
            <a:spLocks noEditPoints="1"/>
          </p:cNvSpPr>
          <p:nvPr/>
        </p:nvSpPr>
        <p:spPr bwMode="auto">
          <a:xfrm>
            <a:off x="4969411" y="5699910"/>
            <a:ext cx="381411" cy="437544"/>
          </a:xfrm>
          <a:custGeom>
            <a:avLst/>
            <a:gdLst>
              <a:gd name="T0" fmla="*/ 104 w 112"/>
              <a:gd name="T1" fmla="*/ 20 h 128"/>
              <a:gd name="T2" fmla="*/ 100 w 112"/>
              <a:gd name="T3" fmla="*/ 5 h 128"/>
              <a:gd name="T4" fmla="*/ 92 w 112"/>
              <a:gd name="T5" fmla="*/ 0 h 128"/>
              <a:gd name="T6" fmla="*/ 20 w 112"/>
              <a:gd name="T7" fmla="*/ 0 h 128"/>
              <a:gd name="T8" fmla="*/ 12 w 112"/>
              <a:gd name="T9" fmla="*/ 5 h 128"/>
              <a:gd name="T10" fmla="*/ 8 w 112"/>
              <a:gd name="T11" fmla="*/ 20 h 128"/>
              <a:gd name="T12" fmla="*/ 0 w 112"/>
              <a:gd name="T13" fmla="*/ 28 h 128"/>
              <a:gd name="T14" fmla="*/ 0 w 112"/>
              <a:gd name="T15" fmla="*/ 40 h 128"/>
              <a:gd name="T16" fmla="*/ 8 w 112"/>
              <a:gd name="T17" fmla="*/ 48 h 128"/>
              <a:gd name="T18" fmla="*/ 12 w 112"/>
              <a:gd name="T19" fmla="*/ 48 h 128"/>
              <a:gd name="T20" fmla="*/ 12 w 112"/>
              <a:gd name="T21" fmla="*/ 49 h 128"/>
              <a:gd name="T22" fmla="*/ 20 w 112"/>
              <a:gd name="T23" fmla="*/ 121 h 128"/>
              <a:gd name="T24" fmla="*/ 28 w 112"/>
              <a:gd name="T25" fmla="*/ 128 h 128"/>
              <a:gd name="T26" fmla="*/ 84 w 112"/>
              <a:gd name="T27" fmla="*/ 128 h 128"/>
              <a:gd name="T28" fmla="*/ 92 w 112"/>
              <a:gd name="T29" fmla="*/ 121 h 128"/>
              <a:gd name="T30" fmla="*/ 100 w 112"/>
              <a:gd name="T31" fmla="*/ 49 h 128"/>
              <a:gd name="T32" fmla="*/ 100 w 112"/>
              <a:gd name="T33" fmla="*/ 48 h 128"/>
              <a:gd name="T34" fmla="*/ 104 w 112"/>
              <a:gd name="T35" fmla="*/ 48 h 128"/>
              <a:gd name="T36" fmla="*/ 112 w 112"/>
              <a:gd name="T37" fmla="*/ 40 h 128"/>
              <a:gd name="T38" fmla="*/ 112 w 112"/>
              <a:gd name="T39" fmla="*/ 28 h 128"/>
              <a:gd name="T40" fmla="*/ 104 w 112"/>
              <a:gd name="T41" fmla="*/ 20 h 128"/>
              <a:gd name="T42" fmla="*/ 20 w 112"/>
              <a:gd name="T43" fmla="*/ 8 h 128"/>
              <a:gd name="T44" fmla="*/ 92 w 112"/>
              <a:gd name="T45" fmla="*/ 8 h 128"/>
              <a:gd name="T46" fmla="*/ 96 w 112"/>
              <a:gd name="T47" fmla="*/ 20 h 128"/>
              <a:gd name="T48" fmla="*/ 16 w 112"/>
              <a:gd name="T49" fmla="*/ 20 h 128"/>
              <a:gd name="T50" fmla="*/ 20 w 112"/>
              <a:gd name="T51" fmla="*/ 8 h 128"/>
              <a:gd name="T52" fmla="*/ 28 w 112"/>
              <a:gd name="T53" fmla="*/ 120 h 128"/>
              <a:gd name="T54" fmla="*/ 27 w 112"/>
              <a:gd name="T55" fmla="*/ 108 h 128"/>
              <a:gd name="T56" fmla="*/ 85 w 112"/>
              <a:gd name="T57" fmla="*/ 108 h 128"/>
              <a:gd name="T58" fmla="*/ 84 w 112"/>
              <a:gd name="T59" fmla="*/ 120 h 128"/>
              <a:gd name="T60" fmla="*/ 28 w 112"/>
              <a:gd name="T61" fmla="*/ 120 h 128"/>
              <a:gd name="T62" fmla="*/ 86 w 112"/>
              <a:gd name="T63" fmla="*/ 104 h 128"/>
              <a:gd name="T64" fmla="*/ 26 w 112"/>
              <a:gd name="T65" fmla="*/ 104 h 128"/>
              <a:gd name="T66" fmla="*/ 22 w 112"/>
              <a:gd name="T67" fmla="*/ 64 h 128"/>
              <a:gd name="T68" fmla="*/ 90 w 112"/>
              <a:gd name="T69" fmla="*/ 64 h 128"/>
              <a:gd name="T70" fmla="*/ 86 w 112"/>
              <a:gd name="T71" fmla="*/ 104 h 128"/>
              <a:gd name="T72" fmla="*/ 91 w 112"/>
              <a:gd name="T73" fmla="*/ 60 h 128"/>
              <a:gd name="T74" fmla="*/ 21 w 112"/>
              <a:gd name="T75" fmla="*/ 60 h 128"/>
              <a:gd name="T76" fmla="*/ 20 w 112"/>
              <a:gd name="T77" fmla="*/ 48 h 128"/>
              <a:gd name="T78" fmla="*/ 92 w 112"/>
              <a:gd name="T79" fmla="*/ 48 h 128"/>
              <a:gd name="T80" fmla="*/ 91 w 112"/>
              <a:gd name="T81" fmla="*/ 60 h 128"/>
              <a:gd name="T82" fmla="*/ 104 w 112"/>
              <a:gd name="T83" fmla="*/ 40 h 128"/>
              <a:gd name="T84" fmla="*/ 8 w 112"/>
              <a:gd name="T85" fmla="*/ 40 h 128"/>
              <a:gd name="T86" fmla="*/ 8 w 112"/>
              <a:gd name="T87" fmla="*/ 28 h 128"/>
              <a:gd name="T88" fmla="*/ 104 w 112"/>
              <a:gd name="T89" fmla="*/ 28 h 128"/>
              <a:gd name="T90" fmla="*/ 104 w 112"/>
              <a:gd name="T91"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 h="128">
                <a:moveTo>
                  <a:pt x="104" y="20"/>
                </a:moveTo>
                <a:cubicBezTo>
                  <a:pt x="100" y="5"/>
                  <a:pt x="100" y="5"/>
                  <a:pt x="100" y="5"/>
                </a:cubicBezTo>
                <a:cubicBezTo>
                  <a:pt x="99" y="2"/>
                  <a:pt x="95" y="0"/>
                  <a:pt x="92" y="0"/>
                </a:cubicBezTo>
                <a:cubicBezTo>
                  <a:pt x="20" y="0"/>
                  <a:pt x="20" y="0"/>
                  <a:pt x="20" y="0"/>
                </a:cubicBezTo>
                <a:cubicBezTo>
                  <a:pt x="17" y="0"/>
                  <a:pt x="13" y="2"/>
                  <a:pt x="12" y="5"/>
                </a:cubicBezTo>
                <a:cubicBezTo>
                  <a:pt x="8" y="20"/>
                  <a:pt x="8" y="20"/>
                  <a:pt x="8" y="20"/>
                </a:cubicBezTo>
                <a:cubicBezTo>
                  <a:pt x="3" y="20"/>
                  <a:pt x="0" y="24"/>
                  <a:pt x="0" y="28"/>
                </a:cubicBezTo>
                <a:cubicBezTo>
                  <a:pt x="0" y="40"/>
                  <a:pt x="0" y="40"/>
                  <a:pt x="0" y="40"/>
                </a:cubicBezTo>
                <a:cubicBezTo>
                  <a:pt x="0" y="44"/>
                  <a:pt x="4" y="48"/>
                  <a:pt x="8" y="48"/>
                </a:cubicBezTo>
                <a:cubicBezTo>
                  <a:pt x="12" y="48"/>
                  <a:pt x="12" y="48"/>
                  <a:pt x="12" y="48"/>
                </a:cubicBezTo>
                <a:cubicBezTo>
                  <a:pt x="12" y="48"/>
                  <a:pt x="12" y="49"/>
                  <a:pt x="12" y="49"/>
                </a:cubicBezTo>
                <a:cubicBezTo>
                  <a:pt x="20" y="121"/>
                  <a:pt x="20" y="121"/>
                  <a:pt x="20" y="121"/>
                </a:cubicBezTo>
                <a:cubicBezTo>
                  <a:pt x="20" y="125"/>
                  <a:pt x="24" y="128"/>
                  <a:pt x="28" y="128"/>
                </a:cubicBezTo>
                <a:cubicBezTo>
                  <a:pt x="84" y="128"/>
                  <a:pt x="84" y="128"/>
                  <a:pt x="84" y="128"/>
                </a:cubicBezTo>
                <a:cubicBezTo>
                  <a:pt x="88" y="128"/>
                  <a:pt x="92" y="125"/>
                  <a:pt x="92" y="121"/>
                </a:cubicBezTo>
                <a:cubicBezTo>
                  <a:pt x="100" y="49"/>
                  <a:pt x="100" y="49"/>
                  <a:pt x="100" y="49"/>
                </a:cubicBezTo>
                <a:cubicBezTo>
                  <a:pt x="100" y="49"/>
                  <a:pt x="100" y="48"/>
                  <a:pt x="100" y="48"/>
                </a:cubicBezTo>
                <a:cubicBezTo>
                  <a:pt x="104" y="48"/>
                  <a:pt x="104" y="48"/>
                  <a:pt x="104" y="48"/>
                </a:cubicBezTo>
                <a:cubicBezTo>
                  <a:pt x="108" y="48"/>
                  <a:pt x="112" y="44"/>
                  <a:pt x="112" y="40"/>
                </a:cubicBezTo>
                <a:cubicBezTo>
                  <a:pt x="112" y="28"/>
                  <a:pt x="112" y="28"/>
                  <a:pt x="112" y="28"/>
                </a:cubicBezTo>
                <a:cubicBezTo>
                  <a:pt x="112" y="24"/>
                  <a:pt x="109" y="20"/>
                  <a:pt x="104" y="20"/>
                </a:cubicBezTo>
                <a:close/>
                <a:moveTo>
                  <a:pt x="20" y="8"/>
                </a:moveTo>
                <a:cubicBezTo>
                  <a:pt x="92" y="8"/>
                  <a:pt x="92" y="8"/>
                  <a:pt x="92" y="8"/>
                </a:cubicBezTo>
                <a:cubicBezTo>
                  <a:pt x="96" y="20"/>
                  <a:pt x="96" y="20"/>
                  <a:pt x="96" y="20"/>
                </a:cubicBezTo>
                <a:cubicBezTo>
                  <a:pt x="16" y="20"/>
                  <a:pt x="16" y="20"/>
                  <a:pt x="16" y="20"/>
                </a:cubicBezTo>
                <a:lnTo>
                  <a:pt x="20" y="8"/>
                </a:lnTo>
                <a:close/>
                <a:moveTo>
                  <a:pt x="28" y="120"/>
                </a:moveTo>
                <a:cubicBezTo>
                  <a:pt x="27" y="108"/>
                  <a:pt x="27" y="108"/>
                  <a:pt x="27" y="108"/>
                </a:cubicBezTo>
                <a:cubicBezTo>
                  <a:pt x="85" y="108"/>
                  <a:pt x="85" y="108"/>
                  <a:pt x="85" y="108"/>
                </a:cubicBezTo>
                <a:cubicBezTo>
                  <a:pt x="84" y="120"/>
                  <a:pt x="84" y="120"/>
                  <a:pt x="84" y="120"/>
                </a:cubicBezTo>
                <a:lnTo>
                  <a:pt x="28" y="120"/>
                </a:lnTo>
                <a:close/>
                <a:moveTo>
                  <a:pt x="86" y="104"/>
                </a:moveTo>
                <a:cubicBezTo>
                  <a:pt x="26" y="104"/>
                  <a:pt x="26" y="104"/>
                  <a:pt x="26" y="104"/>
                </a:cubicBezTo>
                <a:cubicBezTo>
                  <a:pt x="22" y="64"/>
                  <a:pt x="22" y="64"/>
                  <a:pt x="22" y="64"/>
                </a:cubicBezTo>
                <a:cubicBezTo>
                  <a:pt x="90" y="64"/>
                  <a:pt x="90" y="64"/>
                  <a:pt x="90" y="64"/>
                </a:cubicBezTo>
                <a:lnTo>
                  <a:pt x="86" y="104"/>
                </a:lnTo>
                <a:close/>
                <a:moveTo>
                  <a:pt x="91" y="60"/>
                </a:moveTo>
                <a:cubicBezTo>
                  <a:pt x="21" y="60"/>
                  <a:pt x="21" y="60"/>
                  <a:pt x="21" y="60"/>
                </a:cubicBezTo>
                <a:cubicBezTo>
                  <a:pt x="20" y="48"/>
                  <a:pt x="20" y="48"/>
                  <a:pt x="20" y="48"/>
                </a:cubicBezTo>
                <a:cubicBezTo>
                  <a:pt x="92" y="48"/>
                  <a:pt x="92" y="48"/>
                  <a:pt x="92" y="48"/>
                </a:cubicBezTo>
                <a:lnTo>
                  <a:pt x="91" y="60"/>
                </a:lnTo>
                <a:close/>
                <a:moveTo>
                  <a:pt x="104" y="40"/>
                </a:moveTo>
                <a:cubicBezTo>
                  <a:pt x="8" y="40"/>
                  <a:pt x="8" y="40"/>
                  <a:pt x="8" y="40"/>
                </a:cubicBezTo>
                <a:cubicBezTo>
                  <a:pt x="8" y="28"/>
                  <a:pt x="8" y="28"/>
                  <a:pt x="8" y="28"/>
                </a:cubicBezTo>
                <a:cubicBezTo>
                  <a:pt x="104" y="28"/>
                  <a:pt x="104" y="28"/>
                  <a:pt x="104" y="28"/>
                </a:cubicBezTo>
                <a:lnTo>
                  <a:pt x="104" y="40"/>
                </a:lnTo>
                <a:close/>
              </a:path>
            </a:pathLst>
          </a:custGeom>
          <a:solidFill>
            <a:schemeClr val="tx1"/>
          </a:solid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421743" y="2702884"/>
            <a:ext cx="3753954" cy="646331"/>
          </a:xfrm>
          <a:prstGeom prst="rect">
            <a:avLst/>
          </a:prstGeom>
        </p:spPr>
        <p:txBody>
          <a:bodyPr wrap="square">
            <a:spAutoFit/>
          </a:bodyPr>
          <a:lstStyle/>
          <a:p>
            <a:r>
              <a:rPr lang="tr-TR" dirty="0"/>
              <a:t>Katılım Sertifikası ( Staj yapılan kurum hazırlamalıdır)</a:t>
            </a:r>
          </a:p>
        </p:txBody>
      </p:sp>
      <p:sp>
        <p:nvSpPr>
          <p:cNvPr id="3" name="Metin kutusu 2"/>
          <p:cNvSpPr txBox="1"/>
          <p:nvPr/>
        </p:nvSpPr>
        <p:spPr>
          <a:xfrm>
            <a:off x="536575" y="1363407"/>
            <a:ext cx="2507624" cy="369332"/>
          </a:xfrm>
          <a:prstGeom prst="rect">
            <a:avLst/>
          </a:prstGeom>
          <a:noFill/>
        </p:spPr>
        <p:txBody>
          <a:bodyPr wrap="square" rtlCol="0">
            <a:spAutoFit/>
          </a:bodyPr>
          <a:lstStyle/>
          <a:p>
            <a:r>
              <a:rPr lang="tr-TR" dirty="0" smtClean="0"/>
              <a:t>Diğer Belgeler</a:t>
            </a:r>
            <a:endParaRPr lang="tr-TR" dirty="0"/>
          </a:p>
        </p:txBody>
      </p:sp>
      <p:sp>
        <p:nvSpPr>
          <p:cNvPr id="4" name="Dikdörtgen 3"/>
          <p:cNvSpPr/>
          <p:nvPr/>
        </p:nvSpPr>
        <p:spPr>
          <a:xfrm>
            <a:off x="7898239" y="2656717"/>
            <a:ext cx="4023858" cy="369332"/>
          </a:xfrm>
          <a:prstGeom prst="rect">
            <a:avLst/>
          </a:prstGeom>
        </p:spPr>
        <p:txBody>
          <a:bodyPr wrap="none">
            <a:spAutoFit/>
          </a:bodyPr>
          <a:lstStyle/>
          <a:p>
            <a:r>
              <a:rPr lang="tr-TR" dirty="0"/>
              <a:t>Online </a:t>
            </a:r>
            <a:r>
              <a:rPr lang="tr-TR" dirty="0" err="1"/>
              <a:t>Linguistic</a:t>
            </a:r>
            <a:r>
              <a:rPr lang="tr-TR" dirty="0"/>
              <a:t> </a:t>
            </a:r>
            <a:r>
              <a:rPr lang="tr-TR" dirty="0" err="1"/>
              <a:t>Support</a:t>
            </a:r>
            <a:r>
              <a:rPr lang="tr-TR" dirty="0"/>
              <a:t>  ( Dönüş Sınavı)</a:t>
            </a:r>
          </a:p>
        </p:txBody>
      </p:sp>
      <p:sp>
        <p:nvSpPr>
          <p:cNvPr id="5" name="Dikdörtgen 4"/>
          <p:cNvSpPr/>
          <p:nvPr/>
        </p:nvSpPr>
        <p:spPr>
          <a:xfrm>
            <a:off x="421743" y="4565731"/>
            <a:ext cx="3771014" cy="646331"/>
          </a:xfrm>
          <a:prstGeom prst="rect">
            <a:avLst/>
          </a:prstGeom>
        </p:spPr>
        <p:txBody>
          <a:bodyPr wrap="square">
            <a:spAutoFit/>
          </a:bodyPr>
          <a:lstStyle/>
          <a:p>
            <a:r>
              <a:rPr lang="tr-TR" dirty="0"/>
              <a:t>Pasaport giriş-çıkış mührü olan sayfaların fotokopisi</a:t>
            </a:r>
          </a:p>
        </p:txBody>
      </p:sp>
    </p:spTree>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39349" y="1773565"/>
            <a:ext cx="2400000" cy="2400000"/>
          </a:xfrm>
          <a:prstGeom prst="ellipse">
            <a:avLst/>
          </a:prstGeom>
          <a:blipFill dpi="0" rotWithShape="1">
            <a:blip r:embed="rId2"/>
            <a:srcRect/>
            <a:stretch>
              <a:fillRect l="-2000" r="-26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椭圆 70"/>
          <p:cNvSpPr/>
          <p:nvPr/>
        </p:nvSpPr>
        <p:spPr>
          <a:xfrm>
            <a:off x="4175787" y="3044957"/>
            <a:ext cx="2112000" cy="2112000"/>
          </a:xfrm>
          <a:prstGeom prst="ellipse">
            <a:avLst/>
          </a:prstGeom>
          <a:blipFill dpi="0" rotWithShape="1">
            <a:blip r:embed="rId3" cstate="print"/>
            <a:srcRect/>
            <a:stretch>
              <a:fillRect l="-33000" t="-4000" r="-34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2" name="椭圆 71"/>
          <p:cNvSpPr/>
          <p:nvPr/>
        </p:nvSpPr>
        <p:spPr>
          <a:xfrm>
            <a:off x="5519936" y="1293245"/>
            <a:ext cx="2112000" cy="2112000"/>
          </a:xfrm>
          <a:prstGeom prst="ellipse">
            <a:avLst/>
          </a:prstGeom>
          <a:blipFill dpi="0" rotWithShape="1">
            <a:blip r:embed="rId4" cstate="print"/>
            <a:srcRect/>
            <a:stretch>
              <a:fillRect l="-30000" t="-4000" r="-30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3" name="椭圆 72"/>
          <p:cNvSpPr/>
          <p:nvPr/>
        </p:nvSpPr>
        <p:spPr>
          <a:xfrm>
            <a:off x="6703395" y="3525277"/>
            <a:ext cx="2400000" cy="2400000"/>
          </a:xfrm>
          <a:prstGeom prst="ellipse">
            <a:avLst/>
          </a:prstGeom>
          <a:blipFill>
            <a:blip r:embed="rId5" cstate="print"/>
            <a:stretch>
              <a:fillRect l="-30000" t="-4000" r="-30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4" name="椭圆 73"/>
          <p:cNvSpPr/>
          <p:nvPr/>
        </p:nvSpPr>
        <p:spPr>
          <a:xfrm>
            <a:off x="1775520" y="3914795"/>
            <a:ext cx="1920000" cy="1920000"/>
          </a:xfrm>
          <a:prstGeom prst="ellipse">
            <a:avLst/>
          </a:prstGeom>
          <a:blipFill dpi="0" rotWithShape="1">
            <a:blip r:embed="rId6" cstate="print"/>
            <a:srcRect/>
            <a:stretch>
              <a:fillRect l="-2000" t="-4000" r="-38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5" name="椭圆 74"/>
          <p:cNvSpPr/>
          <p:nvPr/>
        </p:nvSpPr>
        <p:spPr>
          <a:xfrm>
            <a:off x="2783701" y="2239695"/>
            <a:ext cx="1584000" cy="1584000"/>
          </a:xfrm>
          <a:prstGeom prst="ellipse">
            <a:avLst/>
          </a:prstGeom>
          <a:blipFill dpi="0" rotWithShape="1">
            <a:blip r:embed="rId7"/>
            <a:srcRect/>
            <a:stretch>
              <a:fillRect l="-12000" r="-2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6" name="椭圆 75"/>
          <p:cNvSpPr/>
          <p:nvPr/>
        </p:nvSpPr>
        <p:spPr>
          <a:xfrm>
            <a:off x="7728181" y="1677288"/>
            <a:ext cx="1776000" cy="1776000"/>
          </a:xfrm>
          <a:prstGeom prst="ellipse">
            <a:avLst/>
          </a:prstGeom>
          <a:blipFill>
            <a:blip r:embed="rId8" cstate="print"/>
            <a:stretch>
              <a:fillRect l="-30000" t="-4000" r="-30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7" name="椭圆 76"/>
          <p:cNvSpPr/>
          <p:nvPr/>
        </p:nvSpPr>
        <p:spPr>
          <a:xfrm>
            <a:off x="9648395" y="1389256"/>
            <a:ext cx="2112000" cy="2112000"/>
          </a:xfrm>
          <a:prstGeom prst="ellipse">
            <a:avLst/>
          </a:prstGeom>
          <a:blipFill>
            <a:blip r:embed="rId9"/>
            <a:stretch>
              <a:fillRect l="-30000" t="-4000" r="-30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8" name="椭圆 77"/>
          <p:cNvSpPr/>
          <p:nvPr/>
        </p:nvSpPr>
        <p:spPr>
          <a:xfrm>
            <a:off x="9360565" y="3981544"/>
            <a:ext cx="1824000" cy="1824000"/>
          </a:xfrm>
          <a:prstGeom prst="ellipse">
            <a:avLst/>
          </a:prstGeom>
          <a:blipFill>
            <a:blip r:embed="rId10"/>
            <a:stretch>
              <a:fillRect l="-30000" t="-4000" r="-30000" b="-5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椭圆 2"/>
          <p:cNvSpPr/>
          <p:nvPr/>
        </p:nvSpPr>
        <p:spPr>
          <a:xfrm>
            <a:off x="3599787" y="1604861"/>
            <a:ext cx="576000" cy="57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0" name="椭圆 79"/>
          <p:cNvSpPr/>
          <p:nvPr/>
        </p:nvSpPr>
        <p:spPr>
          <a:xfrm>
            <a:off x="4223925" y="1629416"/>
            <a:ext cx="1200000" cy="1200000"/>
          </a:xfrm>
          <a:prstGeom prst="ellipse">
            <a:avLst/>
          </a:prstGeom>
          <a:blipFill dpi="0" rotWithShape="1">
            <a:blip r:embed="rId11" cstate="print"/>
            <a:srcRect/>
            <a:stretch>
              <a:fillRect l="-19000" r="-2000"/>
            </a:stretch>
          </a:blipFill>
          <a:ln w="38100">
            <a:solidFill>
              <a:srgbClr val="F3A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2" name="椭圆 81"/>
          <p:cNvSpPr/>
          <p:nvPr/>
        </p:nvSpPr>
        <p:spPr>
          <a:xfrm>
            <a:off x="2519360" y="1917245"/>
            <a:ext cx="432000" cy="432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3" name="椭圆 82"/>
          <p:cNvSpPr/>
          <p:nvPr/>
        </p:nvSpPr>
        <p:spPr>
          <a:xfrm>
            <a:off x="2499180" y="3525011"/>
            <a:ext cx="336000" cy="33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4" name="椭圆 83"/>
          <p:cNvSpPr/>
          <p:nvPr/>
        </p:nvSpPr>
        <p:spPr>
          <a:xfrm>
            <a:off x="1279593" y="4279776"/>
            <a:ext cx="432000" cy="432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5" name="椭圆 84"/>
          <p:cNvSpPr/>
          <p:nvPr/>
        </p:nvSpPr>
        <p:spPr>
          <a:xfrm>
            <a:off x="3551717" y="3896789"/>
            <a:ext cx="528000" cy="528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6" name="椭圆 85"/>
          <p:cNvSpPr/>
          <p:nvPr/>
        </p:nvSpPr>
        <p:spPr>
          <a:xfrm>
            <a:off x="3790845" y="4918063"/>
            <a:ext cx="816000" cy="81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8" name="椭圆 87"/>
          <p:cNvSpPr/>
          <p:nvPr/>
        </p:nvSpPr>
        <p:spPr>
          <a:xfrm>
            <a:off x="7440021" y="3029185"/>
            <a:ext cx="336000" cy="33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9" name="椭圆 88"/>
          <p:cNvSpPr/>
          <p:nvPr/>
        </p:nvSpPr>
        <p:spPr>
          <a:xfrm>
            <a:off x="9504405" y="2948947"/>
            <a:ext cx="240000" cy="240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1" name="椭圆 90"/>
          <p:cNvSpPr/>
          <p:nvPr/>
        </p:nvSpPr>
        <p:spPr>
          <a:xfrm>
            <a:off x="8976085" y="3332989"/>
            <a:ext cx="864000" cy="864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2" name="椭圆 91"/>
          <p:cNvSpPr/>
          <p:nvPr/>
        </p:nvSpPr>
        <p:spPr>
          <a:xfrm>
            <a:off x="10791944" y="3488789"/>
            <a:ext cx="816000" cy="81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5" name="椭圆 94"/>
          <p:cNvSpPr/>
          <p:nvPr/>
        </p:nvSpPr>
        <p:spPr>
          <a:xfrm>
            <a:off x="10197435" y="3573400"/>
            <a:ext cx="336000" cy="33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6" name="椭圆 95"/>
          <p:cNvSpPr/>
          <p:nvPr/>
        </p:nvSpPr>
        <p:spPr>
          <a:xfrm>
            <a:off x="6427716" y="3728789"/>
            <a:ext cx="336000" cy="336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0" name="椭圆 99"/>
          <p:cNvSpPr/>
          <p:nvPr/>
        </p:nvSpPr>
        <p:spPr>
          <a:xfrm>
            <a:off x="6119856" y="4606052"/>
            <a:ext cx="528000" cy="528000"/>
          </a:xfrm>
          <a:prstGeom prst="ellipse">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Slayt Numarası Yer Tutucusu 3"/>
          <p:cNvSpPr>
            <a:spLocks noGrp="1"/>
          </p:cNvSpPr>
          <p:nvPr>
            <p:ph type="sldNum" sz="quarter" idx="12"/>
          </p:nvPr>
        </p:nvSpPr>
        <p:spPr/>
        <p:txBody>
          <a:bodyPr/>
          <a:lstStyle/>
          <a:p>
            <a:fld id="{726FD8BB-E3C9-46DF-9B94-1AF8F33E9E37}" type="slidenum">
              <a:rPr lang="zh-CN" altLang="en-US" smtClean="0"/>
              <a:pPr/>
              <a:t>28</a:t>
            </a:fld>
            <a:endParaRPr lang="zh-CN" altLang="en-US"/>
          </a:p>
        </p:txBody>
      </p:sp>
      <p:pic>
        <p:nvPicPr>
          <p:cNvPr id="2560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82021"/>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640200" y="238191"/>
            <a:ext cx="3823034" cy="923330"/>
          </a:xfrm>
          <a:prstGeom prst="rect">
            <a:avLst/>
          </a:prstGeom>
          <a:noFill/>
        </p:spPr>
        <p:txBody>
          <a:bodyPr wrap="none" rtlCol="0">
            <a:spAutoFit/>
          </a:bodyPr>
          <a:lstStyle/>
          <a:p>
            <a:r>
              <a:rPr lang="tr-TR" dirty="0" smtClean="0"/>
              <a:t>Detaylı bilgi için:</a:t>
            </a:r>
          </a:p>
          <a:p>
            <a:r>
              <a:rPr lang="tr-TR" dirty="0">
                <a:hlinkClick r:id="rId13"/>
              </a:rPr>
              <a:t>https://www.erbakan.edu.tr/erasmus#</a:t>
            </a:r>
            <a:endParaRPr lang="tr-TR" dirty="0"/>
          </a:p>
          <a:p>
            <a:endParaRPr lang="tr-TR" dirty="0"/>
          </a:p>
        </p:txBody>
      </p:sp>
    </p:spTree>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文框 6"/>
          <p:cNvSpPr/>
          <p:nvPr/>
        </p:nvSpPr>
        <p:spPr>
          <a:xfrm>
            <a:off x="3768011" y="1181869"/>
            <a:ext cx="4650475" cy="4650475"/>
          </a:xfrm>
          <a:prstGeom prst="frame">
            <a:avLst>
              <a:gd name="adj1" fmla="val 24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28398"/>
          <a:stretch>
            <a:fillRect/>
          </a:stretch>
        </p:blipFill>
        <p:spPr>
          <a:xfrm rot="5400000">
            <a:off x="1624347" y="-1129249"/>
            <a:ext cx="6791780" cy="8494029"/>
          </a:xfrm>
          <a:prstGeom prst="rect">
            <a:avLst/>
          </a:prstGeom>
        </p:spPr>
      </p:pic>
      <p:sp>
        <p:nvSpPr>
          <p:cNvPr id="9" name="文本框 8"/>
          <p:cNvSpPr txBox="1"/>
          <p:nvPr/>
        </p:nvSpPr>
        <p:spPr>
          <a:xfrm>
            <a:off x="3914356" y="2613313"/>
            <a:ext cx="4357784" cy="1569660"/>
          </a:xfrm>
          <a:prstGeom prst="rect">
            <a:avLst/>
          </a:prstGeom>
          <a:noFill/>
        </p:spPr>
        <p:txBody>
          <a:bodyPr wrap="square" rtlCol="0">
            <a:spAutoFit/>
          </a:bodyPr>
          <a:lstStyle/>
          <a:p>
            <a:pPr algn="ctr"/>
            <a:r>
              <a:rPr lang="en-US" altLang="zh-CN" sz="9600" dirty="0" smtClean="0">
                <a:latin typeface="Impact" panose="020B0806030902050204" pitchFamily="34" charset="0"/>
              </a:rPr>
              <a:t>THANKS</a:t>
            </a:r>
            <a:endParaRPr lang="zh-CN" altLang="en-US" sz="9600" dirty="0">
              <a:latin typeface="Impact" panose="020B0806030902050204" pitchFamily="34"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04069">
            <a:off x="9232802" y="4104149"/>
            <a:ext cx="1950088" cy="189982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01041">
            <a:off x="7530864" y="3142331"/>
            <a:ext cx="3123449" cy="2771127"/>
          </a:xfrm>
          <a:prstGeom prst="rect">
            <a:avLst/>
          </a:prstGeom>
        </p:spPr>
      </p:pic>
      <p:sp>
        <p:nvSpPr>
          <p:cNvPr id="11" name="文本框 10"/>
          <p:cNvSpPr txBox="1"/>
          <p:nvPr/>
        </p:nvSpPr>
        <p:spPr>
          <a:xfrm>
            <a:off x="5237916" y="4020237"/>
            <a:ext cx="1716168" cy="460375"/>
          </a:xfrm>
          <a:prstGeom prst="rect">
            <a:avLst/>
          </a:prstGeom>
          <a:noFill/>
        </p:spPr>
        <p:txBody>
          <a:bodyPr wrap="square" rtlCol="0">
            <a:spAutoFit/>
          </a:bodyPr>
          <a:lstStyle/>
          <a:p>
            <a:pPr algn="dist"/>
            <a:endParaRPr lang="zh-CN" altLang="en-US" sz="2400" dirty="0">
              <a:latin typeface="Impact" panose="020B0806030902050204" pitchFamily="34" charset="0"/>
              <a:ea typeface="方正兰亭粗黑简体" panose="02000000000000000000" pitchFamily="2" charset="-122"/>
            </a:endParaRPr>
          </a:p>
        </p:txBody>
      </p:sp>
      <p:sp>
        <p:nvSpPr>
          <p:cNvPr id="8" name="矩形 7"/>
          <p:cNvSpPr>
            <a:spLocks noChangeArrowheads="1"/>
          </p:cNvSpPr>
          <p:nvPr/>
        </p:nvSpPr>
        <p:spPr bwMode="auto">
          <a:xfrm>
            <a:off x="4494752" y="4972973"/>
            <a:ext cx="309880" cy="37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微软雅黑" panose="020B0503020204020204" charset="-122"/>
              </a:defRPr>
            </a:lvl1pPr>
            <a:lvl2pPr indent="-285750">
              <a:spcBef>
                <a:spcPct val="20000"/>
              </a:spcBef>
              <a:buChar char="–"/>
              <a:defRPr sz="2000">
                <a:solidFill>
                  <a:schemeClr val="tx1"/>
                </a:solidFill>
                <a:latin typeface="Arial" panose="020B0604020202020204" pitchFamily="34" charset="0"/>
                <a:ea typeface="仿宋_GB2312" panose="02010609030101010101" pitchFamily="1" charset="-122"/>
              </a:defRPr>
            </a:lvl2pPr>
            <a:lvl3pPr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latin typeface="方正正黑简体" panose="02000000000000000000" pitchFamily="2" charset="-122"/>
              <a:ea typeface="方正正黑简体" panose="02000000000000000000" pitchFamily="2" charset="-122"/>
            </a:endParaRPr>
          </a:p>
        </p:txBody>
      </p:sp>
      <p:sp>
        <p:nvSpPr>
          <p:cNvPr id="2" name="Slayt Numarası Yer Tutucusu 1"/>
          <p:cNvSpPr>
            <a:spLocks noGrp="1"/>
          </p:cNvSpPr>
          <p:nvPr>
            <p:ph type="sldNum" sz="quarter" idx="12"/>
          </p:nvPr>
        </p:nvSpPr>
        <p:spPr/>
        <p:txBody>
          <a:bodyPr/>
          <a:lstStyle/>
          <a:p>
            <a:fld id="{726FD8BB-E3C9-46DF-9B94-1AF8F33E9E37}" type="slidenum">
              <a:rPr lang="zh-CN" altLang="en-US" smtClean="0"/>
              <a:pPr/>
              <a:t>29</a:t>
            </a:fld>
            <a:endParaRPr lang="zh-CN" altLang="en-US"/>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731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49"/>
          <p:cNvGrpSpPr/>
          <p:nvPr/>
        </p:nvGrpSpPr>
        <p:grpSpPr>
          <a:xfrm>
            <a:off x="39337" y="923911"/>
            <a:ext cx="5895123" cy="2534072"/>
            <a:chOff x="7223603" y="1034167"/>
            <a:chExt cx="4779676" cy="3671506"/>
          </a:xfrm>
          <a:solidFill>
            <a:srgbClr val="F3A3A8">
              <a:alpha val="70000"/>
            </a:srgbClr>
          </a:solidFill>
        </p:grpSpPr>
        <p:sp>
          <p:nvSpPr>
            <p:cNvPr id="151" name="Oval 94"/>
            <p:cNvSpPr/>
            <p:nvPr/>
          </p:nvSpPr>
          <p:spPr>
            <a:xfrm>
              <a:off x="7223603" y="2907943"/>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2" name="Oval 95"/>
            <p:cNvSpPr/>
            <p:nvPr/>
          </p:nvSpPr>
          <p:spPr>
            <a:xfrm>
              <a:off x="8051870" y="4113274"/>
              <a:ext cx="333375" cy="333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3" name="Oval 96"/>
            <p:cNvSpPr/>
            <p:nvPr/>
          </p:nvSpPr>
          <p:spPr>
            <a:xfrm>
              <a:off x="8576153" y="1922082"/>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4" name="Oval 97"/>
            <p:cNvSpPr/>
            <p:nvPr/>
          </p:nvSpPr>
          <p:spPr>
            <a:xfrm>
              <a:off x="9722730" y="3212874"/>
              <a:ext cx="424970" cy="424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5" name="Oval 98"/>
            <p:cNvSpPr/>
            <p:nvPr/>
          </p:nvSpPr>
          <p:spPr>
            <a:xfrm>
              <a:off x="8647792" y="2598759"/>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6" name="Oval 99"/>
            <p:cNvSpPr/>
            <p:nvPr/>
          </p:nvSpPr>
          <p:spPr>
            <a:xfrm>
              <a:off x="10147700" y="4164420"/>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7" name="Oval 100"/>
            <p:cNvSpPr/>
            <p:nvPr/>
          </p:nvSpPr>
          <p:spPr>
            <a:xfrm>
              <a:off x="11150959" y="2163063"/>
              <a:ext cx="541253" cy="5412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8" name="Oval 101"/>
            <p:cNvSpPr/>
            <p:nvPr/>
          </p:nvSpPr>
          <p:spPr>
            <a:xfrm>
              <a:off x="11294539" y="3501143"/>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sp>
          <p:nvSpPr>
            <p:cNvPr id="159" name="Oval 102"/>
            <p:cNvSpPr/>
            <p:nvPr/>
          </p:nvSpPr>
          <p:spPr>
            <a:xfrm>
              <a:off x="9368361" y="1034167"/>
              <a:ext cx="708740" cy="70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华文细黑" panose="02010600040101010101" pitchFamily="2" charset="-122"/>
                <a:ea typeface="华文细黑" panose="02010600040101010101" pitchFamily="2" charset="-122"/>
              </a:endParaRPr>
            </a:p>
          </p:txBody>
        </p:sp>
      </p:grpSp>
      <p:pic>
        <p:nvPicPr>
          <p:cNvPr id="75" name="Picture 2" descr="C:\Users\Ceren\Desktop\logo_v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77" y="138916"/>
            <a:ext cx="1073309" cy="107330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99277" y="1501971"/>
            <a:ext cx="6096000" cy="1754326"/>
          </a:xfrm>
          <a:prstGeom prst="rect">
            <a:avLst/>
          </a:prstGeom>
        </p:spPr>
        <p:txBody>
          <a:bodyPr>
            <a:spAutoFit/>
          </a:bodyPr>
          <a:lstStyle/>
          <a:p>
            <a:r>
              <a:rPr lang="tr-TR" dirty="0"/>
              <a:t>Staj,</a:t>
            </a:r>
          </a:p>
          <a:p>
            <a:r>
              <a:rPr lang="tr-TR" dirty="0"/>
              <a:t>Bir işletme veya herhangi bir başka ilgili iş yerinde bir işe yerleştirilme anlamına gelir.</a:t>
            </a:r>
          </a:p>
          <a:p>
            <a:r>
              <a:rPr lang="tr-TR" dirty="0"/>
              <a:t>“Staj”, bir yararlanıcının bir işletme veya organizasyon bünyesindeki mesleki eğitim alma ve/veya çalışma deneyimi kazanma sürecidir.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388" y="1416885"/>
            <a:ext cx="5447935" cy="2502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6709"/>
          <p:cNvSpPr/>
          <p:nvPr/>
        </p:nvSpPr>
        <p:spPr>
          <a:xfrm>
            <a:off x="23756" y="1498600"/>
            <a:ext cx="5809035" cy="3296961"/>
          </a:xfrm>
          <a:prstGeom prst="rect">
            <a:avLst/>
          </a:prstGeom>
          <a:gradFill>
            <a:gsLst>
              <a:gs pos="100000">
                <a:srgbClr val="2E5DAA"/>
              </a:gs>
              <a:gs pos="56000">
                <a:srgbClr val="F3A3A8"/>
              </a:gs>
            </a:gsLst>
            <a:lin ang="3600000" scaled="0"/>
          </a:gradFill>
          <a:ln w="12700" cap="flat">
            <a:noFill/>
            <a:miter lim="400000"/>
          </a:ln>
          <a:effectLst/>
        </p:spPr>
        <p:txBody>
          <a:bodyPr wrap="square" lIns="50800" tIns="50800" rIns="50800" bIns="50800" numCol="1" anchor="ctr">
            <a:noAutofit/>
          </a:bodyPr>
          <a:lstStyle>
            <a:lvl1pPr algn="ctr">
              <a:defRPr sz="3000">
                <a:solidFill>
                  <a:srgbClr val="F6F6F6"/>
                </a:solidFill>
              </a:defRPr>
            </a:lvl1pPr>
          </a:lstStyle>
          <a:p>
            <a:pPr lvl="0">
              <a:defRPr sz="1800">
                <a:solidFill>
                  <a:srgbClr val="000000"/>
                </a:solidFill>
              </a:defRPr>
            </a:pPr>
            <a:r>
              <a:rPr lang="en-US" dirty="0" err="1">
                <a:latin typeface="华文细黑" panose="02010600040101010101" pitchFamily="2" charset="-122"/>
                <a:ea typeface="华文细黑" panose="02010600040101010101" pitchFamily="2" charset="-122"/>
              </a:rPr>
              <a:t>Staj</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Hareketliliği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nedir</a:t>
            </a:r>
            <a:r>
              <a:rPr lang="en-US" dirty="0">
                <a:latin typeface="华文细黑" panose="02010600040101010101" pitchFamily="2" charset="-122"/>
                <a:ea typeface="华文细黑" panose="02010600040101010101" pitchFamily="2" charset="-122"/>
              </a:rPr>
              <a:t>?</a:t>
            </a:r>
          </a:p>
          <a:p>
            <a:pPr lvl="0">
              <a:defRPr sz="1800">
                <a:solidFill>
                  <a:srgbClr val="000000"/>
                </a:solidFill>
              </a:defRPr>
            </a:pPr>
            <a:r>
              <a:rPr lang="en-US" dirty="0">
                <a:latin typeface="华文细黑" panose="02010600040101010101" pitchFamily="2" charset="-122"/>
                <a:ea typeface="华文细黑" panose="02010600040101010101" pitchFamily="2" charset="-122"/>
              </a:rPr>
              <a:t>Bu </a:t>
            </a:r>
            <a:r>
              <a:rPr lang="en-US" dirty="0" err="1">
                <a:latin typeface="华文细黑" panose="02010600040101010101" pitchFamily="2" charset="-122"/>
                <a:ea typeface="华文细黑" panose="02010600040101010101" pitchFamily="2" charset="-122"/>
              </a:rPr>
              <a:t>hareketlilik</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faaliyeti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yükseköğretim</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kurumunda</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kayıtlı</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öğrencinin</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yurtdışındaki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bir</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işletmede</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staj</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yapmasıdır</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Staj</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faaliyeti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öğrencinin</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öğrencisi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olduğu</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mesleki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eğitim</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alanında</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uygulamalı</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iş</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deneyimi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elde</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etmesidir</a:t>
            </a:r>
            <a:r>
              <a:rPr lang="en-US" dirty="0">
                <a:latin typeface="华文细黑" panose="02010600040101010101" pitchFamily="2" charset="-122"/>
                <a:ea typeface="华文细黑" panose="02010600040101010101" pitchFamily="2" charset="-122"/>
              </a:rPr>
              <a:t>. </a:t>
            </a:r>
            <a:endParaRPr lang="tr-TR" dirty="0" smtClean="0">
              <a:latin typeface="华文细黑" panose="02010600040101010101" pitchFamily="2" charset="-122"/>
              <a:ea typeface="华文细黑" panose="02010600040101010101" pitchFamily="2" charset="-122"/>
            </a:endParaRPr>
          </a:p>
          <a:p>
            <a:pPr lvl="0">
              <a:defRPr sz="1800">
                <a:solidFill>
                  <a:srgbClr val="000000"/>
                </a:solidFill>
              </a:defRPr>
            </a:pPr>
            <a:r>
              <a:rPr lang="en-US" dirty="0" smtClean="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Staj</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faaliyeti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belirli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bir</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öğretim</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programı</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kapsamında</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yapılan</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akademik</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çalışmalara</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ilişkin</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araştırma</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ödevleri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analiz</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çalışmaları</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gibi</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çalışmalar</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yapmak</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üzere</a:t>
            </a:r>
            <a:r>
              <a:rPr lang="en-US" dirty="0">
                <a:latin typeface="华文细黑" panose="02010600040101010101" pitchFamily="2" charset="-122"/>
                <a:ea typeface="华文细黑" panose="02010600040101010101" pitchFamily="2" charset="-122"/>
              </a:rPr>
              <a:t> </a:t>
            </a:r>
            <a:r>
              <a:rPr lang="en-US" dirty="0" err="1">
                <a:latin typeface="华文细黑" panose="02010600040101010101" pitchFamily="2" charset="-122"/>
                <a:ea typeface="华文细黑" panose="02010600040101010101" pitchFamily="2" charset="-122"/>
              </a:rPr>
              <a:t>kullanılamaz</a:t>
            </a:r>
            <a:r>
              <a:rPr lang="en-US" dirty="0">
                <a:latin typeface="华文细黑" panose="02010600040101010101" pitchFamily="2" charset="-122"/>
                <a:ea typeface="华文细黑" panose="02010600040101010101" pitchFamily="2" charset="-122"/>
              </a:rPr>
              <a:t>. )</a:t>
            </a:r>
            <a:endParaRPr lang="en-US" dirty="0">
              <a:latin typeface="华文细黑" panose="02010600040101010101" pitchFamily="2" charset="-122"/>
              <a:ea typeface="华文细黑" panose="02010600040101010101"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812" y="1578101"/>
            <a:ext cx="5607334" cy="313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8779" y="1642145"/>
            <a:ext cx="36703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84663" y="1668077"/>
            <a:ext cx="6197601" cy="3191643"/>
          </a:xfrm>
          <a:prstGeom prst="rect">
            <a:avLst/>
          </a:prstGeom>
          <a:ln>
            <a:solidFill>
              <a:srgbClr val="FFFF00"/>
            </a:solidFill>
          </a:ln>
        </p:spPr>
        <p:txBody>
          <a:bodyPr wrap="square">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0" cap="none" spc="0" normalizeH="0" baseline="0" noProof="0" dirty="0" smtClean="0">
                <a:ln>
                  <a:noFill/>
                </a:ln>
                <a:solidFill>
                  <a:prstClr val="black"/>
                </a:solidFill>
                <a:effectLst/>
                <a:uLnTx/>
                <a:uFillTx/>
              </a:rPr>
              <a:t>Yerleştirme Süreleri:</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0" cap="none" spc="0" normalizeH="0" baseline="0" noProof="0" dirty="0" smtClean="0">
                <a:ln>
                  <a:noFill/>
                </a:ln>
                <a:solidFill>
                  <a:prstClr val="black"/>
                </a:solidFill>
                <a:effectLst/>
                <a:uLnTx/>
                <a:uFillTx/>
              </a:rPr>
              <a:t>Bu hareketlilik faaliyetleri her yıl aşağıda belirtilen sürelerde gerçekleştirilebilir.</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0" cap="none" spc="0" normalizeH="0" baseline="0" noProof="0" dirty="0" smtClean="0">
                <a:ln>
                  <a:noFill/>
                </a:ln>
                <a:solidFill>
                  <a:prstClr val="black"/>
                </a:solidFill>
                <a:effectLst/>
                <a:uLnTx/>
                <a:uFillTx/>
              </a:rPr>
              <a:t>En az 2 ay </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1" i="0" u="none" strike="noStrike" kern="0" cap="none" spc="0" normalizeH="0" baseline="0" noProof="0" dirty="0" smtClean="0">
                <a:ln>
                  <a:noFill/>
                </a:ln>
                <a:solidFill>
                  <a:prstClr val="black"/>
                </a:solidFill>
                <a:effectLst/>
                <a:uLnTx/>
                <a:uFillTx/>
              </a:rPr>
              <a:t>En fazla 12 ay(bütçeye ve koordinatörlük kararlarına bağlıdır)</a:t>
            </a:r>
            <a:endParaRPr kumimoji="0" lang="tr-TR" sz="2800" b="1" i="0" u="none" strike="noStrike" kern="0" cap="none" spc="0" normalizeH="0" baseline="0" noProof="0" dirty="0">
              <a:ln>
                <a:noFill/>
              </a:ln>
              <a:solidFill>
                <a:prstClr val="black"/>
              </a:solidFill>
              <a:effectLst/>
              <a:uLnTx/>
              <a:uFillTx/>
            </a:endParaRP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498" y="1668077"/>
            <a:ext cx="5445099" cy="272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355186" y="1616287"/>
            <a:ext cx="2377075" cy="2159805"/>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华文细黑" panose="02010600040101010101" pitchFamily="2" charset="-122"/>
              <a:ea typeface="华文细黑" panose="02010600040101010101" pitchFamily="2" charset="-122"/>
            </a:endParaRPr>
          </a:p>
        </p:txBody>
      </p:sp>
      <p:sp>
        <p:nvSpPr>
          <p:cNvPr id="9" name="矩形 8"/>
          <p:cNvSpPr/>
          <p:nvPr/>
        </p:nvSpPr>
        <p:spPr>
          <a:xfrm>
            <a:off x="9732261" y="1616287"/>
            <a:ext cx="2377075" cy="215980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华文细黑" panose="02010600040101010101" pitchFamily="2" charset="-122"/>
              <a:ea typeface="华文细黑" panose="02010600040101010101" pitchFamily="2" charset="-122"/>
            </a:endParaRPr>
          </a:p>
        </p:txBody>
      </p:sp>
      <p:sp>
        <p:nvSpPr>
          <p:cNvPr id="12" name="矩形 11"/>
          <p:cNvSpPr/>
          <p:nvPr/>
        </p:nvSpPr>
        <p:spPr>
          <a:xfrm>
            <a:off x="455204" y="1939131"/>
            <a:ext cx="2948396" cy="1396831"/>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华文细黑" panose="02010600040101010101" pitchFamily="2" charset="-122"/>
              <a:ea typeface="华文细黑" panose="02010600040101010101" pitchFamily="2" charset="-122"/>
            </a:endParaRPr>
          </a:p>
        </p:txBody>
      </p:sp>
      <p:sp>
        <p:nvSpPr>
          <p:cNvPr id="13" name="矩形 12"/>
          <p:cNvSpPr/>
          <p:nvPr/>
        </p:nvSpPr>
        <p:spPr>
          <a:xfrm>
            <a:off x="455204" y="3335963"/>
            <a:ext cx="2948396" cy="1522884"/>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华文细黑" panose="02010600040101010101" pitchFamily="2" charset="-122"/>
              <a:ea typeface="华文细黑" panose="02010600040101010101" pitchFamily="2" charset="-122"/>
            </a:endParaRPr>
          </a:p>
        </p:txBody>
      </p:sp>
      <p:sp>
        <p:nvSpPr>
          <p:cNvPr id="14" name="矩形 13"/>
          <p:cNvSpPr/>
          <p:nvPr/>
        </p:nvSpPr>
        <p:spPr>
          <a:xfrm>
            <a:off x="3403600" y="1939227"/>
            <a:ext cx="3039533" cy="1396735"/>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华文细黑" panose="02010600040101010101" pitchFamily="2" charset="-122"/>
              <a:ea typeface="华文细黑" panose="02010600040101010101" pitchFamily="2" charset="-122"/>
            </a:endParaRPr>
          </a:p>
        </p:txBody>
      </p:sp>
      <p:sp>
        <p:nvSpPr>
          <p:cNvPr id="15" name="矩形 14"/>
          <p:cNvSpPr/>
          <p:nvPr/>
        </p:nvSpPr>
        <p:spPr>
          <a:xfrm>
            <a:off x="3403600" y="3335963"/>
            <a:ext cx="3039533" cy="1522884"/>
          </a:xfrm>
          <a:prstGeom prst="rect">
            <a:avLst/>
          </a:prstGeom>
          <a:gradFill>
            <a:gsLst>
              <a:gs pos="100000">
                <a:srgbClr val="2E5DAA"/>
              </a:gs>
              <a:gs pos="56000">
                <a:srgbClr val="F3A3A8"/>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华文细黑" panose="02010600040101010101" pitchFamily="2" charset="-122"/>
              <a:ea typeface="华文细黑" panose="02010600040101010101" pitchFamily="2" charset="-122"/>
            </a:endParaRPr>
          </a:p>
        </p:txBody>
      </p:sp>
      <p:sp>
        <p:nvSpPr>
          <p:cNvPr id="2" name="Dikdörtgen 1"/>
          <p:cNvSpPr/>
          <p:nvPr/>
        </p:nvSpPr>
        <p:spPr>
          <a:xfrm>
            <a:off x="455204" y="2043301"/>
            <a:ext cx="6096000" cy="2585323"/>
          </a:xfrm>
          <a:prstGeom prst="rect">
            <a:avLst/>
          </a:prstGeom>
        </p:spPr>
        <p:txBody>
          <a:bodyPr>
            <a:spAutoFit/>
          </a:bodyPr>
          <a:lstStyle/>
          <a:p>
            <a:r>
              <a:rPr lang="tr-TR" dirty="0"/>
              <a:t>Ev sahibi Kuruluşlar Kimler Olmalıdır?</a:t>
            </a:r>
          </a:p>
          <a:p>
            <a:r>
              <a:rPr lang="tr-TR" dirty="0"/>
              <a:t>Staja ev sahipliği yapacak kuruluşlar; işletmeler, eğitim merkezleri, araştırma merkezleri ve </a:t>
            </a:r>
            <a:r>
              <a:rPr lang="tr-TR" dirty="0" err="1"/>
              <a:t>Erasmus</a:t>
            </a:r>
            <a:r>
              <a:rPr lang="tr-TR" dirty="0"/>
              <a:t>+ Program Rehberinde* belirtilen işletme tanımına uyan diğer kuruluşlar olabilir.</a:t>
            </a:r>
          </a:p>
          <a:p>
            <a:r>
              <a:rPr lang="tr-TR" dirty="0"/>
              <a:t> Bu çerçevede, uygun bir işletmeden kastedilen büyüklükleri, yasal statüleri ve faaliyet gösterdikleri ekonomik sektör ne olursa olsun, özel veya kamuya ait her tür kurum/kuruluşu kapsamaktadır.</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08"/>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050" y="3779468"/>
            <a:ext cx="3780136" cy="251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ayt Numarası Yer Tutucusu 2"/>
          <p:cNvSpPr>
            <a:spLocks noGrp="1"/>
          </p:cNvSpPr>
          <p:nvPr>
            <p:ph type="sldNum" sz="quarter" idx="12"/>
          </p:nvPr>
        </p:nvSpPr>
        <p:spPr/>
        <p:txBody>
          <a:bodyPr/>
          <a:lstStyle/>
          <a:p>
            <a:fld id="{726FD8BB-E3C9-46DF-9B94-1AF8F33E9E37}" type="slidenum">
              <a:rPr lang="zh-CN" altLang="en-US" smtClean="0"/>
              <a:pPr/>
              <a:t>6</a:t>
            </a:fld>
            <a:endParaRPr lang="zh-CN" altLang="en-US"/>
          </a:p>
        </p:txBody>
      </p:sp>
    </p:spTree>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648411" y="2733262"/>
            <a:ext cx="7731653" cy="7731653"/>
          </a:xfrm>
          <a:prstGeom prst="ellipse">
            <a:avLst/>
          </a:prstGeom>
          <a:noFill/>
          <a:ln w="19050">
            <a:solidFill>
              <a:srgbClr val="F3A3A8"/>
            </a:solidFill>
          </a:ln>
        </p:spPr>
        <p:txBody>
          <a:bodyPr rtlCol="0" anchor="ctr"/>
          <a:lstStyle/>
          <a:p>
            <a:pPr algn="ctr"/>
            <a:endParaRPr lang="zh-CN" altLang="en-US" sz="2400"/>
          </a:p>
        </p:txBody>
      </p:sp>
      <p:sp>
        <p:nvSpPr>
          <p:cNvPr id="7" name="椭圆 6"/>
          <p:cNvSpPr/>
          <p:nvPr/>
        </p:nvSpPr>
        <p:spPr>
          <a:xfrm>
            <a:off x="-1197339" y="2184334"/>
            <a:ext cx="8829509" cy="8829509"/>
          </a:xfrm>
          <a:prstGeom prst="ellipse">
            <a:avLst/>
          </a:prstGeom>
          <a:noFill/>
          <a:ln w="19050">
            <a:solidFill>
              <a:srgbClr val="F3A3A8"/>
            </a:solidFill>
          </a:ln>
        </p:spPr>
        <p:txBody>
          <a:bodyPr rtlCol="0" anchor="ctr"/>
          <a:lstStyle/>
          <a:p>
            <a:pPr algn="ctr"/>
            <a:endParaRPr lang="zh-CN" altLang="en-US" sz="2400"/>
          </a:p>
        </p:txBody>
      </p:sp>
      <p:sp>
        <p:nvSpPr>
          <p:cNvPr id="8" name="椭圆 7"/>
          <p:cNvSpPr/>
          <p:nvPr/>
        </p:nvSpPr>
        <p:spPr>
          <a:xfrm>
            <a:off x="1967541" y="2152065"/>
            <a:ext cx="300584" cy="300584"/>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9" name="椭圆 8"/>
          <p:cNvSpPr/>
          <p:nvPr/>
        </p:nvSpPr>
        <p:spPr>
          <a:xfrm>
            <a:off x="3217417" y="1631174"/>
            <a:ext cx="1019519" cy="1019519"/>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10" name="椭圆 9"/>
          <p:cNvSpPr/>
          <p:nvPr/>
        </p:nvSpPr>
        <p:spPr>
          <a:xfrm>
            <a:off x="5903979" y="3044958"/>
            <a:ext cx="150292" cy="150292"/>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p>
        </p:txBody>
      </p:sp>
      <p:sp>
        <p:nvSpPr>
          <p:cNvPr id="11" name="椭圆 10"/>
          <p:cNvSpPr/>
          <p:nvPr/>
        </p:nvSpPr>
        <p:spPr>
          <a:xfrm>
            <a:off x="776396" y="1697039"/>
            <a:ext cx="718936" cy="718936"/>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12" name="椭圆 11"/>
          <p:cNvSpPr/>
          <p:nvPr/>
        </p:nvSpPr>
        <p:spPr>
          <a:xfrm>
            <a:off x="8573221" y="5818485"/>
            <a:ext cx="300584" cy="300584"/>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13" name="椭圆 12"/>
          <p:cNvSpPr/>
          <p:nvPr/>
        </p:nvSpPr>
        <p:spPr>
          <a:xfrm>
            <a:off x="8213754" y="4389107"/>
            <a:ext cx="1019519" cy="1019519"/>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14" name="椭圆 13"/>
          <p:cNvSpPr/>
          <p:nvPr/>
        </p:nvSpPr>
        <p:spPr>
          <a:xfrm>
            <a:off x="7196859" y="5609309"/>
            <a:ext cx="718936" cy="718936"/>
          </a:xfrm>
          <a:prstGeom prst="ellipse">
            <a:avLst/>
          </a:prstGeom>
          <a:gradFill>
            <a:gsLst>
              <a:gs pos="100000">
                <a:srgbClr val="2E5DAA"/>
              </a:gs>
              <a:gs pos="56000">
                <a:srgbClr val="F3A3A8"/>
              </a:gs>
            </a:gsLst>
            <a:lin ang="3600000" scaled="0"/>
          </a:gradFill>
          <a:ln>
            <a:noFill/>
          </a:ln>
        </p:spPr>
        <p:txBody>
          <a:bodyPr vert="horz" wrap="square" lIns="121920" tIns="60960" rIns="121920" bIns="60960" numCol="1" anchor="t" anchorCtr="0" compatLnSpc="1"/>
          <a:lstStyle/>
          <a:p>
            <a:endParaRPr lang="zh-CN" altLang="en-US" sz="2400"/>
          </a:p>
        </p:txBody>
      </p:sp>
      <p:sp>
        <p:nvSpPr>
          <p:cNvPr id="18" name="椭圆 17"/>
          <p:cNvSpPr/>
          <p:nvPr/>
        </p:nvSpPr>
        <p:spPr>
          <a:xfrm flipV="1">
            <a:off x="11891336" y="892122"/>
            <a:ext cx="130373" cy="130373"/>
          </a:xfrm>
          <a:prstGeom prst="ellipse">
            <a:avLst/>
          </a:prstGeom>
          <a:solidFill>
            <a:srgbClr val="F3A3A8"/>
          </a:solidFill>
          <a:ln>
            <a:noFill/>
          </a:ln>
        </p:spPr>
        <p:txBody>
          <a:bodyPr vert="horz" wrap="square" lIns="121920" tIns="60960" rIns="121920" bIns="60960" numCol="1" anchor="t" anchorCtr="0" compatLnSpc="1"/>
          <a:lstStyle/>
          <a:p>
            <a:pPr algn="r"/>
            <a:endParaRPr lang="zh-CN" altLang="en-US" sz="2400"/>
          </a:p>
        </p:txBody>
      </p:sp>
      <p:sp>
        <p:nvSpPr>
          <p:cNvPr id="2" name="Dikdörtgen 1"/>
          <p:cNvSpPr/>
          <p:nvPr/>
        </p:nvSpPr>
        <p:spPr>
          <a:xfrm>
            <a:off x="523003" y="4491449"/>
            <a:ext cx="6096000" cy="1477328"/>
          </a:xfrm>
          <a:prstGeom prst="rect">
            <a:avLst/>
          </a:prstGeom>
          <a:blipFill>
            <a:blip r:embed="rId2"/>
            <a:tile tx="0" ty="0" sx="100000" sy="100000" flip="none" algn="tl"/>
          </a:blipFill>
        </p:spPr>
        <p:txBody>
          <a:bodyPr>
            <a:spAutoFit/>
          </a:bodyPr>
          <a:lstStyle/>
          <a:p>
            <a:r>
              <a:rPr lang="tr-TR" dirty="0"/>
              <a:t>Ancak; </a:t>
            </a:r>
          </a:p>
          <a:p>
            <a:r>
              <a:rPr lang="tr-TR" dirty="0"/>
              <a:t> Avrupa Birliği kurumları ve AB ajansları (bkz. </a:t>
            </a:r>
            <a:r>
              <a:rPr lang="tr-TR" dirty="0" smtClean="0"/>
              <a:t>  </a:t>
            </a:r>
            <a:r>
              <a:rPr lang="tr-TR" u="sng" dirty="0" smtClean="0">
                <a:solidFill>
                  <a:schemeClr val="accent1"/>
                </a:solidFill>
              </a:rPr>
              <a:t>ec.europa.eu/</a:t>
            </a:r>
            <a:r>
              <a:rPr lang="tr-TR" u="sng" dirty="0" err="1" smtClean="0">
                <a:solidFill>
                  <a:schemeClr val="accent1"/>
                </a:solidFill>
              </a:rPr>
              <a:t>institutions</a:t>
            </a:r>
            <a:r>
              <a:rPr lang="tr-TR" u="sng" dirty="0" smtClean="0">
                <a:solidFill>
                  <a:schemeClr val="accent1"/>
                </a:solidFill>
              </a:rPr>
              <a:t>/index_en.htm</a:t>
            </a:r>
            <a:r>
              <a:rPr lang="tr-TR" dirty="0"/>
              <a:t>)</a:t>
            </a:r>
          </a:p>
          <a:p>
            <a:r>
              <a:rPr lang="tr-TR" dirty="0"/>
              <a:t> AB programlarını yürüten Ulusal Ajans ve benzeri kuruluşlar Staj faaliyeti için </a:t>
            </a:r>
            <a:r>
              <a:rPr lang="tr-TR" b="1" u="sng" dirty="0"/>
              <a:t>uygun değildir.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7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2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2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1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1500"/>
                            </p:stCondLst>
                            <p:childTnLst>
                              <p:par>
                                <p:cTn id="36" presetID="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弧形 5"/>
          <p:cNvSpPr/>
          <p:nvPr/>
        </p:nvSpPr>
        <p:spPr>
          <a:xfrm>
            <a:off x="3823835" y="1969400"/>
            <a:ext cx="4352309" cy="4352309"/>
          </a:xfrm>
          <a:prstGeom prst="arc">
            <a:avLst>
              <a:gd name="adj1" fmla="val 10767169"/>
              <a:gd name="adj2" fmla="val 0"/>
            </a:avLst>
          </a:prstGeom>
          <a:noFill/>
          <a:ln w="12700">
            <a:solidFill>
              <a:srgbClr val="F3A3A8"/>
            </a:solid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8" name="椭圆 7"/>
          <p:cNvSpPr/>
          <p:nvPr/>
        </p:nvSpPr>
        <p:spPr>
          <a:xfrm>
            <a:off x="3691568" y="39984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9" name="椭圆 8"/>
          <p:cNvSpPr/>
          <p:nvPr/>
        </p:nvSpPr>
        <p:spPr>
          <a:xfrm>
            <a:off x="8067989" y="39984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0" name="椭圆 9"/>
          <p:cNvSpPr/>
          <p:nvPr/>
        </p:nvSpPr>
        <p:spPr>
          <a:xfrm>
            <a:off x="4271819" y="25772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1" name="椭圆 10"/>
          <p:cNvSpPr/>
          <p:nvPr/>
        </p:nvSpPr>
        <p:spPr>
          <a:xfrm>
            <a:off x="7536160" y="2577293"/>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2" name="椭圆 11"/>
          <p:cNvSpPr/>
          <p:nvPr/>
        </p:nvSpPr>
        <p:spPr>
          <a:xfrm>
            <a:off x="5903989" y="1872395"/>
            <a:ext cx="192000" cy="192000"/>
          </a:xfrm>
          <a:prstGeom prst="ellipse">
            <a:avLst/>
          </a:prstGeom>
          <a:solidFill>
            <a:srgbClr val="F3A3A8"/>
          </a:solidFill>
          <a:ln>
            <a:noFill/>
          </a:ln>
        </p:spPr>
        <p:txBody>
          <a:bodyPr vert="horz" wrap="square" lIns="121920" tIns="60960" rIns="121920" bIns="60960" numCol="1" anchor="t" anchorCtr="0" compatLnSpc="1"/>
          <a:lstStyle/>
          <a:p>
            <a:endParaRPr lang="zh-CN" altLang="en-US" sz="2400">
              <a:latin typeface="华文细黑" panose="02010600040101010101" pitchFamily="2" charset="-122"/>
              <a:ea typeface="华文细黑" panose="02010600040101010101" pitchFamily="2" charset="-122"/>
            </a:endParaRPr>
          </a:p>
        </p:txBody>
      </p:sp>
      <p:sp>
        <p:nvSpPr>
          <p:cNvPr id="15" name="Freeform 130"/>
          <p:cNvSpPr>
            <a:spLocks noEditPoints="1"/>
          </p:cNvSpPr>
          <p:nvPr/>
        </p:nvSpPr>
        <p:spPr bwMode="auto">
          <a:xfrm>
            <a:off x="4031989" y="2153259"/>
            <a:ext cx="3984224" cy="3784408"/>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gradFill>
            <a:gsLst>
              <a:gs pos="100000">
                <a:srgbClr val="2E5DAA"/>
              </a:gs>
              <a:gs pos="56000">
                <a:srgbClr val="F3A3A8"/>
              </a:gs>
            </a:gsLst>
            <a:lin ang="3600000" scaled="0"/>
          </a:gradFill>
          <a:ln w="9525">
            <a:noFill/>
            <a:round/>
          </a:ln>
        </p:spPr>
        <p:txBody>
          <a:bodyPr vert="horz" wrap="square" lIns="162560" tIns="81280" rIns="162560" bIns="81280" numCol="1" anchor="t" anchorCtr="0" compatLnSpc="1"/>
          <a:lstStyle/>
          <a:p>
            <a:endParaRPr lang="en-US" sz="3200" dirty="0">
              <a:latin typeface="华文细黑" panose="02010600040101010101" pitchFamily="2" charset="-122"/>
              <a:ea typeface="华文细黑" panose="02010600040101010101" pitchFamily="2" charset="-122"/>
            </a:endParaRPr>
          </a:p>
        </p:txBody>
      </p:sp>
      <p:sp>
        <p:nvSpPr>
          <p:cNvPr id="2" name="Dikdörtgen 1"/>
          <p:cNvSpPr/>
          <p:nvPr/>
        </p:nvSpPr>
        <p:spPr>
          <a:xfrm>
            <a:off x="248750" y="1872395"/>
            <a:ext cx="6364211" cy="2677656"/>
          </a:xfrm>
          <a:prstGeom prst="rect">
            <a:avLst/>
          </a:prstGeom>
          <a:ln>
            <a:solidFill>
              <a:srgbClr val="FFFF00"/>
            </a:solidFill>
          </a:ln>
        </p:spPr>
        <p:txBody>
          <a:bodyPr wrap="square">
            <a:spAutoFit/>
          </a:bodyPr>
          <a:lstStyle/>
          <a:p>
            <a:r>
              <a:rPr lang="tr-TR" sz="2800" dirty="0">
                <a:solidFill>
                  <a:schemeClr val="accent4"/>
                </a:solidFill>
              </a:rPr>
              <a:t>Kimler Yararlanabilir?</a:t>
            </a:r>
          </a:p>
          <a:p>
            <a:r>
              <a:rPr lang="tr-TR" sz="2800" dirty="0" smtClean="0"/>
              <a:t>Necmettin Erbakan Üniversitesi </a:t>
            </a:r>
            <a:r>
              <a:rPr lang="tr-TR" sz="2800" dirty="0"/>
              <a:t>Öğrencileri: Yararlanıcılar bütün yüksek öğretim kurumlarında öğrenim görenler arasından seçilebilir.(Yüksek lisans ve Doktora dahil)</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31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6*min(max(#ppt_w*#ppt_h,.3),1)-7.4)/-.7*#ppt_w"/>
                                          </p:val>
                                        </p:tav>
                                        <p:tav tm="100000">
                                          <p:val>
                                            <p:strVal val="#ppt_w"/>
                                          </p:val>
                                        </p:tav>
                                      </p:tavLst>
                                    </p:anim>
                                    <p:anim calcmode="lin" valueType="num">
                                      <p:cBhvr>
                                        <p:cTn id="12" dur="1000" fill="hold"/>
                                        <p:tgtEl>
                                          <p:spTgt spid="8"/>
                                        </p:tgtEl>
                                        <p:attrNameLst>
                                          <p:attrName>ppt_h</p:attrName>
                                        </p:attrNameLst>
                                      </p:cBhvr>
                                      <p:tavLst>
                                        <p:tav tm="0">
                                          <p:val>
                                            <p:strVal val="(6*min(max(#ppt_w*#ppt_h,.3),1)-7.4)/-.7*#ppt_h"/>
                                          </p:val>
                                        </p:tav>
                                        <p:tav tm="100000">
                                          <p:val>
                                            <p:strVal val="#ppt_h"/>
                                          </p:val>
                                        </p:tav>
                                      </p:tavLst>
                                    </p:anim>
                                    <p:anim calcmode="lin" valueType="num">
                                      <p:cBhvr>
                                        <p:cTn id="13" dur="1000" fill="hold"/>
                                        <p:tgtEl>
                                          <p:spTgt spid="8"/>
                                        </p:tgtEl>
                                        <p:attrNameLst>
                                          <p:attrName>ppt_x</p:attrName>
                                        </p:attrNameLst>
                                      </p:cBhvr>
                                      <p:tavLst>
                                        <p:tav tm="0">
                                          <p:val>
                                            <p:fltVal val="0.5"/>
                                          </p:val>
                                        </p:tav>
                                        <p:tav tm="100000">
                                          <p:val>
                                            <p:strVal val="#ppt_x"/>
                                          </p:val>
                                        </p:tav>
                                      </p:tavLst>
                                    </p:anim>
                                    <p:anim calcmode="lin" valueType="num">
                                      <p:cBhvr>
                                        <p:cTn id="14" dur="1000" fill="hold"/>
                                        <p:tgtEl>
                                          <p:spTgt spid="8"/>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0"/>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0"/>
                                        </p:tgtEl>
                                        <p:attrNameLst>
                                          <p:attrName>ppt_x</p:attrName>
                                        </p:attrNameLst>
                                      </p:cBhvr>
                                      <p:tavLst>
                                        <p:tav tm="0">
                                          <p:val>
                                            <p:fltVal val="0.5"/>
                                          </p:val>
                                        </p:tav>
                                        <p:tav tm="100000">
                                          <p:val>
                                            <p:strVal val="#ppt_x"/>
                                          </p:val>
                                        </p:tav>
                                      </p:tavLst>
                                    </p:anim>
                                    <p:anim calcmode="lin" valueType="num">
                                      <p:cBhvr>
                                        <p:cTn id="20" dur="1000" fill="hold"/>
                                        <p:tgtEl>
                                          <p:spTgt spid="10"/>
                                        </p:tgtEl>
                                        <p:attrNameLst>
                                          <p:attrName>ppt_y</p:attrName>
                                        </p:attrNameLst>
                                      </p:cBhvr>
                                      <p:tavLst>
                                        <p:tav tm="0">
                                          <p:val>
                                            <p:strVal val="1+(6*min(max(#ppt_w*#ppt_h,.3),1)-7.4)/-.7*#ppt_h/2"/>
                                          </p:val>
                                        </p:tav>
                                        <p:tav tm="100000">
                                          <p:val>
                                            <p:strVal val="#ppt_y"/>
                                          </p:val>
                                        </p:tav>
                                      </p:tavLst>
                                    </p:anim>
                                  </p:childTnLst>
                                </p:cTn>
                              </p:par>
                              <p:par>
                                <p:cTn id="21" presetID="23" presetClass="entr" presetSubtype="3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6*min(max(#ppt_w*#ppt_h,.3),1)-7.4)/-.7*#ppt_w"/>
                                          </p:val>
                                        </p:tav>
                                        <p:tav tm="100000">
                                          <p:val>
                                            <p:strVal val="#ppt_w"/>
                                          </p:val>
                                        </p:tav>
                                      </p:tavLst>
                                    </p:anim>
                                    <p:anim calcmode="lin" valueType="num">
                                      <p:cBhvr>
                                        <p:cTn id="24" dur="1000" fill="hold"/>
                                        <p:tgtEl>
                                          <p:spTgt spid="12"/>
                                        </p:tgtEl>
                                        <p:attrNameLst>
                                          <p:attrName>ppt_h</p:attrName>
                                        </p:attrNameLst>
                                      </p:cBhvr>
                                      <p:tavLst>
                                        <p:tav tm="0">
                                          <p:val>
                                            <p:strVal val="(6*min(max(#ppt_w*#ppt_h,.3),1)-7.4)/-.7*#ppt_h"/>
                                          </p:val>
                                        </p:tav>
                                        <p:tav tm="100000">
                                          <p:val>
                                            <p:strVal val="#ppt_h"/>
                                          </p:val>
                                        </p:tav>
                                      </p:tavLst>
                                    </p:anim>
                                    <p:anim calcmode="lin" valueType="num">
                                      <p:cBhvr>
                                        <p:cTn id="25" dur="1000" fill="hold"/>
                                        <p:tgtEl>
                                          <p:spTgt spid="12"/>
                                        </p:tgtEl>
                                        <p:attrNameLst>
                                          <p:attrName>ppt_x</p:attrName>
                                        </p:attrNameLst>
                                      </p:cBhvr>
                                      <p:tavLst>
                                        <p:tav tm="0">
                                          <p:val>
                                            <p:fltVal val="0.5"/>
                                          </p:val>
                                        </p:tav>
                                        <p:tav tm="100000">
                                          <p:val>
                                            <p:strVal val="#ppt_x"/>
                                          </p:val>
                                        </p:tav>
                                      </p:tavLst>
                                    </p:anim>
                                    <p:anim calcmode="lin" valueType="num">
                                      <p:cBhvr>
                                        <p:cTn id="26" dur="1000" fill="hold"/>
                                        <p:tgtEl>
                                          <p:spTgt spid="12"/>
                                        </p:tgtEl>
                                        <p:attrNameLst>
                                          <p:attrName>ppt_y</p:attrName>
                                        </p:attrNameLst>
                                      </p:cBhvr>
                                      <p:tavLst>
                                        <p:tav tm="0">
                                          <p:val>
                                            <p:strVal val="1+(6*min(max(#ppt_w*#ppt_h,.3),1)-7.4)/-.7*#ppt_h/2"/>
                                          </p:val>
                                        </p:tav>
                                        <p:tav tm="100000">
                                          <p:val>
                                            <p:strVal val="#ppt_y"/>
                                          </p:val>
                                        </p:tav>
                                      </p:tavLst>
                                    </p:anim>
                                  </p:childTnLst>
                                </p:cTn>
                              </p:par>
                              <p:par>
                                <p:cTn id="27" presetID="23" presetClass="entr" presetSubtype="3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6*min(max(#ppt_w*#ppt_h,.3),1)-7.4)/-.7*#ppt_w"/>
                                          </p:val>
                                        </p:tav>
                                        <p:tav tm="100000">
                                          <p:val>
                                            <p:strVal val="#ppt_w"/>
                                          </p:val>
                                        </p:tav>
                                      </p:tavLst>
                                    </p:anim>
                                    <p:anim calcmode="lin" valueType="num">
                                      <p:cBhvr>
                                        <p:cTn id="30" dur="1000" fill="hold"/>
                                        <p:tgtEl>
                                          <p:spTgt spid="11"/>
                                        </p:tgtEl>
                                        <p:attrNameLst>
                                          <p:attrName>ppt_h</p:attrName>
                                        </p:attrNameLst>
                                      </p:cBhvr>
                                      <p:tavLst>
                                        <p:tav tm="0">
                                          <p:val>
                                            <p:strVal val="(6*min(max(#ppt_w*#ppt_h,.3),1)-7.4)/-.7*#ppt_h"/>
                                          </p:val>
                                        </p:tav>
                                        <p:tav tm="100000">
                                          <p:val>
                                            <p:strVal val="#ppt_h"/>
                                          </p:val>
                                        </p:tav>
                                      </p:tavLst>
                                    </p:anim>
                                    <p:anim calcmode="lin" valueType="num">
                                      <p:cBhvr>
                                        <p:cTn id="31" dur="1000" fill="hold"/>
                                        <p:tgtEl>
                                          <p:spTgt spid="11"/>
                                        </p:tgtEl>
                                        <p:attrNameLst>
                                          <p:attrName>ppt_x</p:attrName>
                                        </p:attrNameLst>
                                      </p:cBhvr>
                                      <p:tavLst>
                                        <p:tav tm="0">
                                          <p:val>
                                            <p:fltVal val="0.5"/>
                                          </p:val>
                                        </p:tav>
                                        <p:tav tm="100000">
                                          <p:val>
                                            <p:strVal val="#ppt_x"/>
                                          </p:val>
                                        </p:tav>
                                      </p:tavLst>
                                    </p:anim>
                                    <p:anim calcmode="lin" valueType="num">
                                      <p:cBhvr>
                                        <p:cTn id="32" dur="1000" fill="hold"/>
                                        <p:tgtEl>
                                          <p:spTgt spid="11"/>
                                        </p:tgtEl>
                                        <p:attrNameLst>
                                          <p:attrName>ppt_y</p:attrName>
                                        </p:attrNameLst>
                                      </p:cBhvr>
                                      <p:tavLst>
                                        <p:tav tm="0">
                                          <p:val>
                                            <p:strVal val="1+(6*min(max(#ppt_w*#ppt_h,.3),1)-7.4)/-.7*#ppt_h/2"/>
                                          </p:val>
                                        </p:tav>
                                        <p:tav tm="100000">
                                          <p:val>
                                            <p:strVal val="#ppt_y"/>
                                          </p:val>
                                        </p:tav>
                                      </p:tavLst>
                                    </p:anim>
                                  </p:childTnLst>
                                </p:cTn>
                              </p:par>
                              <p:par>
                                <p:cTn id="33" presetID="23" presetClass="entr" presetSubtype="3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6*min(max(#ppt_w*#ppt_h,.3),1)-7.4)/-.7*#ppt_w"/>
                                          </p:val>
                                        </p:tav>
                                        <p:tav tm="100000">
                                          <p:val>
                                            <p:strVal val="#ppt_w"/>
                                          </p:val>
                                        </p:tav>
                                      </p:tavLst>
                                    </p:anim>
                                    <p:anim calcmode="lin" valueType="num">
                                      <p:cBhvr>
                                        <p:cTn id="36" dur="1000" fill="hold"/>
                                        <p:tgtEl>
                                          <p:spTgt spid="9"/>
                                        </p:tgtEl>
                                        <p:attrNameLst>
                                          <p:attrName>ppt_h</p:attrName>
                                        </p:attrNameLst>
                                      </p:cBhvr>
                                      <p:tavLst>
                                        <p:tav tm="0">
                                          <p:val>
                                            <p:strVal val="(6*min(max(#ppt_w*#ppt_h,.3),1)-7.4)/-.7*#ppt_h"/>
                                          </p:val>
                                        </p:tav>
                                        <p:tav tm="100000">
                                          <p:val>
                                            <p:strVal val="#ppt_h"/>
                                          </p:val>
                                        </p:tav>
                                      </p:tavLst>
                                    </p:anim>
                                    <p:anim calcmode="lin" valueType="num">
                                      <p:cBhvr>
                                        <p:cTn id="37" dur="1000" fill="hold"/>
                                        <p:tgtEl>
                                          <p:spTgt spid="9"/>
                                        </p:tgtEl>
                                        <p:attrNameLst>
                                          <p:attrName>ppt_x</p:attrName>
                                        </p:attrNameLst>
                                      </p:cBhvr>
                                      <p:tavLst>
                                        <p:tav tm="0">
                                          <p:val>
                                            <p:fltVal val="0.5"/>
                                          </p:val>
                                        </p:tav>
                                        <p:tav tm="100000">
                                          <p:val>
                                            <p:strVal val="#ppt_x"/>
                                          </p:val>
                                        </p:tav>
                                      </p:tavLst>
                                    </p:anim>
                                    <p:anim calcmode="lin" valueType="num">
                                      <p:cBhvr>
                                        <p:cTn id="38" dur="1000" fill="hold"/>
                                        <p:tgtEl>
                                          <p:spTgt spid="9"/>
                                        </p:tgtEl>
                                        <p:attrNameLst>
                                          <p:attrName>ppt_y</p:attrName>
                                        </p:attrNameLst>
                                      </p:cBhvr>
                                      <p:tavLst>
                                        <p:tav tm="0">
                                          <p:val>
                                            <p:strVal val="1+(6*min(max(#ppt_w*#ppt_h,.3),1)-7.4)/-.7*#ppt_h/2"/>
                                          </p:val>
                                        </p:tav>
                                        <p:tav tm="100000">
                                          <p:val>
                                            <p:strVal val="#ppt_y"/>
                                          </p:val>
                                        </p:tav>
                                      </p:tavLst>
                                    </p:anim>
                                  </p:childTnLst>
                                </p:cTn>
                              </p:par>
                              <p:par>
                                <p:cTn id="39" presetID="45" presetClass="entr"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ppt_w</p:attrName>
                                        </p:attrNameLst>
                                      </p:cBhvr>
                                      <p:tavLst>
                                        <p:tav tm="0" fmla="#ppt_w*sin(2.5*pi*$)">
                                          <p:val>
                                            <p:fltVal val="0"/>
                                          </p:val>
                                        </p:tav>
                                        <p:tav tm="100000">
                                          <p:val>
                                            <p:fltVal val="1"/>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childTnLst>
                                </p:cTn>
                              </p:par>
                              <p:par>
                                <p:cTn id="44" presetID="45" presetClass="entr"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ppt_w</p:attrName>
                                        </p:attrNameLst>
                                      </p:cBhvr>
                                      <p:tavLst>
                                        <p:tav tm="0" fmla="#ppt_w*sin(2.5*pi*$)">
                                          <p:val>
                                            <p:fltVal val="0"/>
                                          </p:val>
                                        </p:tav>
                                        <p:tav tm="100000">
                                          <p:val>
                                            <p:fltVal val="1"/>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ppt_w</p:attrName>
                                        </p:attrNameLst>
                                      </p:cBhvr>
                                      <p:tavLst>
                                        <p:tav tm="0" fmla="#ppt_w*sin(2.5*pi*$)">
                                          <p:val>
                                            <p:fltVal val="0"/>
                                          </p:val>
                                        </p:tav>
                                        <p:tav tm="100000">
                                          <p:val>
                                            <p:fltVal val="1"/>
                                          </p:val>
                                        </p:tav>
                                      </p:tavLst>
                                    </p:anim>
                                    <p:anim calcmode="lin" valueType="num">
                                      <p:cBhvr>
                                        <p:cTn id="53" dur="1000" fill="hold"/>
                                        <p:tgtEl>
                                          <p:spTgt spid="12"/>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ppt_w</p:attrName>
                                        </p:attrNameLst>
                                      </p:cBhvr>
                                      <p:tavLst>
                                        <p:tav tm="0" fmla="#ppt_w*sin(2.5*pi*$)">
                                          <p:val>
                                            <p:fltVal val="0"/>
                                          </p:val>
                                        </p:tav>
                                        <p:tav tm="100000">
                                          <p:val>
                                            <p:fltVal val="1"/>
                                          </p:val>
                                        </p:tav>
                                      </p:tavLst>
                                    </p:anim>
                                    <p:anim calcmode="lin" valueType="num">
                                      <p:cBhvr>
                                        <p:cTn id="58" dur="1000" fill="hold"/>
                                        <p:tgtEl>
                                          <p:spTgt spid="11"/>
                                        </p:tgtEl>
                                        <p:attrNameLst>
                                          <p:attrName>ppt_h</p:attrName>
                                        </p:attrNameLst>
                                      </p:cBhvr>
                                      <p:tavLst>
                                        <p:tav tm="0">
                                          <p:val>
                                            <p:strVal val="#ppt_h"/>
                                          </p:val>
                                        </p:tav>
                                        <p:tav tm="100000">
                                          <p:val>
                                            <p:strVal val="#ppt_h"/>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ppt_w</p:attrName>
                                        </p:attrNameLst>
                                      </p:cBhvr>
                                      <p:tavLst>
                                        <p:tav tm="0" fmla="#ppt_w*sin(2.5*pi*$)">
                                          <p:val>
                                            <p:fltVal val="0"/>
                                          </p:val>
                                        </p:tav>
                                        <p:tav tm="100000">
                                          <p:val>
                                            <p:fltVal val="1"/>
                                          </p:val>
                                        </p:tav>
                                      </p:tavLst>
                                    </p:anim>
                                    <p:anim calcmode="lin" valueType="num">
                                      <p:cBhvr>
                                        <p:cTn id="63"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5"/>
          <p:cNvGrpSpPr/>
          <p:nvPr/>
        </p:nvGrpSpPr>
        <p:grpSpPr>
          <a:xfrm>
            <a:off x="6696589" y="3495666"/>
            <a:ext cx="387319" cy="296031"/>
            <a:chOff x="5516563" y="84138"/>
            <a:chExt cx="1414463" cy="1081087"/>
          </a:xfrm>
          <a:solidFill>
            <a:schemeClr val="bg1"/>
          </a:solidFill>
          <a:effectLst/>
        </p:grpSpPr>
        <p:sp>
          <p:nvSpPr>
            <p:cNvPr id="17"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8"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19"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0"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1"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2"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3"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sp>
        <p:nvSpPr>
          <p:cNvPr id="12" name="Oval 13"/>
          <p:cNvSpPr/>
          <p:nvPr/>
        </p:nvSpPr>
        <p:spPr>
          <a:xfrm>
            <a:off x="1685364" y="4528109"/>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nvGrpSpPr>
          <p:cNvPr id="24" name="Group 33"/>
          <p:cNvGrpSpPr/>
          <p:nvPr/>
        </p:nvGrpSpPr>
        <p:grpSpPr>
          <a:xfrm>
            <a:off x="1937264" y="4752802"/>
            <a:ext cx="354280" cy="378189"/>
            <a:chOff x="8342313" y="10972800"/>
            <a:chExt cx="1293813" cy="1381125"/>
          </a:xfrm>
          <a:solidFill>
            <a:schemeClr val="bg1"/>
          </a:solidFill>
          <a:effectLst/>
        </p:grpSpPr>
        <p:sp>
          <p:nvSpPr>
            <p:cNvPr id="25"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6"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7"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sp>
        <p:nvSpPr>
          <p:cNvPr id="10" name="Oval 5"/>
          <p:cNvSpPr/>
          <p:nvPr/>
        </p:nvSpPr>
        <p:spPr>
          <a:xfrm>
            <a:off x="1685364" y="1957661"/>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nvGrpSpPr>
          <p:cNvPr id="28" name="Group 37"/>
          <p:cNvGrpSpPr/>
          <p:nvPr/>
        </p:nvGrpSpPr>
        <p:grpSpPr>
          <a:xfrm>
            <a:off x="1924659" y="2190742"/>
            <a:ext cx="379493" cy="331676"/>
            <a:chOff x="8296275" y="8293096"/>
            <a:chExt cx="1385888" cy="1211261"/>
          </a:xfrm>
          <a:solidFill>
            <a:schemeClr val="bg1"/>
          </a:solidFill>
          <a:effectLst/>
        </p:grpSpPr>
        <p:sp>
          <p:nvSpPr>
            <p:cNvPr id="29" name="Freeform 8"/>
            <p:cNvSpPr>
              <a:spLocks noEditPoints="1"/>
            </p:cNvSpPr>
            <p:nvPr/>
          </p:nvSpPr>
          <p:spPr bwMode="auto">
            <a:xfrm>
              <a:off x="8296275" y="8293096"/>
              <a:ext cx="1385888" cy="1211261"/>
            </a:xfrm>
            <a:custGeom>
              <a:avLst/>
              <a:gdLst>
                <a:gd name="T0" fmla="*/ 368 w 369"/>
                <a:gd name="T1" fmla="*/ 190 h 323"/>
                <a:gd name="T2" fmla="*/ 322 w 369"/>
                <a:gd name="T3" fmla="*/ 17 h 323"/>
                <a:gd name="T4" fmla="*/ 299 w 369"/>
                <a:gd name="T5" fmla="*/ 0 h 323"/>
                <a:gd name="T6" fmla="*/ 184 w 369"/>
                <a:gd name="T7" fmla="*/ 0 h 323"/>
                <a:gd name="T8" fmla="*/ 69 w 369"/>
                <a:gd name="T9" fmla="*/ 0 h 323"/>
                <a:gd name="T10" fmla="*/ 47 w 369"/>
                <a:gd name="T11" fmla="*/ 17 h 323"/>
                <a:gd name="T12" fmla="*/ 1 w 369"/>
                <a:gd name="T13" fmla="*/ 190 h 323"/>
                <a:gd name="T14" fmla="*/ 0 w 369"/>
                <a:gd name="T15" fmla="*/ 196 h 323"/>
                <a:gd name="T16" fmla="*/ 0 w 369"/>
                <a:gd name="T17" fmla="*/ 276 h 323"/>
                <a:gd name="T18" fmla="*/ 46 w 369"/>
                <a:gd name="T19" fmla="*/ 323 h 323"/>
                <a:gd name="T20" fmla="*/ 323 w 369"/>
                <a:gd name="T21" fmla="*/ 323 h 323"/>
                <a:gd name="T22" fmla="*/ 369 w 369"/>
                <a:gd name="T23" fmla="*/ 276 h 323"/>
                <a:gd name="T24" fmla="*/ 369 w 369"/>
                <a:gd name="T25" fmla="*/ 196 h 323"/>
                <a:gd name="T26" fmla="*/ 368 w 369"/>
                <a:gd name="T27" fmla="*/ 190 h 323"/>
                <a:gd name="T28" fmla="*/ 346 w 369"/>
                <a:gd name="T29" fmla="*/ 276 h 323"/>
                <a:gd name="T30" fmla="*/ 323 w 369"/>
                <a:gd name="T31" fmla="*/ 299 h 323"/>
                <a:gd name="T32" fmla="*/ 46 w 369"/>
                <a:gd name="T33" fmla="*/ 299 h 323"/>
                <a:gd name="T34" fmla="*/ 23 w 369"/>
                <a:gd name="T35" fmla="*/ 276 h 323"/>
                <a:gd name="T36" fmla="*/ 23 w 369"/>
                <a:gd name="T37" fmla="*/ 196 h 323"/>
                <a:gd name="T38" fmla="*/ 69 w 369"/>
                <a:gd name="T39" fmla="*/ 23 h 323"/>
                <a:gd name="T40" fmla="*/ 299 w 369"/>
                <a:gd name="T41" fmla="*/ 23 h 323"/>
                <a:gd name="T42" fmla="*/ 346 w 369"/>
                <a:gd name="T43" fmla="*/ 196 h 323"/>
                <a:gd name="T44" fmla="*/ 346 w 369"/>
                <a:gd name="T45" fmla="*/ 27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9" h="323">
                  <a:moveTo>
                    <a:pt x="368" y="190"/>
                  </a:moveTo>
                  <a:cubicBezTo>
                    <a:pt x="322" y="17"/>
                    <a:pt x="322" y="17"/>
                    <a:pt x="322" y="17"/>
                  </a:cubicBezTo>
                  <a:cubicBezTo>
                    <a:pt x="319" y="7"/>
                    <a:pt x="310" y="0"/>
                    <a:pt x="299" y="0"/>
                  </a:cubicBezTo>
                  <a:cubicBezTo>
                    <a:pt x="184" y="0"/>
                    <a:pt x="184" y="0"/>
                    <a:pt x="184" y="0"/>
                  </a:cubicBezTo>
                  <a:cubicBezTo>
                    <a:pt x="69" y="0"/>
                    <a:pt x="69" y="0"/>
                    <a:pt x="69" y="0"/>
                  </a:cubicBezTo>
                  <a:cubicBezTo>
                    <a:pt x="59" y="0"/>
                    <a:pt x="50" y="7"/>
                    <a:pt x="47" y="17"/>
                  </a:cubicBezTo>
                  <a:cubicBezTo>
                    <a:pt x="1" y="190"/>
                    <a:pt x="1" y="190"/>
                    <a:pt x="1" y="190"/>
                  </a:cubicBezTo>
                  <a:cubicBezTo>
                    <a:pt x="0" y="192"/>
                    <a:pt x="0" y="194"/>
                    <a:pt x="0" y="196"/>
                  </a:cubicBezTo>
                  <a:cubicBezTo>
                    <a:pt x="0" y="276"/>
                    <a:pt x="0" y="276"/>
                    <a:pt x="0" y="276"/>
                  </a:cubicBezTo>
                  <a:cubicBezTo>
                    <a:pt x="0" y="302"/>
                    <a:pt x="21" y="323"/>
                    <a:pt x="46" y="323"/>
                  </a:cubicBezTo>
                  <a:cubicBezTo>
                    <a:pt x="323" y="323"/>
                    <a:pt x="323" y="323"/>
                    <a:pt x="323" y="323"/>
                  </a:cubicBezTo>
                  <a:cubicBezTo>
                    <a:pt x="348" y="323"/>
                    <a:pt x="369" y="302"/>
                    <a:pt x="369" y="276"/>
                  </a:cubicBezTo>
                  <a:cubicBezTo>
                    <a:pt x="369" y="196"/>
                    <a:pt x="369" y="196"/>
                    <a:pt x="369" y="196"/>
                  </a:cubicBezTo>
                  <a:cubicBezTo>
                    <a:pt x="369" y="194"/>
                    <a:pt x="368" y="192"/>
                    <a:pt x="368" y="190"/>
                  </a:cubicBezTo>
                  <a:close/>
                  <a:moveTo>
                    <a:pt x="346" y="276"/>
                  </a:moveTo>
                  <a:cubicBezTo>
                    <a:pt x="346" y="289"/>
                    <a:pt x="335" y="299"/>
                    <a:pt x="323" y="299"/>
                  </a:cubicBezTo>
                  <a:cubicBezTo>
                    <a:pt x="46" y="299"/>
                    <a:pt x="46" y="299"/>
                    <a:pt x="46" y="299"/>
                  </a:cubicBezTo>
                  <a:cubicBezTo>
                    <a:pt x="34" y="299"/>
                    <a:pt x="23" y="289"/>
                    <a:pt x="23" y="276"/>
                  </a:cubicBezTo>
                  <a:cubicBezTo>
                    <a:pt x="23" y="196"/>
                    <a:pt x="23" y="196"/>
                    <a:pt x="23" y="196"/>
                  </a:cubicBezTo>
                  <a:cubicBezTo>
                    <a:pt x="69" y="23"/>
                    <a:pt x="69" y="23"/>
                    <a:pt x="69" y="23"/>
                  </a:cubicBezTo>
                  <a:cubicBezTo>
                    <a:pt x="299" y="23"/>
                    <a:pt x="299" y="23"/>
                    <a:pt x="299" y="23"/>
                  </a:cubicBezTo>
                  <a:cubicBezTo>
                    <a:pt x="346" y="196"/>
                    <a:pt x="346" y="196"/>
                    <a:pt x="346" y="196"/>
                  </a:cubicBezTo>
                  <a:lnTo>
                    <a:pt x="346" y="276"/>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30" name="Freeform 9"/>
            <p:cNvSpPr>
              <a:spLocks noEditPoints="1"/>
            </p:cNvSpPr>
            <p:nvPr/>
          </p:nvSpPr>
          <p:spPr bwMode="auto">
            <a:xfrm>
              <a:off x="8461376" y="8466137"/>
              <a:ext cx="1055689" cy="776288"/>
            </a:xfrm>
            <a:custGeom>
              <a:avLst/>
              <a:gdLst>
                <a:gd name="T0" fmla="*/ 229 w 281"/>
                <a:gd name="T1" fmla="*/ 0 h 207"/>
                <a:gd name="T2" fmla="*/ 51 w 281"/>
                <a:gd name="T3" fmla="*/ 0 h 207"/>
                <a:gd name="T4" fmla="*/ 40 w 281"/>
                <a:gd name="T5" fmla="*/ 9 h 207"/>
                <a:gd name="T6" fmla="*/ 0 w 281"/>
                <a:gd name="T7" fmla="*/ 147 h 207"/>
                <a:gd name="T8" fmla="*/ 2 w 281"/>
                <a:gd name="T9" fmla="*/ 157 h 207"/>
                <a:gd name="T10" fmla="*/ 12 w 281"/>
                <a:gd name="T11" fmla="*/ 161 h 207"/>
                <a:gd name="T12" fmla="*/ 45 w 281"/>
                <a:gd name="T13" fmla="*/ 161 h 207"/>
                <a:gd name="T14" fmla="*/ 58 w 281"/>
                <a:gd name="T15" fmla="*/ 161 h 207"/>
                <a:gd name="T16" fmla="*/ 64 w 281"/>
                <a:gd name="T17" fmla="*/ 161 h 207"/>
                <a:gd name="T18" fmla="*/ 81 w 281"/>
                <a:gd name="T19" fmla="*/ 195 h 207"/>
                <a:gd name="T20" fmla="*/ 101 w 281"/>
                <a:gd name="T21" fmla="*/ 207 h 207"/>
                <a:gd name="T22" fmla="*/ 179 w 281"/>
                <a:gd name="T23" fmla="*/ 207 h 207"/>
                <a:gd name="T24" fmla="*/ 200 w 281"/>
                <a:gd name="T25" fmla="*/ 195 h 207"/>
                <a:gd name="T26" fmla="*/ 217 w 281"/>
                <a:gd name="T27" fmla="*/ 161 h 207"/>
                <a:gd name="T28" fmla="*/ 223 w 281"/>
                <a:gd name="T29" fmla="*/ 161 h 207"/>
                <a:gd name="T30" fmla="*/ 236 w 281"/>
                <a:gd name="T31" fmla="*/ 161 h 207"/>
                <a:gd name="T32" fmla="*/ 269 w 281"/>
                <a:gd name="T33" fmla="*/ 161 h 207"/>
                <a:gd name="T34" fmla="*/ 278 w 281"/>
                <a:gd name="T35" fmla="*/ 157 h 207"/>
                <a:gd name="T36" fmla="*/ 280 w 281"/>
                <a:gd name="T37" fmla="*/ 147 h 207"/>
                <a:gd name="T38" fmla="*/ 241 w 281"/>
                <a:gd name="T39" fmla="*/ 9 h 207"/>
                <a:gd name="T40" fmla="*/ 229 w 281"/>
                <a:gd name="T41" fmla="*/ 0 h 207"/>
                <a:gd name="T42" fmla="*/ 236 w 281"/>
                <a:gd name="T43" fmla="*/ 138 h 207"/>
                <a:gd name="T44" fmla="*/ 217 w 281"/>
                <a:gd name="T45" fmla="*/ 138 h 207"/>
                <a:gd name="T46" fmla="*/ 196 w 281"/>
                <a:gd name="T47" fmla="*/ 151 h 207"/>
                <a:gd name="T48" fmla="*/ 179 w 281"/>
                <a:gd name="T49" fmla="*/ 184 h 207"/>
                <a:gd name="T50" fmla="*/ 101 w 281"/>
                <a:gd name="T51" fmla="*/ 184 h 207"/>
                <a:gd name="T52" fmla="*/ 85 w 281"/>
                <a:gd name="T53" fmla="*/ 151 h 207"/>
                <a:gd name="T54" fmla="*/ 64 w 281"/>
                <a:gd name="T55" fmla="*/ 138 h 207"/>
                <a:gd name="T56" fmla="*/ 45 w 281"/>
                <a:gd name="T57" fmla="*/ 138 h 207"/>
                <a:gd name="T58" fmla="*/ 18 w 281"/>
                <a:gd name="T59" fmla="*/ 138 h 207"/>
                <a:gd name="T60" fmla="*/ 51 w 281"/>
                <a:gd name="T61" fmla="*/ 12 h 207"/>
                <a:gd name="T62" fmla="*/ 229 w 281"/>
                <a:gd name="T63" fmla="*/ 12 h 207"/>
                <a:gd name="T64" fmla="*/ 263 w 281"/>
                <a:gd name="T65" fmla="*/ 138 h 207"/>
                <a:gd name="T66" fmla="*/ 236 w 281"/>
                <a:gd name="T67" fmla="*/ 13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07">
                  <a:moveTo>
                    <a:pt x="229" y="0"/>
                  </a:moveTo>
                  <a:cubicBezTo>
                    <a:pt x="51" y="0"/>
                    <a:pt x="51" y="0"/>
                    <a:pt x="51" y="0"/>
                  </a:cubicBezTo>
                  <a:cubicBezTo>
                    <a:pt x="46" y="0"/>
                    <a:pt x="41" y="4"/>
                    <a:pt x="40" y="9"/>
                  </a:cubicBezTo>
                  <a:cubicBezTo>
                    <a:pt x="0" y="147"/>
                    <a:pt x="0" y="147"/>
                    <a:pt x="0" y="147"/>
                  </a:cubicBezTo>
                  <a:cubicBezTo>
                    <a:pt x="0" y="150"/>
                    <a:pt x="0" y="154"/>
                    <a:pt x="2" y="157"/>
                  </a:cubicBezTo>
                  <a:cubicBezTo>
                    <a:pt x="5" y="160"/>
                    <a:pt x="8" y="161"/>
                    <a:pt x="12" y="161"/>
                  </a:cubicBezTo>
                  <a:cubicBezTo>
                    <a:pt x="45" y="161"/>
                    <a:pt x="45" y="161"/>
                    <a:pt x="45" y="161"/>
                  </a:cubicBezTo>
                  <a:cubicBezTo>
                    <a:pt x="58" y="161"/>
                    <a:pt x="58" y="161"/>
                    <a:pt x="58" y="161"/>
                  </a:cubicBezTo>
                  <a:cubicBezTo>
                    <a:pt x="64" y="161"/>
                    <a:pt x="64" y="161"/>
                    <a:pt x="64" y="161"/>
                  </a:cubicBezTo>
                  <a:cubicBezTo>
                    <a:pt x="81" y="195"/>
                    <a:pt x="81" y="195"/>
                    <a:pt x="81" y="195"/>
                  </a:cubicBezTo>
                  <a:cubicBezTo>
                    <a:pt x="85" y="203"/>
                    <a:pt x="93" y="207"/>
                    <a:pt x="101" y="207"/>
                  </a:cubicBezTo>
                  <a:cubicBezTo>
                    <a:pt x="179" y="207"/>
                    <a:pt x="179" y="207"/>
                    <a:pt x="179" y="207"/>
                  </a:cubicBezTo>
                  <a:cubicBezTo>
                    <a:pt x="188" y="207"/>
                    <a:pt x="196" y="203"/>
                    <a:pt x="200" y="195"/>
                  </a:cubicBezTo>
                  <a:cubicBezTo>
                    <a:pt x="217" y="161"/>
                    <a:pt x="217" y="161"/>
                    <a:pt x="217" y="161"/>
                  </a:cubicBezTo>
                  <a:cubicBezTo>
                    <a:pt x="223" y="161"/>
                    <a:pt x="223" y="161"/>
                    <a:pt x="223" y="161"/>
                  </a:cubicBezTo>
                  <a:cubicBezTo>
                    <a:pt x="236" y="161"/>
                    <a:pt x="236" y="161"/>
                    <a:pt x="236" y="161"/>
                  </a:cubicBezTo>
                  <a:cubicBezTo>
                    <a:pt x="269" y="161"/>
                    <a:pt x="269" y="161"/>
                    <a:pt x="269" y="161"/>
                  </a:cubicBezTo>
                  <a:cubicBezTo>
                    <a:pt x="273" y="161"/>
                    <a:pt x="276" y="160"/>
                    <a:pt x="278" y="157"/>
                  </a:cubicBezTo>
                  <a:cubicBezTo>
                    <a:pt x="280" y="154"/>
                    <a:pt x="281" y="150"/>
                    <a:pt x="280" y="147"/>
                  </a:cubicBezTo>
                  <a:cubicBezTo>
                    <a:pt x="241" y="9"/>
                    <a:pt x="241" y="9"/>
                    <a:pt x="241" y="9"/>
                  </a:cubicBezTo>
                  <a:cubicBezTo>
                    <a:pt x="239" y="4"/>
                    <a:pt x="235" y="0"/>
                    <a:pt x="229" y="0"/>
                  </a:cubicBezTo>
                  <a:close/>
                  <a:moveTo>
                    <a:pt x="236" y="138"/>
                  </a:moveTo>
                  <a:cubicBezTo>
                    <a:pt x="217" y="138"/>
                    <a:pt x="217" y="138"/>
                    <a:pt x="217" y="138"/>
                  </a:cubicBezTo>
                  <a:cubicBezTo>
                    <a:pt x="208" y="138"/>
                    <a:pt x="200" y="143"/>
                    <a:pt x="196" y="151"/>
                  </a:cubicBezTo>
                  <a:cubicBezTo>
                    <a:pt x="179" y="184"/>
                    <a:pt x="179" y="184"/>
                    <a:pt x="179" y="184"/>
                  </a:cubicBezTo>
                  <a:cubicBezTo>
                    <a:pt x="101" y="184"/>
                    <a:pt x="101" y="184"/>
                    <a:pt x="101" y="184"/>
                  </a:cubicBezTo>
                  <a:cubicBezTo>
                    <a:pt x="85" y="151"/>
                    <a:pt x="85" y="151"/>
                    <a:pt x="85" y="151"/>
                  </a:cubicBezTo>
                  <a:cubicBezTo>
                    <a:pt x="81" y="143"/>
                    <a:pt x="73" y="138"/>
                    <a:pt x="64" y="138"/>
                  </a:cubicBezTo>
                  <a:cubicBezTo>
                    <a:pt x="45" y="138"/>
                    <a:pt x="45" y="138"/>
                    <a:pt x="45" y="138"/>
                  </a:cubicBezTo>
                  <a:cubicBezTo>
                    <a:pt x="18" y="138"/>
                    <a:pt x="18" y="138"/>
                    <a:pt x="18" y="138"/>
                  </a:cubicBezTo>
                  <a:cubicBezTo>
                    <a:pt x="51" y="12"/>
                    <a:pt x="51" y="12"/>
                    <a:pt x="51" y="12"/>
                  </a:cubicBezTo>
                  <a:cubicBezTo>
                    <a:pt x="229" y="12"/>
                    <a:pt x="229" y="12"/>
                    <a:pt x="229" y="12"/>
                  </a:cubicBezTo>
                  <a:cubicBezTo>
                    <a:pt x="263" y="138"/>
                    <a:pt x="263" y="138"/>
                    <a:pt x="263" y="138"/>
                  </a:cubicBezTo>
                  <a:lnTo>
                    <a:pt x="236" y="138"/>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grpSp>
        <p:nvGrpSpPr>
          <p:cNvPr id="33" name="Group 40"/>
          <p:cNvGrpSpPr/>
          <p:nvPr/>
        </p:nvGrpSpPr>
        <p:grpSpPr>
          <a:xfrm>
            <a:off x="6695067" y="2196827"/>
            <a:ext cx="378189" cy="319504"/>
            <a:chOff x="13828713" y="2805113"/>
            <a:chExt cx="1381125" cy="1166812"/>
          </a:xfrm>
          <a:solidFill>
            <a:schemeClr val="bg1"/>
          </a:solidFill>
          <a:effectLst/>
        </p:grpSpPr>
        <p:sp>
          <p:nvSpPr>
            <p:cNvPr id="34" name="Freeform 10"/>
            <p:cNvSpPr>
              <a:spLocks noEditPoints="1"/>
            </p:cNvSpPr>
            <p:nvPr/>
          </p:nvSpPr>
          <p:spPr bwMode="auto">
            <a:xfrm>
              <a:off x="14173200" y="3109913"/>
              <a:ext cx="690563" cy="690562"/>
            </a:xfrm>
            <a:custGeom>
              <a:avLst/>
              <a:gdLst>
                <a:gd name="T0" fmla="*/ 92 w 184"/>
                <a:gd name="T1" fmla="*/ 0 h 184"/>
                <a:gd name="T2" fmla="*/ 0 w 184"/>
                <a:gd name="T3" fmla="*/ 92 h 184"/>
                <a:gd name="T4" fmla="*/ 92 w 184"/>
                <a:gd name="T5" fmla="*/ 184 h 184"/>
                <a:gd name="T6" fmla="*/ 184 w 184"/>
                <a:gd name="T7" fmla="*/ 92 h 184"/>
                <a:gd name="T8" fmla="*/ 92 w 184"/>
                <a:gd name="T9" fmla="*/ 0 h 184"/>
                <a:gd name="T10" fmla="*/ 144 w 184"/>
                <a:gd name="T11" fmla="*/ 137 h 184"/>
                <a:gd name="T12" fmla="*/ 47 w 184"/>
                <a:gd name="T13" fmla="*/ 144 h 184"/>
                <a:gd name="T14" fmla="*/ 39 w 184"/>
                <a:gd name="T15" fmla="*/ 47 h 184"/>
                <a:gd name="T16" fmla="*/ 137 w 184"/>
                <a:gd name="T17" fmla="*/ 39 h 184"/>
                <a:gd name="T18" fmla="*/ 144 w 184"/>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0"/>
                  </a:moveTo>
                  <a:cubicBezTo>
                    <a:pt x="41" y="0"/>
                    <a:pt x="0" y="41"/>
                    <a:pt x="0" y="92"/>
                  </a:cubicBezTo>
                  <a:cubicBezTo>
                    <a:pt x="0" y="143"/>
                    <a:pt x="41" y="184"/>
                    <a:pt x="92" y="184"/>
                  </a:cubicBezTo>
                  <a:cubicBezTo>
                    <a:pt x="143" y="184"/>
                    <a:pt x="184" y="143"/>
                    <a:pt x="184" y="92"/>
                  </a:cubicBezTo>
                  <a:cubicBezTo>
                    <a:pt x="184" y="41"/>
                    <a:pt x="143" y="0"/>
                    <a:pt x="92" y="0"/>
                  </a:cubicBezTo>
                  <a:close/>
                  <a:moveTo>
                    <a:pt x="144" y="137"/>
                  </a:moveTo>
                  <a:cubicBezTo>
                    <a:pt x="119" y="166"/>
                    <a:pt x="76" y="169"/>
                    <a:pt x="47" y="144"/>
                  </a:cubicBezTo>
                  <a:cubicBezTo>
                    <a:pt x="18" y="120"/>
                    <a:pt x="15" y="76"/>
                    <a:pt x="39" y="47"/>
                  </a:cubicBezTo>
                  <a:cubicBezTo>
                    <a:pt x="64" y="18"/>
                    <a:pt x="108" y="15"/>
                    <a:pt x="137" y="39"/>
                  </a:cubicBezTo>
                  <a:cubicBezTo>
                    <a:pt x="166" y="64"/>
                    <a:pt x="169" y="108"/>
                    <a:pt x="144" y="137"/>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35" name="Freeform 11"/>
            <p:cNvSpPr/>
            <p:nvPr/>
          </p:nvSpPr>
          <p:spPr bwMode="auto">
            <a:xfrm>
              <a:off x="14346238" y="3281363"/>
              <a:ext cx="195263" cy="195262"/>
            </a:xfrm>
            <a:custGeom>
              <a:avLst/>
              <a:gdLst>
                <a:gd name="T0" fmla="*/ 46 w 52"/>
                <a:gd name="T1" fmla="*/ 0 h 52"/>
                <a:gd name="T2" fmla="*/ 0 w 52"/>
                <a:gd name="T3" fmla="*/ 46 h 52"/>
                <a:gd name="T4" fmla="*/ 0 w 52"/>
                <a:gd name="T5" fmla="*/ 46 h 52"/>
                <a:gd name="T6" fmla="*/ 6 w 52"/>
                <a:gd name="T7" fmla="*/ 52 h 52"/>
                <a:gd name="T8" fmla="*/ 11 w 52"/>
                <a:gd name="T9" fmla="*/ 46 h 52"/>
                <a:gd name="T10" fmla="*/ 11 w 52"/>
                <a:gd name="T11" fmla="*/ 46 h 52"/>
                <a:gd name="T12" fmla="*/ 46 w 52"/>
                <a:gd name="T13" fmla="*/ 11 h 52"/>
                <a:gd name="T14" fmla="*/ 52 w 52"/>
                <a:gd name="T15" fmla="*/ 6 h 52"/>
                <a:gd name="T16" fmla="*/ 46 w 52"/>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2">
                  <a:moveTo>
                    <a:pt x="46" y="0"/>
                  </a:moveTo>
                  <a:cubicBezTo>
                    <a:pt x="20" y="0"/>
                    <a:pt x="0" y="20"/>
                    <a:pt x="0" y="46"/>
                  </a:cubicBezTo>
                  <a:cubicBezTo>
                    <a:pt x="0" y="46"/>
                    <a:pt x="0" y="46"/>
                    <a:pt x="0" y="46"/>
                  </a:cubicBezTo>
                  <a:cubicBezTo>
                    <a:pt x="0" y="49"/>
                    <a:pt x="2" y="52"/>
                    <a:pt x="6" y="52"/>
                  </a:cubicBezTo>
                  <a:cubicBezTo>
                    <a:pt x="9" y="52"/>
                    <a:pt x="11" y="49"/>
                    <a:pt x="11" y="46"/>
                  </a:cubicBezTo>
                  <a:cubicBezTo>
                    <a:pt x="11" y="46"/>
                    <a:pt x="11" y="46"/>
                    <a:pt x="11" y="46"/>
                  </a:cubicBezTo>
                  <a:cubicBezTo>
                    <a:pt x="11" y="27"/>
                    <a:pt x="27" y="11"/>
                    <a:pt x="46" y="11"/>
                  </a:cubicBezTo>
                  <a:cubicBezTo>
                    <a:pt x="49" y="11"/>
                    <a:pt x="52" y="9"/>
                    <a:pt x="52" y="6"/>
                  </a:cubicBezTo>
                  <a:cubicBezTo>
                    <a:pt x="52" y="2"/>
                    <a:pt x="49" y="0"/>
                    <a:pt x="46"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36" name="Freeform 12"/>
            <p:cNvSpPr>
              <a:spLocks noEditPoints="1"/>
            </p:cNvSpPr>
            <p:nvPr/>
          </p:nvSpPr>
          <p:spPr bwMode="auto">
            <a:xfrm>
              <a:off x="13828713" y="2805113"/>
              <a:ext cx="1381125" cy="1166812"/>
            </a:xfrm>
            <a:custGeom>
              <a:avLst/>
              <a:gdLst>
                <a:gd name="T0" fmla="*/ 339 w 368"/>
                <a:gd name="T1" fmla="*/ 70 h 311"/>
                <a:gd name="T2" fmla="*/ 289 w 368"/>
                <a:gd name="T3" fmla="*/ 61 h 311"/>
                <a:gd name="T4" fmla="*/ 273 w 368"/>
                <a:gd name="T5" fmla="*/ 22 h 311"/>
                <a:gd name="T6" fmla="*/ 241 w 368"/>
                <a:gd name="T7" fmla="*/ 0 h 311"/>
                <a:gd name="T8" fmla="*/ 126 w 368"/>
                <a:gd name="T9" fmla="*/ 0 h 311"/>
                <a:gd name="T10" fmla="*/ 94 w 368"/>
                <a:gd name="T11" fmla="*/ 22 h 311"/>
                <a:gd name="T12" fmla="*/ 78 w 368"/>
                <a:gd name="T13" fmla="*/ 61 h 311"/>
                <a:gd name="T14" fmla="*/ 29 w 368"/>
                <a:gd name="T15" fmla="*/ 70 h 311"/>
                <a:gd name="T16" fmla="*/ 0 w 368"/>
                <a:gd name="T17" fmla="*/ 104 h 311"/>
                <a:gd name="T18" fmla="*/ 0 w 368"/>
                <a:gd name="T19" fmla="*/ 277 h 311"/>
                <a:gd name="T20" fmla="*/ 34 w 368"/>
                <a:gd name="T21" fmla="*/ 311 h 311"/>
                <a:gd name="T22" fmla="*/ 333 w 368"/>
                <a:gd name="T23" fmla="*/ 311 h 311"/>
                <a:gd name="T24" fmla="*/ 368 w 368"/>
                <a:gd name="T25" fmla="*/ 277 h 311"/>
                <a:gd name="T26" fmla="*/ 368 w 368"/>
                <a:gd name="T27" fmla="*/ 104 h 311"/>
                <a:gd name="T28" fmla="*/ 339 w 368"/>
                <a:gd name="T29" fmla="*/ 70 h 311"/>
                <a:gd name="T30" fmla="*/ 345 w 368"/>
                <a:gd name="T31" fmla="*/ 277 h 311"/>
                <a:gd name="T32" fmla="*/ 333 w 368"/>
                <a:gd name="T33" fmla="*/ 288 h 311"/>
                <a:gd name="T34" fmla="*/ 34 w 368"/>
                <a:gd name="T35" fmla="*/ 288 h 311"/>
                <a:gd name="T36" fmla="*/ 23 w 368"/>
                <a:gd name="T37" fmla="*/ 277 h 311"/>
                <a:gd name="T38" fmla="*/ 23 w 368"/>
                <a:gd name="T39" fmla="*/ 104 h 311"/>
                <a:gd name="T40" fmla="*/ 32 w 368"/>
                <a:gd name="T41" fmla="*/ 92 h 311"/>
                <a:gd name="T42" fmla="*/ 95 w 368"/>
                <a:gd name="T43" fmla="*/ 82 h 311"/>
                <a:gd name="T44" fmla="*/ 116 w 368"/>
                <a:gd name="T45" fmla="*/ 31 h 311"/>
                <a:gd name="T46" fmla="*/ 126 w 368"/>
                <a:gd name="T47" fmla="*/ 23 h 311"/>
                <a:gd name="T48" fmla="*/ 241 w 368"/>
                <a:gd name="T49" fmla="*/ 23 h 311"/>
                <a:gd name="T50" fmla="*/ 252 w 368"/>
                <a:gd name="T51" fmla="*/ 31 h 311"/>
                <a:gd name="T52" fmla="*/ 273 w 368"/>
                <a:gd name="T53" fmla="*/ 82 h 311"/>
                <a:gd name="T54" fmla="*/ 335 w 368"/>
                <a:gd name="T55" fmla="*/ 92 h 311"/>
                <a:gd name="T56" fmla="*/ 345 w 368"/>
                <a:gd name="T57" fmla="*/ 104 h 311"/>
                <a:gd name="T58" fmla="*/ 345 w 368"/>
                <a:gd name="T59" fmla="*/ 27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11">
                  <a:moveTo>
                    <a:pt x="339" y="70"/>
                  </a:moveTo>
                  <a:cubicBezTo>
                    <a:pt x="289" y="61"/>
                    <a:pt x="289" y="61"/>
                    <a:pt x="289" y="61"/>
                  </a:cubicBezTo>
                  <a:cubicBezTo>
                    <a:pt x="273" y="22"/>
                    <a:pt x="273" y="22"/>
                    <a:pt x="273" y="22"/>
                  </a:cubicBezTo>
                  <a:cubicBezTo>
                    <a:pt x="268" y="9"/>
                    <a:pt x="256" y="0"/>
                    <a:pt x="241" y="0"/>
                  </a:cubicBezTo>
                  <a:cubicBezTo>
                    <a:pt x="126" y="0"/>
                    <a:pt x="126" y="0"/>
                    <a:pt x="126" y="0"/>
                  </a:cubicBezTo>
                  <a:cubicBezTo>
                    <a:pt x="112" y="0"/>
                    <a:pt x="99" y="9"/>
                    <a:pt x="94" y="22"/>
                  </a:cubicBezTo>
                  <a:cubicBezTo>
                    <a:pt x="78" y="61"/>
                    <a:pt x="78" y="61"/>
                    <a:pt x="78" y="61"/>
                  </a:cubicBezTo>
                  <a:cubicBezTo>
                    <a:pt x="29" y="70"/>
                    <a:pt x="29" y="70"/>
                    <a:pt x="29" y="70"/>
                  </a:cubicBezTo>
                  <a:cubicBezTo>
                    <a:pt x="12" y="73"/>
                    <a:pt x="0" y="87"/>
                    <a:pt x="0" y="104"/>
                  </a:cubicBezTo>
                  <a:cubicBezTo>
                    <a:pt x="0" y="277"/>
                    <a:pt x="0" y="277"/>
                    <a:pt x="0" y="277"/>
                  </a:cubicBezTo>
                  <a:cubicBezTo>
                    <a:pt x="0" y="296"/>
                    <a:pt x="15" y="311"/>
                    <a:pt x="34" y="311"/>
                  </a:cubicBezTo>
                  <a:cubicBezTo>
                    <a:pt x="333" y="311"/>
                    <a:pt x="333" y="311"/>
                    <a:pt x="333" y="311"/>
                  </a:cubicBezTo>
                  <a:cubicBezTo>
                    <a:pt x="353" y="311"/>
                    <a:pt x="368" y="296"/>
                    <a:pt x="368" y="277"/>
                  </a:cubicBezTo>
                  <a:cubicBezTo>
                    <a:pt x="368" y="104"/>
                    <a:pt x="368" y="104"/>
                    <a:pt x="368" y="104"/>
                  </a:cubicBezTo>
                  <a:cubicBezTo>
                    <a:pt x="368" y="87"/>
                    <a:pt x="356" y="73"/>
                    <a:pt x="339" y="70"/>
                  </a:cubicBezTo>
                  <a:close/>
                  <a:moveTo>
                    <a:pt x="345" y="277"/>
                  </a:moveTo>
                  <a:cubicBezTo>
                    <a:pt x="345" y="283"/>
                    <a:pt x="340" y="288"/>
                    <a:pt x="333" y="288"/>
                  </a:cubicBezTo>
                  <a:cubicBezTo>
                    <a:pt x="34" y="288"/>
                    <a:pt x="34" y="288"/>
                    <a:pt x="34" y="288"/>
                  </a:cubicBezTo>
                  <a:cubicBezTo>
                    <a:pt x="28" y="288"/>
                    <a:pt x="23" y="283"/>
                    <a:pt x="23" y="277"/>
                  </a:cubicBezTo>
                  <a:cubicBezTo>
                    <a:pt x="23" y="104"/>
                    <a:pt x="23" y="104"/>
                    <a:pt x="23" y="104"/>
                  </a:cubicBezTo>
                  <a:cubicBezTo>
                    <a:pt x="23" y="98"/>
                    <a:pt x="27" y="93"/>
                    <a:pt x="32" y="92"/>
                  </a:cubicBezTo>
                  <a:cubicBezTo>
                    <a:pt x="95" y="82"/>
                    <a:pt x="95" y="82"/>
                    <a:pt x="95" y="82"/>
                  </a:cubicBezTo>
                  <a:cubicBezTo>
                    <a:pt x="116" y="31"/>
                    <a:pt x="116" y="31"/>
                    <a:pt x="116" y="31"/>
                  </a:cubicBezTo>
                  <a:cubicBezTo>
                    <a:pt x="117" y="26"/>
                    <a:pt x="122" y="23"/>
                    <a:pt x="126" y="23"/>
                  </a:cubicBezTo>
                  <a:cubicBezTo>
                    <a:pt x="241" y="23"/>
                    <a:pt x="241" y="23"/>
                    <a:pt x="241" y="23"/>
                  </a:cubicBezTo>
                  <a:cubicBezTo>
                    <a:pt x="246" y="23"/>
                    <a:pt x="250" y="26"/>
                    <a:pt x="252" y="31"/>
                  </a:cubicBezTo>
                  <a:cubicBezTo>
                    <a:pt x="273" y="82"/>
                    <a:pt x="273" y="82"/>
                    <a:pt x="273" y="82"/>
                  </a:cubicBezTo>
                  <a:cubicBezTo>
                    <a:pt x="335" y="92"/>
                    <a:pt x="335" y="92"/>
                    <a:pt x="335" y="92"/>
                  </a:cubicBezTo>
                  <a:cubicBezTo>
                    <a:pt x="341" y="93"/>
                    <a:pt x="345" y="98"/>
                    <a:pt x="345" y="104"/>
                  </a:cubicBezTo>
                  <a:lnTo>
                    <a:pt x="345" y="277"/>
                  </a:ln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grpSp>
        <p:nvGrpSpPr>
          <p:cNvPr id="37" name="Group 44"/>
          <p:cNvGrpSpPr/>
          <p:nvPr/>
        </p:nvGrpSpPr>
        <p:grpSpPr>
          <a:xfrm>
            <a:off x="6696253" y="4769321"/>
            <a:ext cx="400795" cy="345151"/>
            <a:chOff x="2727325" y="-39687"/>
            <a:chExt cx="1463675" cy="1260475"/>
          </a:xfrm>
          <a:solidFill>
            <a:schemeClr val="bg1"/>
          </a:solidFill>
          <a:effectLst/>
        </p:grpSpPr>
        <p:sp>
          <p:nvSpPr>
            <p:cNvPr id="38"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39"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grpSp>
      <p:sp>
        <p:nvSpPr>
          <p:cNvPr id="11" name="Oval 10"/>
          <p:cNvSpPr/>
          <p:nvPr/>
        </p:nvSpPr>
        <p:spPr>
          <a:xfrm>
            <a:off x="1685364" y="3209497"/>
            <a:ext cx="827577" cy="827577"/>
          </a:xfrm>
          <a:prstGeom prst="ellipse">
            <a:avLst/>
          </a:prstGeom>
          <a:gradFill>
            <a:gsLst>
              <a:gs pos="100000">
                <a:srgbClr val="2E5DAA"/>
              </a:gs>
              <a:gs pos="56000">
                <a:srgbClr val="F3A3A8"/>
              </a:gs>
            </a:gsLst>
            <a:lin ang="3600000" scaled="0"/>
          </a:gradFill>
          <a:ln w="28575" cap="flat">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60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40" name="Freeform 22"/>
          <p:cNvSpPr>
            <a:spLocks noEditPoints="1"/>
          </p:cNvSpPr>
          <p:nvPr/>
        </p:nvSpPr>
        <p:spPr bwMode="auto">
          <a:xfrm>
            <a:off x="1925311" y="3470618"/>
            <a:ext cx="378189" cy="272557"/>
          </a:xfrm>
          <a:custGeom>
            <a:avLst/>
            <a:gdLst>
              <a:gd name="T0" fmla="*/ 298 w 368"/>
              <a:gd name="T1" fmla="*/ 94 h 265"/>
              <a:gd name="T2" fmla="*/ 196 w 368"/>
              <a:gd name="T3" fmla="*/ 0 h 265"/>
              <a:gd name="T4" fmla="*/ 102 w 368"/>
              <a:gd name="T5" fmla="*/ 60 h 265"/>
              <a:gd name="T6" fmla="*/ 86 w 368"/>
              <a:gd name="T7" fmla="*/ 58 h 265"/>
              <a:gd name="T8" fmla="*/ 35 w 368"/>
              <a:gd name="T9" fmla="*/ 109 h 265"/>
              <a:gd name="T10" fmla="*/ 37 w 368"/>
              <a:gd name="T11" fmla="*/ 126 h 265"/>
              <a:gd name="T12" fmla="*/ 0 w 368"/>
              <a:gd name="T13" fmla="*/ 190 h 265"/>
              <a:gd name="T14" fmla="*/ 75 w 368"/>
              <a:gd name="T15" fmla="*/ 265 h 265"/>
              <a:gd name="T16" fmla="*/ 75 w 368"/>
              <a:gd name="T17" fmla="*/ 265 h 265"/>
              <a:gd name="T18" fmla="*/ 282 w 368"/>
              <a:gd name="T19" fmla="*/ 265 h 265"/>
              <a:gd name="T20" fmla="*/ 282 w 368"/>
              <a:gd name="T21" fmla="*/ 265 h 265"/>
              <a:gd name="T22" fmla="*/ 368 w 368"/>
              <a:gd name="T23" fmla="*/ 178 h 265"/>
              <a:gd name="T24" fmla="*/ 298 w 368"/>
              <a:gd name="T25" fmla="*/ 94 h 265"/>
              <a:gd name="T26" fmla="*/ 282 w 368"/>
              <a:gd name="T27" fmla="*/ 242 h 265"/>
              <a:gd name="T28" fmla="*/ 282 w 368"/>
              <a:gd name="T29" fmla="*/ 242 h 265"/>
              <a:gd name="T30" fmla="*/ 75 w 368"/>
              <a:gd name="T31" fmla="*/ 242 h 265"/>
              <a:gd name="T32" fmla="*/ 23 w 368"/>
              <a:gd name="T33" fmla="*/ 190 h 265"/>
              <a:gd name="T34" fmla="*/ 49 w 368"/>
              <a:gd name="T35" fmla="*/ 145 h 265"/>
              <a:gd name="T36" fmla="*/ 59 w 368"/>
              <a:gd name="T37" fmla="*/ 118 h 265"/>
              <a:gd name="T38" fmla="*/ 58 w 368"/>
              <a:gd name="T39" fmla="*/ 109 h 265"/>
              <a:gd name="T40" fmla="*/ 86 w 368"/>
              <a:gd name="T41" fmla="*/ 81 h 265"/>
              <a:gd name="T42" fmla="*/ 102 w 368"/>
              <a:gd name="T43" fmla="*/ 83 h 265"/>
              <a:gd name="T44" fmla="*/ 123 w 368"/>
              <a:gd name="T45" fmla="*/ 70 h 265"/>
              <a:gd name="T46" fmla="*/ 196 w 368"/>
              <a:gd name="T47" fmla="*/ 23 h 265"/>
              <a:gd name="T48" fmla="*/ 275 w 368"/>
              <a:gd name="T49" fmla="*/ 96 h 265"/>
              <a:gd name="T50" fmla="*/ 294 w 368"/>
              <a:gd name="T51" fmla="*/ 116 h 265"/>
              <a:gd name="T52" fmla="*/ 345 w 368"/>
              <a:gd name="T53" fmla="*/ 178 h 265"/>
              <a:gd name="T54" fmla="*/ 282 w 368"/>
              <a:gd name="T55" fmla="*/ 2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8" h="265">
                <a:moveTo>
                  <a:pt x="298" y="94"/>
                </a:moveTo>
                <a:cubicBezTo>
                  <a:pt x="293" y="41"/>
                  <a:pt x="250" y="0"/>
                  <a:pt x="196" y="0"/>
                </a:cubicBezTo>
                <a:cubicBezTo>
                  <a:pt x="154" y="0"/>
                  <a:pt x="118" y="25"/>
                  <a:pt x="102" y="60"/>
                </a:cubicBezTo>
                <a:cubicBezTo>
                  <a:pt x="97" y="59"/>
                  <a:pt x="92" y="58"/>
                  <a:pt x="86" y="58"/>
                </a:cubicBezTo>
                <a:cubicBezTo>
                  <a:pt x="58" y="58"/>
                  <a:pt x="35" y="81"/>
                  <a:pt x="35" y="109"/>
                </a:cubicBezTo>
                <a:cubicBezTo>
                  <a:pt x="35" y="115"/>
                  <a:pt x="36" y="120"/>
                  <a:pt x="37" y="126"/>
                </a:cubicBezTo>
                <a:cubicBezTo>
                  <a:pt x="15" y="139"/>
                  <a:pt x="0" y="162"/>
                  <a:pt x="0" y="190"/>
                </a:cubicBezTo>
                <a:cubicBezTo>
                  <a:pt x="0" y="231"/>
                  <a:pt x="34" y="265"/>
                  <a:pt x="75" y="265"/>
                </a:cubicBezTo>
                <a:cubicBezTo>
                  <a:pt x="75" y="265"/>
                  <a:pt x="75" y="265"/>
                  <a:pt x="75" y="265"/>
                </a:cubicBezTo>
                <a:cubicBezTo>
                  <a:pt x="282" y="265"/>
                  <a:pt x="282" y="265"/>
                  <a:pt x="282" y="265"/>
                </a:cubicBezTo>
                <a:cubicBezTo>
                  <a:pt x="282" y="265"/>
                  <a:pt x="282" y="265"/>
                  <a:pt x="282" y="265"/>
                </a:cubicBezTo>
                <a:cubicBezTo>
                  <a:pt x="330" y="265"/>
                  <a:pt x="368" y="226"/>
                  <a:pt x="368" y="178"/>
                </a:cubicBezTo>
                <a:cubicBezTo>
                  <a:pt x="368" y="136"/>
                  <a:pt x="338" y="101"/>
                  <a:pt x="298" y="94"/>
                </a:cubicBezTo>
                <a:close/>
                <a:moveTo>
                  <a:pt x="282" y="242"/>
                </a:moveTo>
                <a:cubicBezTo>
                  <a:pt x="282" y="242"/>
                  <a:pt x="282" y="242"/>
                  <a:pt x="282" y="242"/>
                </a:cubicBezTo>
                <a:cubicBezTo>
                  <a:pt x="75" y="242"/>
                  <a:pt x="75" y="242"/>
                  <a:pt x="75" y="242"/>
                </a:cubicBezTo>
                <a:cubicBezTo>
                  <a:pt x="46" y="242"/>
                  <a:pt x="23" y="219"/>
                  <a:pt x="23" y="190"/>
                </a:cubicBezTo>
                <a:cubicBezTo>
                  <a:pt x="23" y="172"/>
                  <a:pt x="33" y="155"/>
                  <a:pt x="49" y="145"/>
                </a:cubicBezTo>
                <a:cubicBezTo>
                  <a:pt x="65" y="136"/>
                  <a:pt x="66" y="135"/>
                  <a:pt x="59" y="118"/>
                </a:cubicBezTo>
                <a:cubicBezTo>
                  <a:pt x="58" y="115"/>
                  <a:pt x="58" y="112"/>
                  <a:pt x="58" y="109"/>
                </a:cubicBezTo>
                <a:cubicBezTo>
                  <a:pt x="58" y="94"/>
                  <a:pt x="70" y="81"/>
                  <a:pt x="86" y="81"/>
                </a:cubicBezTo>
                <a:cubicBezTo>
                  <a:pt x="86" y="81"/>
                  <a:pt x="94" y="80"/>
                  <a:pt x="102" y="83"/>
                </a:cubicBezTo>
                <a:cubicBezTo>
                  <a:pt x="115" y="89"/>
                  <a:pt x="117" y="83"/>
                  <a:pt x="123" y="70"/>
                </a:cubicBezTo>
                <a:cubicBezTo>
                  <a:pt x="136" y="41"/>
                  <a:pt x="165" y="23"/>
                  <a:pt x="196" y="23"/>
                </a:cubicBezTo>
                <a:cubicBezTo>
                  <a:pt x="237" y="23"/>
                  <a:pt x="271" y="54"/>
                  <a:pt x="275" y="96"/>
                </a:cubicBezTo>
                <a:cubicBezTo>
                  <a:pt x="277" y="112"/>
                  <a:pt x="277" y="112"/>
                  <a:pt x="294" y="116"/>
                </a:cubicBezTo>
                <a:cubicBezTo>
                  <a:pt x="324" y="122"/>
                  <a:pt x="345" y="148"/>
                  <a:pt x="345" y="178"/>
                </a:cubicBezTo>
                <a:cubicBezTo>
                  <a:pt x="345" y="213"/>
                  <a:pt x="317" y="242"/>
                  <a:pt x="282" y="242"/>
                </a:cubicBezTo>
                <a:close/>
              </a:path>
            </a:pathLst>
          </a:custGeom>
          <a:solidFill>
            <a:schemeClr val="bg1"/>
          </a:solidFill>
          <a:ln>
            <a:noFill/>
          </a:ln>
          <a:effectLst/>
        </p:spPr>
        <p:txBody>
          <a:bodyPr vert="horz" wrap="square" lIns="91440" tIns="45720" rIns="91440" bIns="45720" numCol="1" anchor="t" anchorCtr="0" compatLnSpc="1"/>
          <a:lstStyle/>
          <a:p>
            <a:endParaRPr lang="id-ID">
              <a:latin typeface="华文细黑" panose="02010600040101010101" pitchFamily="2" charset="-122"/>
              <a:ea typeface="华文细黑" panose="02010600040101010101" pitchFamily="2" charset="-122"/>
            </a:endParaRPr>
          </a:p>
        </p:txBody>
      </p:sp>
      <p:sp>
        <p:nvSpPr>
          <p:cNvPr id="2" name="Dikdörtgen 1"/>
          <p:cNvSpPr/>
          <p:nvPr/>
        </p:nvSpPr>
        <p:spPr>
          <a:xfrm>
            <a:off x="2512941" y="2196039"/>
            <a:ext cx="5300938" cy="369332"/>
          </a:xfrm>
          <a:prstGeom prst="rect">
            <a:avLst/>
          </a:prstGeom>
        </p:spPr>
        <p:txBody>
          <a:bodyPr wrap="none">
            <a:spAutoFit/>
          </a:bodyPr>
          <a:lstStyle/>
          <a:p>
            <a:r>
              <a:rPr lang="tr-TR" dirty="0"/>
              <a:t>Öğrenci staj </a:t>
            </a:r>
            <a:r>
              <a:rPr lang="tr-TR" dirty="0" err="1"/>
              <a:t>harekeliliğine</a:t>
            </a:r>
            <a:r>
              <a:rPr lang="tr-TR" dirty="0"/>
              <a:t> müracaat için gerekli şartlar:</a:t>
            </a:r>
          </a:p>
        </p:txBody>
      </p:sp>
      <p:sp>
        <p:nvSpPr>
          <p:cNvPr id="3" name="Dikdörtgen 2"/>
          <p:cNvSpPr/>
          <p:nvPr/>
        </p:nvSpPr>
        <p:spPr>
          <a:xfrm>
            <a:off x="2512941" y="3188319"/>
            <a:ext cx="6096000" cy="923330"/>
          </a:xfrm>
          <a:prstGeom prst="rect">
            <a:avLst/>
          </a:prstGeom>
        </p:spPr>
        <p:txBody>
          <a:bodyPr>
            <a:spAutoFit/>
          </a:bodyPr>
          <a:lstStyle/>
          <a:p>
            <a:r>
              <a:rPr lang="tr-TR" dirty="0"/>
              <a:t>a) Birinci kademe öğrencilerinin kümülatif (son genel not ortalaması)  akademik not ortalamasının en az 2.20/4.00 olması.</a:t>
            </a:r>
          </a:p>
        </p:txBody>
      </p:sp>
      <p:sp>
        <p:nvSpPr>
          <p:cNvPr id="4" name="Dikdörtgen 3"/>
          <p:cNvSpPr/>
          <p:nvPr/>
        </p:nvSpPr>
        <p:spPr>
          <a:xfrm>
            <a:off x="2542883" y="4574996"/>
            <a:ext cx="6096000" cy="923330"/>
          </a:xfrm>
          <a:prstGeom prst="rect">
            <a:avLst/>
          </a:prstGeom>
        </p:spPr>
        <p:txBody>
          <a:bodyPr>
            <a:spAutoFit/>
          </a:bodyPr>
          <a:lstStyle/>
          <a:p>
            <a:r>
              <a:rPr lang="tr-TR" dirty="0"/>
              <a:t>b) İkinci ve üçüncü kademe öğrencilerinin kümülatif ( son genel not ortalaması)   akademik not ortalamasının en az 2.50/4.00 olması.</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0"/>
            <a:ext cx="107315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587</Words>
  <Application>Microsoft Office PowerPoint</Application>
  <PresentationFormat>Özel</PresentationFormat>
  <Paragraphs>103</Paragraphs>
  <Slides>29</Slides>
  <Notes>7</Notes>
  <HiddenSlides>0</HiddenSlides>
  <MMClips>0</MMClips>
  <ScaleCrop>false</ScaleCrop>
  <HeadingPairs>
    <vt:vector size="4" baseType="variant">
      <vt:variant>
        <vt:lpstr>Tema</vt:lpstr>
      </vt:variant>
      <vt:variant>
        <vt:i4>1</vt:i4>
      </vt:variant>
      <vt:variant>
        <vt:lpstr>Slayt Başlıkları</vt:lpstr>
      </vt:variant>
      <vt:variant>
        <vt:i4>29</vt:i4>
      </vt:variant>
    </vt:vector>
  </HeadingPairs>
  <TitlesOfParts>
    <vt:vector size="30" baseType="lpstr">
      <vt:lpstr>Office 主题</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ÖRNEK DAVET MEKTUBU</vt:lpstr>
      <vt:lpstr>AKADEMİK TANINMA BELGESİ VE YÖNETİM KURUL KARARI DİLEKÇESİ</vt:lpstr>
      <vt:lpstr>Learning Agreement Traineeship ( Before  Mobility kısmı hazırlanmalıdır)</vt:lpstr>
      <vt:lpstr>PowerPoint Sunusu</vt:lpstr>
      <vt:lpstr>PowerPoint Sunusu</vt:lpstr>
      <vt:lpstr>PowerPoint Sunusu</vt:lpstr>
      <vt:lpstr>PowerPoint Sunusu</vt:lpstr>
      <vt:lpstr>PowerPoint Sunusu</vt:lpstr>
      <vt:lpstr>Learning Agreement Traineeship ( During Mobility kısmı gerekli görülürse hazırlanmalıdır)</vt:lpstr>
      <vt:lpstr>PowerPoint Sunusu</vt:lpstr>
      <vt:lpstr>Learning Agreement Traineeship (After Mobility kısmı hazırlanmalıdır)</vt:lpstr>
      <vt:lpstr>PowerPoint Sunusu</vt:lpstr>
      <vt:lpstr>PowerPoint Sunusu</vt:lpstr>
      <vt:lpstr>PowerPoint Sunusu</vt:lpstr>
      <vt:lpstr>PowerPoint Sunusu</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Ceren Tokgöz</dc:creator>
  <cp:lastModifiedBy>Windows Kullanıcısı</cp:lastModifiedBy>
  <cp:revision>62</cp:revision>
  <dcterms:created xsi:type="dcterms:W3CDTF">2016-04-22T02:01:00Z</dcterms:created>
  <dcterms:modified xsi:type="dcterms:W3CDTF">2021-01-13T06:51:01Z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